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2" r:id="rId9"/>
    <p:sldId id="263" r:id="rId10"/>
    <p:sldId id="264" r:id="rId11"/>
    <p:sldId id="265" r:id="rId12"/>
    <p:sldId id="273" r:id="rId13"/>
    <p:sldId id="266" r:id="rId14"/>
    <p:sldId id="267" r:id="rId15"/>
    <p:sldId id="268" r:id="rId16"/>
    <p:sldId id="269" r:id="rId17"/>
    <p:sldId id="274" r:id="rId18"/>
    <p:sldId id="270" r:id="rId19"/>
    <p:sldId id="271" r:id="rId20"/>
    <p:sldId id="275" r:id="rId21"/>
    <p:sldId id="27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50B9970-F550-45A9-BE44-E03BC20C3F1E}" type="slidenum">
              <a:rPr lang="en-US" altLang="en-US"/>
              <a:pPr>
                <a:defRPr/>
              </a:pPr>
              <a:t>‹#›</a:t>
            </a:fld>
            <a:endParaRPr lang="en-US" altLang="en-US"/>
          </a:p>
        </p:txBody>
      </p:sp>
    </p:spTree>
    <p:extLst>
      <p:ext uri="{BB962C8B-B14F-4D97-AF65-F5344CB8AC3E}">
        <p14:creationId xmlns:p14="http://schemas.microsoft.com/office/powerpoint/2010/main" val="307301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29F652-4BBC-4EB4-B446-E75AB6607BC0}" type="slidenum">
              <a:rPr lang="en-US" altLang="en-US"/>
              <a:pPr>
                <a:defRPr/>
              </a:pPr>
              <a:t>‹#›</a:t>
            </a:fld>
            <a:endParaRPr lang="en-US" altLang="en-US"/>
          </a:p>
        </p:txBody>
      </p:sp>
    </p:spTree>
    <p:extLst>
      <p:ext uri="{BB962C8B-B14F-4D97-AF65-F5344CB8AC3E}">
        <p14:creationId xmlns:p14="http://schemas.microsoft.com/office/powerpoint/2010/main" val="319653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EE7F423-F071-4E79-9A39-568F42C606A6}" type="slidenum">
              <a:rPr lang="en-US" altLang="en-US"/>
              <a:pPr>
                <a:defRPr/>
              </a:pPr>
              <a:t>‹#›</a:t>
            </a:fld>
            <a:endParaRPr lang="en-US" altLang="en-US"/>
          </a:p>
        </p:txBody>
      </p:sp>
    </p:spTree>
    <p:extLst>
      <p:ext uri="{BB962C8B-B14F-4D97-AF65-F5344CB8AC3E}">
        <p14:creationId xmlns:p14="http://schemas.microsoft.com/office/powerpoint/2010/main" val="3865393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BE77F9F-1BA4-4513-AE7D-CE60F86CC628}" type="slidenum">
              <a:rPr lang="en-US" altLang="en-US"/>
              <a:pPr>
                <a:defRPr/>
              </a:pPr>
              <a:t>‹#›</a:t>
            </a:fld>
            <a:endParaRPr lang="en-US" altLang="en-US"/>
          </a:p>
        </p:txBody>
      </p:sp>
    </p:spTree>
    <p:extLst>
      <p:ext uri="{BB962C8B-B14F-4D97-AF65-F5344CB8AC3E}">
        <p14:creationId xmlns:p14="http://schemas.microsoft.com/office/powerpoint/2010/main" val="9605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5CAD104-4828-4D40-BC43-81A006E94650}" type="slidenum">
              <a:rPr lang="en-US" altLang="en-US"/>
              <a:pPr>
                <a:defRPr/>
              </a:pPr>
              <a:t>‹#›</a:t>
            </a:fld>
            <a:endParaRPr lang="en-US" altLang="en-US"/>
          </a:p>
        </p:txBody>
      </p:sp>
    </p:spTree>
    <p:extLst>
      <p:ext uri="{BB962C8B-B14F-4D97-AF65-F5344CB8AC3E}">
        <p14:creationId xmlns:p14="http://schemas.microsoft.com/office/powerpoint/2010/main" val="157100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429D501-0448-48C4-80F2-CEDB96249A99}" type="slidenum">
              <a:rPr lang="en-US" altLang="en-US"/>
              <a:pPr>
                <a:defRPr/>
              </a:pPr>
              <a:t>‹#›</a:t>
            </a:fld>
            <a:endParaRPr lang="en-US" altLang="en-US"/>
          </a:p>
        </p:txBody>
      </p:sp>
    </p:spTree>
    <p:extLst>
      <p:ext uri="{BB962C8B-B14F-4D97-AF65-F5344CB8AC3E}">
        <p14:creationId xmlns:p14="http://schemas.microsoft.com/office/powerpoint/2010/main" val="278391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FDF5132-87A8-4A37-A784-BDDF6BE56FF6}" type="slidenum">
              <a:rPr lang="en-US" altLang="en-US"/>
              <a:pPr>
                <a:defRPr/>
              </a:pPr>
              <a:t>‹#›</a:t>
            </a:fld>
            <a:endParaRPr lang="en-US" altLang="en-US"/>
          </a:p>
        </p:txBody>
      </p:sp>
    </p:spTree>
    <p:extLst>
      <p:ext uri="{BB962C8B-B14F-4D97-AF65-F5344CB8AC3E}">
        <p14:creationId xmlns:p14="http://schemas.microsoft.com/office/powerpoint/2010/main" val="249897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D2D008D-7B85-4FE8-88D4-77FF6702B11B}" type="slidenum">
              <a:rPr lang="en-US" altLang="en-US"/>
              <a:pPr>
                <a:defRPr/>
              </a:pPr>
              <a:t>‹#›</a:t>
            </a:fld>
            <a:endParaRPr lang="en-US" altLang="en-US"/>
          </a:p>
        </p:txBody>
      </p:sp>
    </p:spTree>
    <p:extLst>
      <p:ext uri="{BB962C8B-B14F-4D97-AF65-F5344CB8AC3E}">
        <p14:creationId xmlns:p14="http://schemas.microsoft.com/office/powerpoint/2010/main" val="276600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C63FABE-630D-41ED-B960-A9BBB3B708A1}" type="slidenum">
              <a:rPr lang="en-US" altLang="en-US"/>
              <a:pPr>
                <a:defRPr/>
              </a:pPr>
              <a:t>‹#›</a:t>
            </a:fld>
            <a:endParaRPr lang="en-US" altLang="en-US"/>
          </a:p>
        </p:txBody>
      </p:sp>
    </p:spTree>
    <p:extLst>
      <p:ext uri="{BB962C8B-B14F-4D97-AF65-F5344CB8AC3E}">
        <p14:creationId xmlns:p14="http://schemas.microsoft.com/office/powerpoint/2010/main" val="293096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22CB1EA-D5BD-4E77-B188-139B1DB6078B}" type="slidenum">
              <a:rPr lang="en-US" altLang="en-US"/>
              <a:pPr>
                <a:defRPr/>
              </a:pPr>
              <a:t>‹#›</a:t>
            </a:fld>
            <a:endParaRPr lang="en-US" altLang="en-US"/>
          </a:p>
        </p:txBody>
      </p:sp>
    </p:spTree>
    <p:extLst>
      <p:ext uri="{BB962C8B-B14F-4D97-AF65-F5344CB8AC3E}">
        <p14:creationId xmlns:p14="http://schemas.microsoft.com/office/powerpoint/2010/main" val="371696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5A56EBE-CA33-4323-94C7-322A27236F3C}" type="slidenum">
              <a:rPr lang="en-US" altLang="en-US"/>
              <a:pPr>
                <a:defRPr/>
              </a:pPr>
              <a:t>‹#›</a:t>
            </a:fld>
            <a:endParaRPr lang="en-US" altLang="en-US"/>
          </a:p>
        </p:txBody>
      </p:sp>
    </p:spTree>
    <p:extLst>
      <p:ext uri="{BB962C8B-B14F-4D97-AF65-F5344CB8AC3E}">
        <p14:creationId xmlns:p14="http://schemas.microsoft.com/office/powerpoint/2010/main" val="231247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63DBD9F-8CDA-403E-84BC-5AE3837F5E1A}" type="slidenum">
              <a:rPr lang="en-US" altLang="en-US"/>
              <a:pPr>
                <a:defRPr/>
              </a:pPr>
              <a:t>‹#›</a:t>
            </a:fld>
            <a:endParaRPr lang="en-US" altLang="en-US"/>
          </a:p>
        </p:txBody>
      </p:sp>
    </p:spTree>
    <p:extLst>
      <p:ext uri="{BB962C8B-B14F-4D97-AF65-F5344CB8AC3E}">
        <p14:creationId xmlns:p14="http://schemas.microsoft.com/office/powerpoint/2010/main" val="84075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870BC5F-B6FB-4CF6-9210-57B4F5003E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MC900157387[1]"/>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2606675" y="685800"/>
            <a:ext cx="38750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ctrTitle"/>
          </p:nvPr>
        </p:nvSpPr>
        <p:spPr/>
        <p:txBody>
          <a:bodyPr/>
          <a:lstStyle/>
          <a:p>
            <a:pPr eaLnBrk="1" hangingPunct="1"/>
            <a:r>
              <a:rPr lang="en-US" altLang="en-US" smtClean="0"/>
              <a:t>Practicing Restraint</a:t>
            </a:r>
          </a:p>
        </p:txBody>
      </p:sp>
      <p:sp>
        <p:nvSpPr>
          <p:cNvPr id="2051" name="Rectangle 3"/>
          <p:cNvSpPr>
            <a:spLocks noGrp="1" noChangeArrowheads="1"/>
          </p:cNvSpPr>
          <p:nvPr>
            <p:ph type="subTitle" idx="1"/>
          </p:nvPr>
        </p:nvSpPr>
        <p:spPr/>
        <p:txBody>
          <a:bodyPr/>
          <a:lstStyle/>
          <a:p>
            <a:pPr eaLnBrk="1" hangingPunct="1"/>
            <a:r>
              <a:rPr lang="en-US" altLang="en-US" smtClean="0"/>
              <a:t>Mark 9:38-50</a:t>
            </a:r>
          </a:p>
          <a:p>
            <a:pPr eaLnBrk="1" hangingPunct="1"/>
            <a:r>
              <a:rPr lang="en-US" altLang="en-US" i="1" smtClean="0"/>
              <a:t>Robert C. Newman</a:t>
            </a:r>
          </a:p>
        </p:txBody>
      </p:sp>
      <p:pic>
        <p:nvPicPr>
          <p:cNvPr id="4" name="PracticingRestraint.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715000"/>
            <a:ext cx="609600" cy="609600"/>
          </a:xfrm>
          <a:prstGeom prst="rect">
            <a:avLst/>
          </a:prstGeom>
        </p:spPr>
      </p:pic>
    </p:spTree>
    <p:custDataLst>
      <p:tags r:id="rId1"/>
    </p:custDataLst>
  </p:cSld>
  <p:clrMapOvr>
    <a:masterClrMapping/>
  </p:clrMapOvr>
  <p:transition advTm="3451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4"/>
                </p:tgtEl>
              </p:cMediaNode>
            </p:audio>
          </p:childTnLst>
        </p:cTn>
      </p:par>
    </p:tnLst>
    <p:bldLst>
      <p:bldP spid="3"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Jesus’ Rebuke (39-41)</a:t>
            </a:r>
          </a:p>
        </p:txBody>
      </p:sp>
      <p:sp>
        <p:nvSpPr>
          <p:cNvPr id="13315" name="Rectangle 3"/>
          <p:cNvSpPr>
            <a:spLocks noGrp="1" noChangeArrowheads="1"/>
          </p:cNvSpPr>
          <p:nvPr>
            <p:ph type="body" idx="1"/>
          </p:nvPr>
        </p:nvSpPr>
        <p:spPr>
          <a:xfrm>
            <a:off x="457200" y="1371600"/>
            <a:ext cx="8229600" cy="5029200"/>
          </a:xfrm>
        </p:spPr>
        <p:txBody>
          <a:bodyPr/>
          <a:lstStyle/>
          <a:p>
            <a:pPr eaLnBrk="1" hangingPunct="1">
              <a:lnSpc>
                <a:spcPct val="90000"/>
              </a:lnSpc>
            </a:pPr>
            <a:r>
              <a:rPr lang="en-US" altLang="en-US" smtClean="0"/>
              <a:t>Don’t stop someone doing good in Jesus’ name.</a:t>
            </a:r>
          </a:p>
          <a:p>
            <a:pPr eaLnBrk="1" hangingPunct="1">
              <a:lnSpc>
                <a:spcPct val="90000"/>
              </a:lnSpc>
            </a:pPr>
            <a:r>
              <a:rPr lang="en-US" altLang="en-US" smtClean="0"/>
              <a:t>They cannot easily curse Jesus’ later.</a:t>
            </a:r>
          </a:p>
          <a:p>
            <a:pPr lvl="1" eaLnBrk="1" hangingPunct="1">
              <a:lnSpc>
                <a:spcPct val="90000"/>
              </a:lnSpc>
            </a:pPr>
            <a:r>
              <a:rPr lang="en-US" altLang="en-US" smtClean="0"/>
              <a:t>They will discredit themselves.</a:t>
            </a:r>
          </a:p>
          <a:p>
            <a:pPr eaLnBrk="1" hangingPunct="1">
              <a:lnSpc>
                <a:spcPct val="90000"/>
              </a:lnSpc>
            </a:pPr>
            <a:r>
              <a:rPr lang="en-US" altLang="en-US" smtClean="0"/>
              <a:t>They are “for Jesus” in some sense.</a:t>
            </a:r>
          </a:p>
          <a:p>
            <a:pPr eaLnBrk="1" hangingPunct="1">
              <a:lnSpc>
                <a:spcPct val="90000"/>
              </a:lnSpc>
            </a:pPr>
            <a:r>
              <a:rPr lang="en-US" altLang="en-US" smtClean="0"/>
              <a:t>They will be properly rewarded.</a:t>
            </a:r>
          </a:p>
          <a:p>
            <a:pPr eaLnBrk="1" hangingPunct="1">
              <a:lnSpc>
                <a:spcPct val="90000"/>
              </a:lnSpc>
            </a:pPr>
            <a:r>
              <a:rPr lang="en-US" altLang="en-US" smtClean="0"/>
              <a:t>Lesson:  We should be very careful that our commission to rebuke sin does not expand to rebuking good deeds done by sinners.</a:t>
            </a:r>
          </a:p>
        </p:txBody>
      </p:sp>
    </p:spTree>
    <p:custDataLst>
      <p:tags r:id="rId1"/>
    </p:custDataLst>
  </p:cSld>
  <p:clrMapOvr>
    <a:masterClrMapping/>
  </p:clrMapOvr>
  <p:transition advTm="580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MC900286931[1]"/>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28800" y="852488"/>
            <a:ext cx="5486400"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ctrTitle"/>
          </p:nvPr>
        </p:nvSpPr>
        <p:spPr/>
        <p:txBody>
          <a:bodyPr/>
          <a:lstStyle/>
          <a:p>
            <a:pPr eaLnBrk="1" hangingPunct="1"/>
            <a:r>
              <a:rPr lang="en-US" altLang="en-US" smtClean="0"/>
              <a:t>Restraint from </a:t>
            </a:r>
            <a:br>
              <a:rPr lang="en-US" altLang="en-US" smtClean="0"/>
            </a:br>
            <a:r>
              <a:rPr lang="en-US" altLang="en-US" smtClean="0"/>
              <a:t>Encouraging Evil</a:t>
            </a:r>
          </a:p>
        </p:txBody>
      </p:sp>
      <p:sp>
        <p:nvSpPr>
          <p:cNvPr id="14339" name="Rectangle 3"/>
          <p:cNvSpPr>
            <a:spLocks noGrp="1" noChangeArrowheads="1"/>
          </p:cNvSpPr>
          <p:nvPr>
            <p:ph type="subTitle" idx="1"/>
          </p:nvPr>
        </p:nvSpPr>
        <p:spPr/>
        <p:txBody>
          <a:bodyPr/>
          <a:lstStyle/>
          <a:p>
            <a:pPr eaLnBrk="1" hangingPunct="1"/>
            <a:r>
              <a:rPr lang="en-US" altLang="en-US" smtClean="0"/>
              <a:t>Mark 9:42-48</a:t>
            </a:r>
          </a:p>
        </p:txBody>
      </p:sp>
    </p:spTree>
    <p:custDataLst>
      <p:tags r:id="rId1"/>
    </p:custDataLst>
  </p:cSld>
  <p:clrMapOvr>
    <a:masterClrMapping/>
  </p:clrMapOvr>
  <p:transition advTm="83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13" dur="5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Mark 9:42-48</a:t>
            </a:r>
          </a:p>
        </p:txBody>
      </p:sp>
      <p:sp>
        <p:nvSpPr>
          <p:cNvPr id="24580" name="Text Box 4"/>
          <p:cNvSpPr txBox="1">
            <a:spLocks noChangeArrowheads="1"/>
          </p:cNvSpPr>
          <p:nvPr/>
        </p:nvSpPr>
        <p:spPr bwMode="auto">
          <a:xfrm>
            <a:off x="457200" y="1524000"/>
            <a:ext cx="7772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42 (NIV) "And if anyone causes one of these little ones who believe in me to sin, it would be better for him to be thrown into the sea with a large millstone tied around his neck. 43 If your hand causes you to sin, cut it off. It is better for you to enter life maimed than with two hands to go into hell, where the fire never goes out…45 And if your foot causes you to sin, cut it off. It is better for you to enter life crippled than to have two feet and be thrown into hell. 47 And if your eye causes you to sin, pluck it out. It is better for you to enter the kingdom of God with one eye than to have two eyes and be thrown into hell, 48 where `their worm does not die, and the fire is not quenched.' {Isaiah 66:24}” </a:t>
            </a:r>
          </a:p>
        </p:txBody>
      </p:sp>
    </p:spTree>
    <p:custDataLst>
      <p:tags r:id="rId1"/>
    </p:custDataLst>
  </p:cSld>
  <p:clrMapOvr>
    <a:masterClrMapping/>
  </p:clrMapOvr>
  <p:transition advTm="390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Causing Another to Sin </a:t>
            </a:r>
          </a:p>
        </p:txBody>
      </p:sp>
      <p:sp>
        <p:nvSpPr>
          <p:cNvPr id="15363" name="Rectangle 3"/>
          <p:cNvSpPr>
            <a:spLocks noGrp="1" noChangeArrowheads="1"/>
          </p:cNvSpPr>
          <p:nvPr>
            <p:ph type="body" idx="1"/>
          </p:nvPr>
        </p:nvSpPr>
        <p:spPr/>
        <p:txBody>
          <a:bodyPr/>
          <a:lstStyle/>
          <a:p>
            <a:pPr eaLnBrk="1" hangingPunct="1">
              <a:buFontTx/>
              <a:buNone/>
            </a:pPr>
            <a:r>
              <a:rPr lang="en-US" altLang="en-US" smtClean="0"/>
              <a:t>	Jesus’ warning:</a:t>
            </a:r>
          </a:p>
          <a:p>
            <a:pPr eaLnBrk="1" hangingPunct="1"/>
            <a:r>
              <a:rPr lang="en-US" altLang="en-US" smtClean="0"/>
              <a:t>“little ones” – younger then we, or younger in the faith</a:t>
            </a:r>
          </a:p>
          <a:p>
            <a:pPr eaLnBrk="1" hangingPunct="1"/>
            <a:r>
              <a:rPr lang="en-US" altLang="en-US" smtClean="0"/>
              <a:t>“better to be thrown into the sea with a large millstone tied around his neck” – better to suffer death than to cause another to sin</a:t>
            </a:r>
          </a:p>
        </p:txBody>
      </p:sp>
    </p:spTree>
    <p:custDataLst>
      <p:tags r:id="rId1"/>
    </p:custDataLst>
  </p:cSld>
  <p:clrMapOvr>
    <a:masterClrMapping/>
  </p:clrMapOvr>
  <p:transition advTm="422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Causing Self to Sin</a:t>
            </a:r>
          </a:p>
        </p:txBody>
      </p:sp>
      <p:sp>
        <p:nvSpPr>
          <p:cNvPr id="16387" name="Rectangle 3"/>
          <p:cNvSpPr>
            <a:spLocks noGrp="1" noChangeArrowheads="1"/>
          </p:cNvSpPr>
          <p:nvPr>
            <p:ph type="body" idx="1"/>
          </p:nvPr>
        </p:nvSpPr>
        <p:spPr/>
        <p:txBody>
          <a:bodyPr/>
          <a:lstStyle/>
          <a:p>
            <a:pPr eaLnBrk="1" hangingPunct="1"/>
            <a:r>
              <a:rPr lang="en-US" altLang="en-US" smtClean="0"/>
              <a:t>Jesus’ warnings:</a:t>
            </a:r>
          </a:p>
          <a:p>
            <a:pPr eaLnBrk="1" hangingPunct="1"/>
            <a:r>
              <a:rPr lang="en-US" altLang="en-US" smtClean="0"/>
              <a:t>Hand, foot, eye:</a:t>
            </a:r>
          </a:p>
          <a:p>
            <a:pPr lvl="1" eaLnBrk="1" hangingPunct="1"/>
            <a:r>
              <a:rPr lang="en-US" altLang="en-US" smtClean="0"/>
              <a:t>Doing, going to, seeing, what encourages sin</a:t>
            </a:r>
          </a:p>
          <a:p>
            <a:pPr eaLnBrk="1" hangingPunct="1"/>
            <a:r>
              <a:rPr lang="en-US" altLang="en-US" smtClean="0"/>
              <a:t>Entering life crippled, lame, one-eyed</a:t>
            </a:r>
          </a:p>
          <a:p>
            <a:pPr lvl="1" eaLnBrk="1" hangingPunct="1"/>
            <a:r>
              <a:rPr lang="en-US" altLang="en-US" smtClean="0"/>
              <a:t>Entering (eternal) life</a:t>
            </a:r>
          </a:p>
          <a:p>
            <a:pPr lvl="1" eaLnBrk="1" hangingPunct="1"/>
            <a:r>
              <a:rPr lang="en-US" altLang="en-US" smtClean="0"/>
              <a:t>Spending rest of life so maimed until our resurrection</a:t>
            </a:r>
          </a:p>
        </p:txBody>
      </p:sp>
    </p:spTree>
    <p:custDataLst>
      <p:tags r:id="rId1"/>
    </p:custDataLst>
  </p:cSld>
  <p:clrMapOvr>
    <a:masterClrMapping/>
  </p:clrMapOvr>
  <p:transition advTm="369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Going to Hell</a:t>
            </a:r>
          </a:p>
        </p:txBody>
      </p:sp>
      <p:sp>
        <p:nvSpPr>
          <p:cNvPr id="17411" name="Rectangle 3"/>
          <p:cNvSpPr>
            <a:spLocks noGrp="1" noChangeArrowheads="1"/>
          </p:cNvSpPr>
          <p:nvPr>
            <p:ph type="body" idx="1"/>
          </p:nvPr>
        </p:nvSpPr>
        <p:spPr/>
        <p:txBody>
          <a:bodyPr/>
          <a:lstStyle/>
          <a:p>
            <a:pPr eaLnBrk="1" hangingPunct="1"/>
            <a:r>
              <a:rPr lang="en-US" altLang="en-US" smtClean="0"/>
              <a:t>We must not use the doctrine of “eternal security” or “perseverance of the saints” to evaporate this warning.</a:t>
            </a:r>
          </a:p>
          <a:p>
            <a:pPr lvl="1" eaLnBrk="1" hangingPunct="1"/>
            <a:r>
              <a:rPr lang="en-US" altLang="en-US" smtClean="0"/>
              <a:t>God links obedience with assurance</a:t>
            </a:r>
          </a:p>
          <a:p>
            <a:pPr eaLnBrk="1" hangingPunct="1"/>
            <a:r>
              <a:rPr lang="en-US" altLang="en-US" smtClean="0"/>
              <a:t>The “worm does not die / fire not quenched”</a:t>
            </a:r>
          </a:p>
          <a:p>
            <a:pPr lvl="1" eaLnBrk="1" hangingPunct="1"/>
            <a:r>
              <a:rPr lang="en-US" altLang="en-US" smtClean="0"/>
              <a:t>Hell is real and eternal, even though the idea is not a pleasant one.</a:t>
            </a:r>
          </a:p>
        </p:txBody>
      </p:sp>
    </p:spTree>
    <p:custDataLst>
      <p:tags r:id="rId1"/>
    </p:custDataLst>
  </p:cSld>
  <p:clrMapOvr>
    <a:masterClrMapping/>
  </p:clrMapOvr>
  <p:transition advTm="508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MC900349011[1]"/>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197100" y="685800"/>
            <a:ext cx="4749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Grp="1" noChangeArrowheads="1"/>
          </p:cNvSpPr>
          <p:nvPr>
            <p:ph type="ctrTitle"/>
          </p:nvPr>
        </p:nvSpPr>
        <p:spPr/>
        <p:txBody>
          <a:bodyPr/>
          <a:lstStyle/>
          <a:p>
            <a:pPr eaLnBrk="1" hangingPunct="1"/>
            <a:r>
              <a:rPr lang="en-US" altLang="en-US" smtClean="0"/>
              <a:t>The Importance of </a:t>
            </a:r>
            <a:br>
              <a:rPr lang="en-US" altLang="en-US" smtClean="0"/>
            </a:br>
            <a:r>
              <a:rPr lang="en-US" altLang="en-US" smtClean="0"/>
              <a:t>Being Salty</a:t>
            </a:r>
          </a:p>
        </p:txBody>
      </p:sp>
      <p:sp>
        <p:nvSpPr>
          <p:cNvPr id="18437" name="Rectangle 5"/>
          <p:cNvSpPr>
            <a:spLocks noGrp="1" noChangeArrowheads="1"/>
          </p:cNvSpPr>
          <p:nvPr>
            <p:ph type="subTitle" idx="1"/>
          </p:nvPr>
        </p:nvSpPr>
        <p:spPr/>
        <p:txBody>
          <a:bodyPr/>
          <a:lstStyle/>
          <a:p>
            <a:pPr eaLnBrk="1" hangingPunct="1"/>
            <a:r>
              <a:rPr lang="en-US" altLang="en-US" smtClean="0"/>
              <a:t>Mark 9:49-50</a:t>
            </a:r>
          </a:p>
        </p:txBody>
      </p:sp>
    </p:spTree>
    <p:custDataLst>
      <p:tags r:id="rId1"/>
    </p:custDataLst>
  </p:cSld>
  <p:clrMapOvr>
    <a:masterClrMapping/>
  </p:clrMapOvr>
  <p:transition advTm="53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437">
                                            <p:txEl>
                                              <p:pRg st="0" end="0"/>
                                            </p:txEl>
                                          </p:spTgt>
                                        </p:tgtEl>
                                        <p:attrNameLst>
                                          <p:attrName>style.visibility</p:attrName>
                                        </p:attrNameLst>
                                      </p:cBhvr>
                                      <p:to>
                                        <p:strVal val="visible"/>
                                      </p:to>
                                    </p:set>
                                    <p:animEffect transition="in" filter="checkerboard(across)">
                                      <p:cBhvr>
                                        <p:cTn id="13" dur="500"/>
                                        <p:tgtEl>
                                          <p:spTgt spid="184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Mark 9:49-50</a:t>
            </a:r>
          </a:p>
        </p:txBody>
      </p:sp>
      <p:sp>
        <p:nvSpPr>
          <p:cNvPr id="18435" name="Text Box 4"/>
          <p:cNvSpPr txBox="1">
            <a:spLocks noChangeArrowheads="1"/>
          </p:cNvSpPr>
          <p:nvPr/>
        </p:nvSpPr>
        <p:spPr bwMode="auto">
          <a:xfrm>
            <a:off x="914400" y="17526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26629" name="Text Box 5"/>
          <p:cNvSpPr txBox="1">
            <a:spLocks noChangeArrowheads="1"/>
          </p:cNvSpPr>
          <p:nvPr/>
        </p:nvSpPr>
        <p:spPr bwMode="auto">
          <a:xfrm>
            <a:off x="914400" y="1752600"/>
            <a:ext cx="72390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49 (NIV) “Everyone will be salted with fire. 50 Salt is good, but if it loses its saltiness, how can you make it salty again? Have salt in yourselves, and be at peace with each other." </a:t>
            </a:r>
          </a:p>
        </p:txBody>
      </p:sp>
    </p:spTree>
    <p:custDataLst>
      <p:tags r:id="rId1"/>
    </p:custDataLst>
  </p:cSld>
  <p:clrMapOvr>
    <a:masterClrMapping/>
  </p:clrMapOvr>
  <p:transition advTm="146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checkerboard(across)">
                                      <p:cBhvr>
                                        <p:cTn id="7"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Everyone Salted w/ Fire</a:t>
            </a:r>
          </a:p>
        </p:txBody>
      </p:sp>
      <p:sp>
        <p:nvSpPr>
          <p:cNvPr id="20483" name="Rectangle 3"/>
          <p:cNvSpPr>
            <a:spLocks noGrp="1" noChangeArrowheads="1"/>
          </p:cNvSpPr>
          <p:nvPr>
            <p:ph type="body" idx="1"/>
          </p:nvPr>
        </p:nvSpPr>
        <p:spPr/>
        <p:txBody>
          <a:bodyPr/>
          <a:lstStyle/>
          <a:p>
            <a:pPr eaLnBrk="1" hangingPunct="1"/>
            <a:r>
              <a:rPr lang="en-US" altLang="en-US" smtClean="0"/>
              <a:t>Verse 49 is difficult to understand.</a:t>
            </a:r>
          </a:p>
          <a:p>
            <a:pPr eaLnBrk="1" hangingPunct="1"/>
            <a:r>
              <a:rPr lang="en-US" altLang="en-US" smtClean="0"/>
              <a:t>Some Biblical references to salt:</a:t>
            </a:r>
          </a:p>
          <a:p>
            <a:pPr lvl="1" eaLnBrk="1" hangingPunct="1"/>
            <a:r>
              <a:rPr lang="en-US" altLang="en-US" smtClean="0"/>
              <a:t>Leviticus 2:13 – the grain offering is salted; God’s covenant</a:t>
            </a:r>
          </a:p>
          <a:p>
            <a:pPr lvl="1" eaLnBrk="1" hangingPunct="1"/>
            <a:r>
              <a:rPr lang="en-US" altLang="en-US" smtClean="0"/>
              <a:t>Colossians 4:6 –  speech seasoned with salt</a:t>
            </a:r>
          </a:p>
          <a:p>
            <a:pPr lvl="1" eaLnBrk="1" hangingPunct="1"/>
            <a:r>
              <a:rPr lang="en-US" altLang="en-US" smtClean="0"/>
              <a:t>Matthew 5:13 – you are the salt of the earth</a:t>
            </a:r>
          </a:p>
          <a:p>
            <a:pPr lvl="1" eaLnBrk="1" hangingPunct="1"/>
            <a:r>
              <a:rPr lang="en-US" altLang="en-US" smtClean="0"/>
              <a:t>Luke 14:34 – salt becoming saltless</a:t>
            </a:r>
          </a:p>
        </p:txBody>
      </p:sp>
    </p:spTree>
    <p:custDataLst>
      <p:tags r:id="rId1"/>
    </p:custDataLst>
  </p:cSld>
  <p:clrMapOvr>
    <a:masterClrMapping/>
  </p:clrMapOvr>
  <p:transition advTm="627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483">
                                            <p:txEl>
                                              <p:pRg st="5" end="5"/>
                                            </p:txEl>
                                          </p:spTgt>
                                        </p:tgtEl>
                                        <p:attrNameLst>
                                          <p:attrName>style.visibility</p:attrName>
                                        </p:attrNameLst>
                                      </p:cBhvr>
                                      <p:to>
                                        <p:strVal val="visible"/>
                                      </p:to>
                                    </p:set>
                                    <p:anim calcmode="lin" valueType="num">
                                      <p:cBhvr additive="base">
                                        <p:cTn id="37"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What Does Salt Do?</a:t>
            </a:r>
          </a:p>
        </p:txBody>
      </p:sp>
      <p:sp>
        <p:nvSpPr>
          <p:cNvPr id="21507" name="Rectangle 3"/>
          <p:cNvSpPr>
            <a:spLocks noGrp="1" noChangeArrowheads="1"/>
          </p:cNvSpPr>
          <p:nvPr>
            <p:ph type="body" idx="1"/>
          </p:nvPr>
        </p:nvSpPr>
        <p:spPr/>
        <p:txBody>
          <a:bodyPr/>
          <a:lstStyle/>
          <a:p>
            <a:pPr eaLnBrk="1" hangingPunct="1"/>
            <a:r>
              <a:rPr lang="en-US" altLang="en-US" smtClean="0"/>
              <a:t>Seasoning – improves taste</a:t>
            </a:r>
          </a:p>
          <a:p>
            <a:pPr eaLnBrk="1" hangingPunct="1"/>
            <a:r>
              <a:rPr lang="en-US" altLang="en-US" smtClean="0"/>
              <a:t>Preservative – keeps meat from spoiling</a:t>
            </a:r>
          </a:p>
          <a:p>
            <a:pPr eaLnBrk="1" hangingPunct="1"/>
            <a:r>
              <a:rPr lang="en-US" altLang="en-US" smtClean="0"/>
              <a:t>Produces thirst</a:t>
            </a:r>
          </a:p>
          <a:p>
            <a:pPr eaLnBrk="1" hangingPunct="1"/>
            <a:r>
              <a:rPr lang="en-US" altLang="en-US" smtClean="0"/>
              <a:t>Stings in a wound</a:t>
            </a:r>
          </a:p>
          <a:p>
            <a:pPr eaLnBrk="1" hangingPunct="1"/>
            <a:r>
              <a:rPr lang="en-US" altLang="en-US" smtClean="0"/>
              <a:t>We as Christians are called to be “the salt of the earth,” presumably to function in the world as some or all of these things.</a:t>
            </a:r>
          </a:p>
        </p:txBody>
      </p:sp>
    </p:spTree>
    <p:custDataLst>
      <p:tags r:id="rId1"/>
    </p:custDataLst>
  </p:cSld>
  <p:clrMapOvr>
    <a:masterClrMapping/>
  </p:clrMapOvr>
  <p:transition advTm="1271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Practicing Restraint</a:t>
            </a:r>
          </a:p>
        </p:txBody>
      </p:sp>
      <p:sp>
        <p:nvSpPr>
          <p:cNvPr id="3075" name="Rectangle 3"/>
          <p:cNvSpPr>
            <a:spLocks noGrp="1" noChangeArrowheads="1"/>
          </p:cNvSpPr>
          <p:nvPr>
            <p:ph type="body" idx="1"/>
          </p:nvPr>
        </p:nvSpPr>
        <p:spPr/>
        <p:txBody>
          <a:bodyPr/>
          <a:lstStyle/>
          <a:p>
            <a:pPr eaLnBrk="1" hangingPunct="1">
              <a:lnSpc>
                <a:spcPct val="90000"/>
              </a:lnSpc>
            </a:pPr>
            <a:r>
              <a:rPr lang="en-US" altLang="en-US" smtClean="0"/>
              <a:t>As fallen humans, we often get in trouble by not restraining ourselves.</a:t>
            </a:r>
          </a:p>
          <a:p>
            <a:pPr eaLnBrk="1" hangingPunct="1">
              <a:lnSpc>
                <a:spcPct val="90000"/>
              </a:lnSpc>
            </a:pPr>
            <a:r>
              <a:rPr lang="en-US" altLang="en-US" smtClean="0"/>
              <a:t>Proverbs emphasizes the importance of controlling our tongues:</a:t>
            </a:r>
          </a:p>
          <a:p>
            <a:pPr lvl="1" eaLnBrk="1" hangingPunct="1">
              <a:lnSpc>
                <a:spcPct val="90000"/>
              </a:lnSpc>
            </a:pPr>
            <a:r>
              <a:rPr lang="en-US" altLang="en-US" smtClean="0"/>
              <a:t>Prov 10:19 (NIV) When words are many, sin is not absent, but he who holds his tongue is wise. </a:t>
            </a:r>
          </a:p>
          <a:p>
            <a:pPr lvl="1" eaLnBrk="1" hangingPunct="1">
              <a:lnSpc>
                <a:spcPct val="90000"/>
              </a:lnSpc>
            </a:pPr>
            <a:r>
              <a:rPr lang="en-US" altLang="en-US" smtClean="0"/>
              <a:t>Prov 12:18 (NIV) Reckless words pierce like a sword, but the tongue of the wise brings healing. </a:t>
            </a:r>
          </a:p>
        </p:txBody>
      </p:sp>
    </p:spTree>
    <p:custDataLst>
      <p:tags r:id="rId1"/>
    </p:custDataLst>
  </p:cSld>
  <p:clrMapOvr>
    <a:masterClrMapping/>
  </p:clrMapOvr>
  <p:transition advTm="312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Conclusions</a:t>
            </a:r>
          </a:p>
        </p:txBody>
      </p:sp>
      <p:sp>
        <p:nvSpPr>
          <p:cNvPr id="28675" name="Rectangle 3"/>
          <p:cNvSpPr>
            <a:spLocks noGrp="1" noChangeArrowheads="1"/>
          </p:cNvSpPr>
          <p:nvPr>
            <p:ph type="body" idx="1"/>
          </p:nvPr>
        </p:nvSpPr>
        <p:spPr/>
        <p:txBody>
          <a:bodyPr/>
          <a:lstStyle/>
          <a:p>
            <a:pPr eaLnBrk="1" hangingPunct="1">
              <a:lnSpc>
                <a:spcPct val="90000"/>
              </a:lnSpc>
            </a:pPr>
            <a:r>
              <a:rPr lang="en-US" altLang="en-US" smtClean="0"/>
              <a:t>We (as salt) need to be different from the unsaved in restraint also.</a:t>
            </a:r>
          </a:p>
          <a:p>
            <a:pPr eaLnBrk="1" hangingPunct="1">
              <a:lnSpc>
                <a:spcPct val="90000"/>
              </a:lnSpc>
            </a:pPr>
            <a:r>
              <a:rPr lang="en-US" altLang="en-US" smtClean="0"/>
              <a:t>If we treat our provoking others to sin as itself a grave sin:</a:t>
            </a:r>
          </a:p>
          <a:p>
            <a:pPr lvl="1" eaLnBrk="1" hangingPunct="1">
              <a:lnSpc>
                <a:spcPct val="90000"/>
              </a:lnSpc>
            </a:pPr>
            <a:r>
              <a:rPr lang="en-US" altLang="en-US" smtClean="0"/>
              <a:t>We will act accordingly.</a:t>
            </a:r>
          </a:p>
          <a:p>
            <a:pPr lvl="1" eaLnBrk="1" hangingPunct="1">
              <a:lnSpc>
                <a:spcPct val="90000"/>
              </a:lnSpc>
            </a:pPr>
            <a:r>
              <a:rPr lang="en-US" altLang="en-US" smtClean="0"/>
              <a:t>We may influence others to do so as well.</a:t>
            </a:r>
          </a:p>
          <a:p>
            <a:pPr eaLnBrk="1" hangingPunct="1">
              <a:lnSpc>
                <a:spcPct val="90000"/>
              </a:lnSpc>
            </a:pPr>
            <a:r>
              <a:rPr lang="en-US" altLang="en-US" smtClean="0"/>
              <a:t>If we treat our own sinning as worse than whatever we might suffer for doing right:</a:t>
            </a:r>
          </a:p>
          <a:p>
            <a:pPr lvl="1" eaLnBrk="1" hangingPunct="1">
              <a:lnSpc>
                <a:spcPct val="90000"/>
              </a:lnSpc>
            </a:pPr>
            <a:r>
              <a:rPr lang="en-US" altLang="en-US" smtClean="0"/>
              <a:t>Others may begin to take sin seriously also.</a:t>
            </a:r>
          </a:p>
        </p:txBody>
      </p:sp>
    </p:spTree>
    <p:custDataLst>
      <p:tags r:id="rId1"/>
    </p:custDataLst>
  </p:cSld>
  <p:clrMapOvr>
    <a:masterClrMapping/>
  </p:clrMapOvr>
  <p:transition advTm="579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MP900448722[1]"/>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2667000" y="889000"/>
            <a:ext cx="381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Grp="1" noChangeArrowheads="1"/>
          </p:cNvSpPr>
          <p:nvPr>
            <p:ph type="ctrTitle"/>
          </p:nvPr>
        </p:nvSpPr>
        <p:spPr/>
        <p:txBody>
          <a:bodyPr/>
          <a:lstStyle/>
          <a:p>
            <a:pPr eaLnBrk="1" hangingPunct="1"/>
            <a:r>
              <a:rPr lang="en-US" altLang="en-US" smtClean="0"/>
              <a:t>The End</a:t>
            </a:r>
          </a:p>
        </p:txBody>
      </p:sp>
      <p:sp>
        <p:nvSpPr>
          <p:cNvPr id="29701" name="Rectangle 5"/>
          <p:cNvSpPr>
            <a:spLocks noGrp="1" noChangeArrowheads="1"/>
          </p:cNvSpPr>
          <p:nvPr>
            <p:ph type="subTitle" idx="1"/>
          </p:nvPr>
        </p:nvSpPr>
        <p:spPr>
          <a:xfrm>
            <a:off x="1752600" y="3886200"/>
            <a:ext cx="5562600" cy="1752600"/>
          </a:xfrm>
        </p:spPr>
        <p:txBody>
          <a:bodyPr/>
          <a:lstStyle/>
          <a:p>
            <a:pPr eaLnBrk="1" hangingPunct="1"/>
            <a:r>
              <a:rPr lang="en-US" altLang="en-US" smtClean="0"/>
              <a:t>May we seek to practice Biblical restraint</a:t>
            </a:r>
          </a:p>
        </p:txBody>
      </p:sp>
    </p:spTree>
    <p:custDataLst>
      <p:tags r:id="rId1"/>
    </p:custDataLst>
  </p:cSld>
  <p:clrMapOvr>
    <a:masterClrMapping/>
  </p:clrMapOvr>
  <p:transition advTm="146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500" fill="hold"/>
                                        <p:tgtEl>
                                          <p:spTgt spid="29700"/>
                                        </p:tgtEl>
                                        <p:attrNameLst>
                                          <p:attrName>ppt_w</p:attrName>
                                        </p:attrNameLst>
                                      </p:cBhvr>
                                      <p:tavLst>
                                        <p:tav tm="0">
                                          <p:val>
                                            <p:fltVal val="0"/>
                                          </p:val>
                                        </p:tav>
                                        <p:tav tm="100000">
                                          <p:val>
                                            <p:strVal val="#ppt_w"/>
                                          </p:val>
                                        </p:tav>
                                      </p:tavLst>
                                    </p:anim>
                                    <p:anim calcmode="lin" valueType="num">
                                      <p:cBhvr>
                                        <p:cTn id="8" dur="500" fill="hold"/>
                                        <p:tgtEl>
                                          <p:spTgt spid="2970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9701">
                                            <p:txEl>
                                              <p:pRg st="0" end="0"/>
                                            </p:txEl>
                                          </p:spTgt>
                                        </p:tgtEl>
                                        <p:attrNameLst>
                                          <p:attrName>style.visibility</p:attrName>
                                        </p:attrNameLst>
                                      </p:cBhvr>
                                      <p:to>
                                        <p:strVal val="visible"/>
                                      </p:to>
                                    </p:set>
                                    <p:animEffect transition="in" filter="checkerboard(across)">
                                      <p:cBhvr>
                                        <p:cTn id="13" dur="500"/>
                                        <p:tgtEl>
                                          <p:spTgt spid="297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David’s Restraint</a:t>
            </a:r>
          </a:p>
        </p:txBody>
      </p:sp>
      <p:sp>
        <p:nvSpPr>
          <p:cNvPr id="4099" name="Rectangle 3"/>
          <p:cNvSpPr>
            <a:spLocks noGrp="1" noChangeArrowheads="1"/>
          </p:cNvSpPr>
          <p:nvPr>
            <p:ph type="body" idx="1"/>
          </p:nvPr>
        </p:nvSpPr>
        <p:spPr>
          <a:xfrm>
            <a:off x="457200" y="1295400"/>
            <a:ext cx="8229600" cy="5181600"/>
          </a:xfrm>
        </p:spPr>
        <p:txBody>
          <a:bodyPr/>
          <a:lstStyle/>
          <a:p>
            <a:pPr eaLnBrk="1" hangingPunct="1">
              <a:lnSpc>
                <a:spcPct val="80000"/>
              </a:lnSpc>
            </a:pPr>
            <a:r>
              <a:rPr lang="en-US" altLang="en-US" sz="2400" smtClean="0"/>
              <a:t>David restrained his temptation to vent his anger on Shimei:</a:t>
            </a:r>
          </a:p>
          <a:p>
            <a:pPr lvl="1" eaLnBrk="1" hangingPunct="1">
              <a:lnSpc>
                <a:spcPct val="80000"/>
              </a:lnSpc>
            </a:pPr>
            <a:r>
              <a:rPr lang="en-US" altLang="en-US" sz="1800" smtClean="0"/>
              <a:t>2Sam 16:5 (NIV) As King David approached Bahurim, a man from the same clan as Saul's family came out… 6 He pelted David and all the king's officials with stones… 7 As he cursed, Shimei said, "Get out, get out, you man of blood, you scoundrel! 8 The LORD has repaid you for all the blood you shed in the household of Saul, in whose place you have reigned. The LORD has handed the kingdom over to your son Absalom. You have come to ruin because you are a man of blood!" 9 Then Abishai son of Zeruiah said to the king, "Why should this dead dog curse my lord the king? Let me go over and cut off his head." 10 But the king said, "What do you and I have in common, you sons of Zeruiah? If he is cursing because the LORD said to him, `Curse David,' who can ask, `Why do you do this?'" 11 David then said to Abishai and all his officials, "My son, who is of my own flesh, is trying to take my life. How much more, then, this Benjamite! Leave him alone; let him curse, for the LORD has told him to. 12 It may be that the LORD will see my distress and repay me with good for the cursing I am receiving today." </a:t>
            </a:r>
          </a:p>
          <a:p>
            <a:pPr eaLnBrk="1" hangingPunct="1">
              <a:lnSpc>
                <a:spcPct val="80000"/>
              </a:lnSpc>
            </a:pPr>
            <a:r>
              <a:rPr lang="en-US" altLang="en-US" sz="2400" smtClean="0"/>
              <a:t>God blessed him for it.</a:t>
            </a:r>
          </a:p>
        </p:txBody>
      </p:sp>
    </p:spTree>
    <p:custDataLst>
      <p:tags r:id="rId1"/>
    </p:custDataLst>
  </p:cSld>
  <p:clrMapOvr>
    <a:masterClrMapping/>
  </p:clrMapOvr>
  <p:transition advTm="914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checkerboard(across)">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checkerboard(across)">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checkerboard(across)">
                                      <p:cBhvr>
                                        <p:cTn id="17"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4000" smtClean="0"/>
              <a:t>Gamaliel Recommends Restraint</a:t>
            </a:r>
          </a:p>
        </p:txBody>
      </p:sp>
      <p:sp>
        <p:nvSpPr>
          <p:cNvPr id="5123" name="Rectangle 3"/>
          <p:cNvSpPr>
            <a:spLocks noGrp="1" noChangeArrowheads="1"/>
          </p:cNvSpPr>
          <p:nvPr>
            <p:ph type="body" sz="half" idx="1"/>
          </p:nvPr>
        </p:nvSpPr>
        <p:spPr/>
        <p:txBody>
          <a:bodyPr/>
          <a:lstStyle/>
          <a:p>
            <a:pPr eaLnBrk="1" hangingPunct="1"/>
            <a:r>
              <a:rPr lang="en-US" altLang="en-US" sz="2800" smtClean="0"/>
              <a:t>Gamaliel recommended that the Sanhedrin not kill the apostles (Acts 5).</a:t>
            </a:r>
          </a:p>
          <a:p>
            <a:pPr eaLnBrk="1" hangingPunct="1"/>
            <a:r>
              <a:rPr lang="en-US" altLang="en-US" sz="2800" smtClean="0"/>
              <a:t>God used this to protect them.</a:t>
            </a:r>
          </a:p>
          <a:p>
            <a:pPr eaLnBrk="1" hangingPunct="1"/>
            <a:r>
              <a:rPr lang="en-US" altLang="en-US" sz="2800" smtClean="0"/>
              <a:t>Let us consider Jesus’ teaching on restraint in Mark 9:38-50:</a:t>
            </a:r>
          </a:p>
        </p:txBody>
      </p:sp>
      <p:pic>
        <p:nvPicPr>
          <p:cNvPr id="5124" name="Picture 5" descr="Gamaliel"/>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08575" y="1600200"/>
            <a:ext cx="31178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17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Mark 9:38-50</a:t>
            </a:r>
          </a:p>
        </p:txBody>
      </p:sp>
      <p:sp>
        <p:nvSpPr>
          <p:cNvPr id="6148" name="Text Box 4"/>
          <p:cNvSpPr txBox="1">
            <a:spLocks noChangeArrowheads="1"/>
          </p:cNvSpPr>
          <p:nvPr/>
        </p:nvSpPr>
        <p:spPr bwMode="auto">
          <a:xfrm>
            <a:off x="533400" y="1295400"/>
            <a:ext cx="8077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38 (NIV) "Teacher," said John, "we saw a man driving out demons in your name and we told him to stop, because he was not one of us." 39 "Do not stop him," Jesus said. "No one who does a miracle in my name can in the next moment say anything bad about me, 40 for whoever is not against us is for us. 41 I tell you the truth, anyone who gives you a cup of water in my name because you belong to Christ will certainly not lose his reward. 42 And if anyone causes one of these little ones who believe in me to sin, it would be better for him to be thrown into the sea with a large millstone tied around his neck. 43 If your hand causes you to sin, cut it off. It is better for you to enter life maimed than with two hands to go into hell, where the fire never goes out…</a:t>
            </a:r>
          </a:p>
        </p:txBody>
      </p:sp>
    </p:spTree>
    <p:custDataLst>
      <p:tags r:id="rId1"/>
    </p:custDataLst>
  </p:cSld>
  <p:clrMapOvr>
    <a:masterClrMapping/>
  </p:clrMapOvr>
  <p:transition advTm="462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heckerboard(across)">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en-US" altLang="en-US" smtClean="0"/>
              <a:t>Mark 9:38-50</a:t>
            </a:r>
          </a:p>
        </p:txBody>
      </p:sp>
      <p:sp>
        <p:nvSpPr>
          <p:cNvPr id="8197" name="Text Box 5"/>
          <p:cNvSpPr txBox="1">
            <a:spLocks noChangeArrowheads="1"/>
          </p:cNvSpPr>
          <p:nvPr/>
        </p:nvSpPr>
        <p:spPr bwMode="auto">
          <a:xfrm>
            <a:off x="914400" y="1676400"/>
            <a:ext cx="7315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45 “And if your foot causes you to sin, cut it off. It is better for you to enter life crippled than to have two feet and be thrown into hell. 47 And if your eye causes you to sin, pluck it out. It is better for you to enter the kingdom of God with one eye than to have two eyes and be thrown into hell, 48 where `their worm does not die, and the fire is not quenched.' {Isaiah 66:24} 49 Everyone will be salted with fire. </a:t>
            </a:r>
          </a:p>
          <a:p>
            <a:pPr eaLnBrk="1" hangingPunct="1"/>
            <a:r>
              <a:rPr lang="en-US" altLang="en-US" sz="2400"/>
              <a:t>50 Salt is good, but if it loses its saltiness, how can you make it salty again? Have salt in yourselves, and be at peace with each other." </a:t>
            </a:r>
          </a:p>
        </p:txBody>
      </p:sp>
    </p:spTree>
    <p:custDataLst>
      <p:tags r:id="rId1"/>
    </p:custDataLst>
  </p:cSld>
  <p:clrMapOvr>
    <a:masterClrMapping/>
  </p:clrMapOvr>
  <p:transition advTm="418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checkerboard(across)">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MM900046628[1]"/>
          <p:cNvPicPr>
            <a:picLocks noChangeAspect="1" noChangeArrowheads="1" noCrop="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14400" y="1716088"/>
            <a:ext cx="73152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Grp="1" noChangeArrowheads="1"/>
          </p:cNvSpPr>
          <p:nvPr>
            <p:ph type="ctrTitle"/>
          </p:nvPr>
        </p:nvSpPr>
        <p:spPr/>
        <p:txBody>
          <a:bodyPr/>
          <a:lstStyle/>
          <a:p>
            <a:pPr eaLnBrk="1" hangingPunct="1"/>
            <a:r>
              <a:rPr lang="en-US" altLang="en-US" smtClean="0"/>
              <a:t>Restraint from </a:t>
            </a:r>
            <a:br>
              <a:rPr lang="en-US" altLang="en-US" smtClean="0"/>
            </a:br>
            <a:r>
              <a:rPr lang="en-US" altLang="en-US" smtClean="0"/>
              <a:t>Hindering Good</a:t>
            </a:r>
          </a:p>
        </p:txBody>
      </p:sp>
      <p:sp>
        <p:nvSpPr>
          <p:cNvPr id="10245" name="Rectangle 5"/>
          <p:cNvSpPr>
            <a:spLocks noGrp="1" noChangeArrowheads="1"/>
          </p:cNvSpPr>
          <p:nvPr>
            <p:ph type="subTitle" idx="1"/>
          </p:nvPr>
        </p:nvSpPr>
        <p:spPr/>
        <p:txBody>
          <a:bodyPr/>
          <a:lstStyle/>
          <a:p>
            <a:pPr eaLnBrk="1" hangingPunct="1"/>
            <a:r>
              <a:rPr lang="en-US" altLang="en-US" smtClean="0"/>
              <a:t>Mark 9:38-41</a:t>
            </a:r>
          </a:p>
        </p:txBody>
      </p:sp>
    </p:spTree>
    <p:custDataLst>
      <p:tags r:id="rId1"/>
    </p:custDataLst>
  </p:cSld>
  <p:clrMapOvr>
    <a:masterClrMapping/>
  </p:clrMapOvr>
  <p:transition advTm="92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0245">
                                            <p:txEl>
                                              <p:pRg st="0" end="0"/>
                                            </p:txEl>
                                          </p:spTgt>
                                        </p:tgtEl>
                                        <p:attrNameLst>
                                          <p:attrName>style.visibility</p:attrName>
                                        </p:attrNameLst>
                                      </p:cBhvr>
                                      <p:to>
                                        <p:strVal val="visible"/>
                                      </p:to>
                                    </p:set>
                                    <p:animEffect transition="in" filter="checkerboard(across)">
                                      <p:cBhvr>
                                        <p:cTn id="13" dur="500"/>
                                        <p:tgtEl>
                                          <p:spTgt spid="10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n-US" altLang="en-US" smtClean="0"/>
              <a:t>Mark 9:38-41</a:t>
            </a:r>
          </a:p>
        </p:txBody>
      </p:sp>
      <p:sp>
        <p:nvSpPr>
          <p:cNvPr id="22533" name="Text Box 5"/>
          <p:cNvSpPr txBox="1">
            <a:spLocks noChangeArrowheads="1"/>
          </p:cNvSpPr>
          <p:nvPr/>
        </p:nvSpPr>
        <p:spPr bwMode="auto">
          <a:xfrm>
            <a:off x="914400" y="1447800"/>
            <a:ext cx="73152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:38 (NIV) "Teacher," said John, "we saw a man driving out demons in your name and we told him to stop, because he was not one of us." 39 "Do not stop him," Jesus said. "No one who does a miracle in my name can in the next moment say anything bad about me, </a:t>
            </a:r>
          </a:p>
          <a:p>
            <a:pPr eaLnBrk="1" hangingPunct="1"/>
            <a:r>
              <a:rPr lang="en-US" altLang="en-US" sz="2800"/>
              <a:t>40 for whoever is not against us is for us. </a:t>
            </a:r>
          </a:p>
          <a:p>
            <a:pPr eaLnBrk="1" hangingPunct="1"/>
            <a:r>
              <a:rPr lang="en-US" altLang="en-US" sz="2800"/>
              <a:t>41 I tell you the truth, anyone who gives you a cup of water in my name because you belong to Christ will certainly not lose his reward.” </a:t>
            </a:r>
          </a:p>
        </p:txBody>
      </p:sp>
    </p:spTree>
    <p:custDataLst>
      <p:tags r:id="rId1"/>
    </p:custDataLst>
  </p:cSld>
  <p:clrMapOvr>
    <a:masterClrMapping/>
  </p:clrMapOvr>
  <p:transition advTm="226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checkerboard(across)">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Hindering Good</a:t>
            </a:r>
          </a:p>
        </p:txBody>
      </p:sp>
      <p:sp>
        <p:nvSpPr>
          <p:cNvPr id="12291" name="Rectangle 3"/>
          <p:cNvSpPr>
            <a:spLocks noGrp="1" noChangeArrowheads="1"/>
          </p:cNvSpPr>
          <p:nvPr>
            <p:ph type="body" idx="1"/>
          </p:nvPr>
        </p:nvSpPr>
        <p:spPr/>
        <p:txBody>
          <a:bodyPr/>
          <a:lstStyle/>
          <a:p>
            <a:pPr eaLnBrk="1" hangingPunct="1"/>
            <a:r>
              <a:rPr lang="en-US" altLang="en-US" smtClean="0"/>
              <a:t>John’s Misdirected Zeal (38)</a:t>
            </a:r>
          </a:p>
          <a:p>
            <a:pPr lvl="1" eaLnBrk="1" hangingPunct="1"/>
            <a:r>
              <a:rPr lang="en-US" altLang="en-US" smtClean="0"/>
              <a:t>“We saw a man driving out demons in your name and we told him to stop, because he was not one of us.“</a:t>
            </a:r>
          </a:p>
          <a:p>
            <a:pPr lvl="1" eaLnBrk="1" hangingPunct="1"/>
            <a:r>
              <a:rPr lang="en-US" altLang="en-US" smtClean="0"/>
              <a:t>John tries to stop unauthorized use of Jesus’ name.</a:t>
            </a:r>
          </a:p>
          <a:p>
            <a:pPr eaLnBrk="1" hangingPunct="1"/>
            <a:r>
              <a:rPr lang="en-US" altLang="en-US" smtClean="0"/>
              <a:t>Jesus rebukes John (39-41)</a:t>
            </a:r>
          </a:p>
        </p:txBody>
      </p:sp>
    </p:spTree>
    <p:custDataLst>
      <p:tags r:id="rId1"/>
    </p:custDataLst>
  </p:cSld>
  <p:clrMapOvr>
    <a:masterClrMapping/>
  </p:clrMapOvr>
  <p:transition advTm="185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2.2|2.1"/>
</p:tagLst>
</file>

<file path=ppt/tags/tag10.xml><?xml version="1.0" encoding="utf-8"?>
<p:tagLst xmlns:a="http://schemas.openxmlformats.org/drawingml/2006/main" xmlns:r="http://schemas.openxmlformats.org/officeDocument/2006/relationships" xmlns:p="http://schemas.openxmlformats.org/presentationml/2006/main">
  <p:tag name="TIMING" val="|0.3|5.1|4|3.5|5.3|3.2"/>
</p:tagLst>
</file>

<file path=ppt/tags/tag11.xml><?xml version="1.0" encoding="utf-8"?>
<p:tagLst xmlns:a="http://schemas.openxmlformats.org/drawingml/2006/main" xmlns:r="http://schemas.openxmlformats.org/officeDocument/2006/relationships" xmlns:p="http://schemas.openxmlformats.org/presentationml/2006/main">
  <p:tag name="TIMING" val="|0.6|1.8"/>
</p:tagLst>
</file>

<file path=ppt/tags/tag12.xml><?xml version="1.0" encoding="utf-8"?>
<p:tagLst xmlns:a="http://schemas.openxmlformats.org/drawingml/2006/main" xmlns:r="http://schemas.openxmlformats.org/officeDocument/2006/relationships" xmlns:p="http://schemas.openxmlformats.org/presentationml/2006/main">
  <p:tag name="TIMING" val="|0.3"/>
</p:tagLst>
</file>

<file path=ppt/tags/tag13.xml><?xml version="1.0" encoding="utf-8"?>
<p:tagLst xmlns:a="http://schemas.openxmlformats.org/drawingml/2006/main" xmlns:r="http://schemas.openxmlformats.org/officeDocument/2006/relationships" xmlns:p="http://schemas.openxmlformats.org/presentationml/2006/main">
  <p:tag name="TIMING" val="|1.9|2.5|10"/>
</p:tagLst>
</file>

<file path=ppt/tags/tag14.xml><?xml version="1.0" encoding="utf-8"?>
<p:tagLst xmlns:a="http://schemas.openxmlformats.org/drawingml/2006/main" xmlns:r="http://schemas.openxmlformats.org/officeDocument/2006/relationships" xmlns:p="http://schemas.openxmlformats.org/presentationml/2006/main">
  <p:tag name="TIMING" val="|2.2|1.9|4.3|6.9|4.2|6.9"/>
</p:tagLst>
</file>

<file path=ppt/tags/tag15.xml><?xml version="1.0" encoding="utf-8"?>
<p:tagLst xmlns:a="http://schemas.openxmlformats.org/drawingml/2006/main" xmlns:r="http://schemas.openxmlformats.org/officeDocument/2006/relationships" xmlns:p="http://schemas.openxmlformats.org/presentationml/2006/main">
  <p:tag name="TIMING" val="|1.1|17.1|11.9|8.8"/>
</p:tagLst>
</file>

<file path=ppt/tags/tag16.xml><?xml version="1.0" encoding="utf-8"?>
<p:tagLst xmlns:a="http://schemas.openxmlformats.org/drawingml/2006/main" xmlns:r="http://schemas.openxmlformats.org/officeDocument/2006/relationships" xmlns:p="http://schemas.openxmlformats.org/presentationml/2006/main">
  <p:tag name="TIMING" val="|0.7|1.2"/>
</p:tagLst>
</file>

<file path=ppt/tags/tag17.xml><?xml version="1.0" encoding="utf-8"?>
<p:tagLst xmlns:a="http://schemas.openxmlformats.org/drawingml/2006/main" xmlns:r="http://schemas.openxmlformats.org/officeDocument/2006/relationships" xmlns:p="http://schemas.openxmlformats.org/presentationml/2006/main">
  <p:tag name="TIMING" val="|0.4"/>
</p:tagLst>
</file>

<file path=ppt/tags/tag18.xml><?xml version="1.0" encoding="utf-8"?>
<p:tagLst xmlns:a="http://schemas.openxmlformats.org/drawingml/2006/main" xmlns:r="http://schemas.openxmlformats.org/officeDocument/2006/relationships" xmlns:p="http://schemas.openxmlformats.org/presentationml/2006/main">
  <p:tag name="TIMING" val="|0.3|5.5|4.2|21|16.2|7.3"/>
</p:tagLst>
</file>

<file path=ppt/tags/tag19.xml><?xml version="1.0" encoding="utf-8"?>
<p:tagLst xmlns:a="http://schemas.openxmlformats.org/drawingml/2006/main" xmlns:r="http://schemas.openxmlformats.org/officeDocument/2006/relationships" xmlns:p="http://schemas.openxmlformats.org/presentationml/2006/main">
  <p:tag name="TIMING" val="|15|25.6|4.9|5.2|19.3"/>
</p:tagLst>
</file>

<file path=ppt/tags/tag2.xml><?xml version="1.0" encoding="utf-8"?>
<p:tagLst xmlns:a="http://schemas.openxmlformats.org/drawingml/2006/main" xmlns:r="http://schemas.openxmlformats.org/officeDocument/2006/relationships" xmlns:p="http://schemas.openxmlformats.org/presentationml/2006/main">
  <p:tag name="TIMING" val="|3.9|5.2|5.1|8.3"/>
</p:tagLst>
</file>

<file path=ppt/tags/tag20.xml><?xml version="1.0" encoding="utf-8"?>
<p:tagLst xmlns:a="http://schemas.openxmlformats.org/drawingml/2006/main" xmlns:r="http://schemas.openxmlformats.org/officeDocument/2006/relationships" xmlns:p="http://schemas.openxmlformats.org/presentationml/2006/main">
  <p:tag name="TIMING" val="|0.7|24.3|6|5.4|6|6.1"/>
</p:tagLst>
</file>

<file path=ppt/tags/tag21.xml><?xml version="1.0" encoding="utf-8"?>
<p:tagLst xmlns:a="http://schemas.openxmlformats.org/drawingml/2006/main" xmlns:r="http://schemas.openxmlformats.org/officeDocument/2006/relationships" xmlns:p="http://schemas.openxmlformats.org/presentationml/2006/main">
  <p:tag name="TIMING" val="|1.9|1.4"/>
</p:tagLst>
</file>

<file path=ppt/tags/tag3.xml><?xml version="1.0" encoding="utf-8"?>
<p:tagLst xmlns:a="http://schemas.openxmlformats.org/drawingml/2006/main" xmlns:r="http://schemas.openxmlformats.org/officeDocument/2006/relationships" xmlns:p="http://schemas.openxmlformats.org/presentationml/2006/main">
  <p:tag name="TIMING" val="|2.6|5.6|74.9"/>
</p:tagLst>
</file>

<file path=ppt/tags/tag4.xml><?xml version="1.0" encoding="utf-8"?>
<p:tagLst xmlns:a="http://schemas.openxmlformats.org/drawingml/2006/main" xmlns:r="http://schemas.openxmlformats.org/officeDocument/2006/relationships" xmlns:p="http://schemas.openxmlformats.org/presentationml/2006/main">
  <p:tag name="TIMING" val="|4.4|4.7|4.8"/>
</p:tagLst>
</file>

<file path=ppt/tags/tag5.xml><?xml version="1.0" encoding="utf-8"?>
<p:tagLst xmlns:a="http://schemas.openxmlformats.org/drawingml/2006/main" xmlns:r="http://schemas.openxmlformats.org/officeDocument/2006/relationships" xmlns:p="http://schemas.openxmlformats.org/presentationml/2006/main">
  <p:tag name="TIMING" val="|1.3"/>
</p:tagLst>
</file>

<file path=ppt/tags/tag6.xml><?xml version="1.0" encoding="utf-8"?>
<p:tagLst xmlns:a="http://schemas.openxmlformats.org/drawingml/2006/main" xmlns:r="http://schemas.openxmlformats.org/officeDocument/2006/relationships" xmlns:p="http://schemas.openxmlformats.org/presentationml/2006/main">
  <p:tag name="TIMING" val="|0.3"/>
</p:tagLst>
</file>

<file path=ppt/tags/tag7.xml><?xml version="1.0" encoding="utf-8"?>
<p:tagLst xmlns:a="http://schemas.openxmlformats.org/drawingml/2006/main" xmlns:r="http://schemas.openxmlformats.org/officeDocument/2006/relationships" xmlns:p="http://schemas.openxmlformats.org/presentationml/2006/main">
  <p:tag name="TIMING" val="|1.1|6.9"/>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ags/tag9.xml><?xml version="1.0" encoding="utf-8"?>
<p:tagLst xmlns:a="http://schemas.openxmlformats.org/drawingml/2006/main" xmlns:r="http://schemas.openxmlformats.org/officeDocument/2006/relationships" xmlns:p="http://schemas.openxmlformats.org/presentationml/2006/main">
  <p:tag name="TIMING" val="|0.6|3|5.1|5.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139</TotalTime>
  <Words>1474</Words>
  <Application>Microsoft Office PowerPoint</Application>
  <PresentationFormat>On-screen Show (4:3)</PresentationFormat>
  <Paragraphs>85</Paragraphs>
  <Slides>21</Slides>
  <Notes>0</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Practicing Restraint</vt:lpstr>
      <vt:lpstr>Practicing Restraint</vt:lpstr>
      <vt:lpstr>David’s Restraint</vt:lpstr>
      <vt:lpstr>Gamaliel Recommends Restraint</vt:lpstr>
      <vt:lpstr>Mark 9:38-50</vt:lpstr>
      <vt:lpstr>Mark 9:38-50</vt:lpstr>
      <vt:lpstr>Restraint from  Hindering Good</vt:lpstr>
      <vt:lpstr>Mark 9:38-41</vt:lpstr>
      <vt:lpstr>Hindering Good</vt:lpstr>
      <vt:lpstr>Jesus’ Rebuke (39-41)</vt:lpstr>
      <vt:lpstr>Restraint from  Encouraging Evil</vt:lpstr>
      <vt:lpstr>Mark 9:42-48</vt:lpstr>
      <vt:lpstr>Causing Another to Sin </vt:lpstr>
      <vt:lpstr>Causing Self to Sin</vt:lpstr>
      <vt:lpstr>Going to Hell</vt:lpstr>
      <vt:lpstr>The Importance of  Being Salty</vt:lpstr>
      <vt:lpstr>Mark 9:49-50</vt:lpstr>
      <vt:lpstr>Everyone Salted w/ Fire</vt:lpstr>
      <vt:lpstr>What Does Salt Do?</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Practicing Restraint</dc:title>
  <dc:creator>rnewman</dc:creator>
  <cp:lastModifiedBy>Newman</cp:lastModifiedBy>
  <cp:revision>65</cp:revision>
  <dcterms:created xsi:type="dcterms:W3CDTF">2011-04-30T18:04:53Z</dcterms:created>
  <dcterms:modified xsi:type="dcterms:W3CDTF">2015-07-07T14:13:21Z</dcterms:modified>
</cp:coreProperties>
</file>