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0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171FA-0A2B-4265-BAC9-5D568DA5016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105800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261B7-B64E-467D-9AC6-0E497273A4C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923300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538D9A-20AB-4E43-BC69-02C3C48E29F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722777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2E7CF1-F4A2-447C-B301-F5F97AEF70A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14948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4D8B41-AD13-4E1F-8FB2-3C3A452782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298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76FE40-0DB2-4A51-BC2A-1F331AED0A6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2318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9CDC35-1A20-4B13-A0A7-68E54DAD272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18248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FB76F-A8A5-43CD-957D-FA9A32AA1B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11285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3532AD-5DC3-433B-8549-B0C290DF35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2630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F6233C-2B79-4844-9CAA-5EBBD61F851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25254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CF010A-DCED-43EA-9ED5-11470704B8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0395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7E9651AF-90C4-4957-A61A-80C1C2E770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media1.mp3"/><Relationship Id="rId2" Type="http://schemas.microsoft.com/office/2007/relationships/media" Target="../media/media1.mp3"/><Relationship Id="rId1" Type="http://schemas.openxmlformats.org/officeDocument/2006/relationships/tags" Target="../tags/tag1.xml"/><Relationship Id="rId6" Type="http://schemas.openxmlformats.org/officeDocument/2006/relationships/image" Target="../media/image2.png"/><Relationship Id="rId5" Type="http://schemas.openxmlformats.org/officeDocument/2006/relationships/image" Target="../media/image1.jpeg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1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4" descr="Phar&amp;TaxColl"/>
          <p:cNvPicPr>
            <a:picLocks noChangeAspect="1" noChangeArrowheads="1"/>
          </p:cNvPicPr>
          <p:nvPr/>
        </p:nvPicPr>
        <p:blipFill>
          <a:blip r:embed="rId5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7225"/>
            <a:ext cx="7162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Pharisee &amp; Tax Collector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Luke 18:9-14</a:t>
            </a:r>
          </a:p>
          <a:p>
            <a:pPr eaLnBrk="1" hangingPunct="1"/>
            <a:r>
              <a:rPr lang="en-US" altLang="en-US" i="1" smtClean="0"/>
              <a:t>Robert C. Newman</a:t>
            </a:r>
          </a:p>
        </p:txBody>
      </p:sp>
      <p:pic>
        <p:nvPicPr>
          <p:cNvPr id="4" name="Pharisee&amp;TaxCollector.mp3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685800" y="5715000"/>
            <a:ext cx="609600" cy="60960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ransition advTm="1704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205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The Pharisee’s Prayer continued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 fast twice a week.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OT only required one fast per year, on the Day of Atonement.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By ~500 BC, many fasted 4 times a year.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By NT times, the Pharisees had gone to twice a week, on Mondays &amp; Thursdays.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 give a tenth of all I get.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OT required tithes of grain, wine, oil, livestock.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smtClean="0"/>
              <a:t>The Pharisees went further, to include even garden spices; they also tithed purchases in case seller had not.</a:t>
            </a:r>
          </a:p>
        </p:txBody>
      </p:sp>
    </p:spTree>
    <p:custDataLst>
      <p:tags r:id="rId1"/>
    </p:custDataLst>
  </p:cSld>
  <p:clrMapOvr>
    <a:masterClrMapping/>
  </p:clrMapOvr>
  <p:transition advTm="14920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3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3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3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Tax Collector’s Prayer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Stood at a distance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Probably in contrast to Pharisee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Today orthodox Jews get as close to Holy Place as possible, putting prayers in cracks in Western Wall.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Would not look up to heaven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Ashamed of his sin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Beat his breast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Sign of mourning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13450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 Collector’s Prayer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Content:</a:t>
            </a:r>
          </a:p>
          <a:p>
            <a:pPr lvl="1" eaLnBrk="1" hangingPunct="1"/>
            <a:r>
              <a:rPr lang="en-US" altLang="en-US" smtClean="0"/>
              <a:t>God, have mercy on me, a sinner.</a:t>
            </a:r>
          </a:p>
          <a:p>
            <a:pPr eaLnBrk="1" hangingPunct="1"/>
            <a:r>
              <a:rPr lang="en-US" altLang="en-US" smtClean="0"/>
              <a:t>Jesus’ Response:</a:t>
            </a:r>
          </a:p>
          <a:p>
            <a:pPr lvl="1" eaLnBrk="1" hangingPunct="1"/>
            <a:r>
              <a:rPr lang="en-US" altLang="en-US" smtClean="0"/>
              <a:t>I tell you that this man, rather than the other, went home justified before God.</a:t>
            </a:r>
          </a:p>
          <a:p>
            <a:pPr lvl="1" eaLnBrk="1" hangingPunct="1"/>
            <a:r>
              <a:rPr lang="en-US" altLang="en-US" smtClean="0"/>
              <a:t>Possibly ironic, since the Pharisee certainly justified himself.</a:t>
            </a:r>
          </a:p>
          <a:p>
            <a:pPr eaLnBrk="1" hangingPunct="1"/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4377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6" descr="Phar&amp;TaxColl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7225"/>
            <a:ext cx="7162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Some Lessons for Us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Verses 9, 14b</a:t>
            </a:r>
          </a:p>
        </p:txBody>
      </p:sp>
    </p:spTree>
    <p:custDataLst>
      <p:tags r:id="rId1"/>
    </p:custDataLst>
  </p:cSld>
  <p:clrMapOvr>
    <a:masterClrMapping/>
  </p:clrMapOvr>
  <p:transition advTm="3511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6" grpId="0"/>
      <p:bldP spid="1843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Was the Pharisee right?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4582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Was he really not a robber, evildoer?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Was he really loving God with all his being?  Loving his neighbor as himself?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If not, wasn’t he a robber, evildoer?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Aren’t we?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Was he really not an adulterer?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Presumably he was faithful to his wife.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But Jesus says even lustful thought is adultery.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Are we guilty?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mtClean="0"/>
          </a:p>
        </p:txBody>
      </p:sp>
    </p:spTree>
    <p:custDataLst>
      <p:tags r:id="rId1"/>
    </p:custDataLst>
  </p:cSld>
  <p:clrMapOvr>
    <a:masterClrMapping/>
  </p:clrMapOvr>
  <p:transition advTm="13554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Looking down on others (9)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800" smtClean="0"/>
              <a:t>As churchgoers delivered from some of the obvious effects of sin, it is easy to look down on others.</a:t>
            </a:r>
          </a:p>
          <a:p>
            <a:pPr eaLnBrk="1" hangingPunct="1"/>
            <a:r>
              <a:rPr lang="en-US" altLang="en-US" sz="2800" smtClean="0"/>
              <a:t>This is drastically wrong from a Biblical perspective:</a:t>
            </a:r>
          </a:p>
          <a:p>
            <a:pPr lvl="1" eaLnBrk="1" hangingPunct="1"/>
            <a:r>
              <a:rPr lang="en-US" altLang="en-US" sz="2400" smtClean="0"/>
              <a:t>Compare a child bragging about power or knowledge to another child.</a:t>
            </a:r>
          </a:p>
          <a:p>
            <a:pPr eaLnBrk="1" hangingPunct="1"/>
            <a:r>
              <a:rPr lang="en-US" altLang="en-US" sz="2800" smtClean="0"/>
              <a:t>There is a danger of substituting cheap works (or even expensive works!) for God’s mercy in forgiving us.</a:t>
            </a:r>
          </a:p>
        </p:txBody>
      </p:sp>
    </p:spTree>
    <p:custDataLst>
      <p:tags r:id="rId1"/>
    </p:custDataLst>
  </p:cSld>
  <p:clrMapOvr>
    <a:masterClrMapping/>
  </p:clrMapOvr>
  <p:transition advTm="14575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06562"/>
          </a:xfrm>
        </p:spPr>
        <p:txBody>
          <a:bodyPr/>
          <a:lstStyle/>
          <a:p>
            <a:pPr eaLnBrk="1" hangingPunct="1"/>
            <a:r>
              <a:rPr lang="en-US" altLang="en-US" smtClean="0"/>
              <a:t>Some Early Christians </a:t>
            </a:r>
            <a:br>
              <a:rPr lang="en-US" altLang="en-US" smtClean="0"/>
            </a:br>
            <a:r>
              <a:rPr lang="en-US" altLang="en-US" smtClean="0"/>
              <a:t>on Hypocrisy</a:t>
            </a: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1371600" y="2590800"/>
            <a:ext cx="6477000" cy="277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Let not your fastings be with the hypocrites, for they fast on Mondays &amp; Thursdays.  Keep your fast on Wednesdays &amp; Fridays.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3200" i="1"/>
              <a:t>Didache 8</a:t>
            </a:r>
          </a:p>
        </p:txBody>
      </p:sp>
    </p:spTree>
    <p:custDataLst>
      <p:tags r:id="rId1"/>
    </p:custDataLst>
  </p:cSld>
  <p:clrMapOvr>
    <a:masterClrMapping/>
  </p:clrMapOvr>
  <p:transition advTm="5010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Jesus’ Lesson (14a)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most pious person who thinks he can do more than God requires will fall far short.</a:t>
            </a:r>
          </a:p>
          <a:p>
            <a:pPr eaLnBrk="1" hangingPunct="1"/>
            <a:r>
              <a:rPr lang="en-US" altLang="en-US" smtClean="0"/>
              <a:t>The most wicked person who will repent </a:t>
            </a:r>
            <a:r>
              <a:rPr lang="en-US" altLang="en-US" smtClean="0">
                <a:latin typeface="WP TypographicSymbols" pitchFamily="2" charset="0"/>
              </a:rPr>
              <a:t>n </a:t>
            </a:r>
            <a:r>
              <a:rPr lang="en-US" altLang="en-US" smtClean="0"/>
              <a:t>turn away from his wicked lifestyle &amp; seek God </a:t>
            </a:r>
            <a:r>
              <a:rPr lang="en-US" altLang="en-US" smtClean="0">
                <a:latin typeface="WP TypographicSymbols" pitchFamily="2" charset="0"/>
              </a:rPr>
              <a:t>n </a:t>
            </a:r>
            <a:r>
              <a:rPr lang="en-US" altLang="en-US" smtClean="0"/>
              <a:t>will find God’s forgiveness.  He will be declared righteous because of what Jesus has done.</a:t>
            </a:r>
            <a:endParaRPr lang="en-US" altLang="en-US" smtClean="0">
              <a:latin typeface="WP TypographicSymbols" pitchFamily="2" charset="0"/>
            </a:endParaRPr>
          </a:p>
        </p:txBody>
      </p:sp>
    </p:spTree>
    <p:custDataLst>
      <p:tags r:id="rId1"/>
    </p:custDataLst>
  </p:cSld>
  <p:clrMapOvr>
    <a:masterClrMapping/>
  </p:clrMapOvr>
  <p:transition advTm="12215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9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smtClean="0"/>
              <a:t>Another Way of Saying This (14b)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He who trusts in his own righteousness before God will be humiliated in the judgment.</a:t>
            </a:r>
          </a:p>
          <a:p>
            <a:pPr eaLnBrk="1" hangingPunct="1"/>
            <a:r>
              <a:rPr lang="en-US" altLang="en-US" smtClean="0"/>
              <a:t>He who confesses his sin &amp; trusts in God’s mercy will be declared righteous.</a:t>
            </a:r>
          </a:p>
          <a:p>
            <a:pPr eaLnBrk="1" hangingPunct="1"/>
            <a:r>
              <a:rPr lang="en-US" altLang="en-US" smtClean="0"/>
              <a:t>What are you trusting right now?</a:t>
            </a:r>
          </a:p>
          <a:p>
            <a:pPr eaLnBrk="1" hangingPunct="1"/>
            <a:r>
              <a:rPr lang="en-US" altLang="en-US" smtClean="0"/>
              <a:t>What does the Bible tell you will happen in you should die in this situation?</a:t>
            </a:r>
          </a:p>
        </p:txBody>
      </p:sp>
    </p:spTree>
    <p:custDataLst>
      <p:tags r:id="rId1"/>
    </p:custDataLst>
  </p:cSld>
  <p:clrMapOvr>
    <a:masterClrMapping/>
  </p:clrMapOvr>
  <p:transition advTm="8327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 descr="Phar&amp;TaxColl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7225"/>
            <a:ext cx="7162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End</a:t>
            </a:r>
          </a:p>
        </p:txBody>
      </p:sp>
      <p:sp>
        <p:nvSpPr>
          <p:cNvPr id="26629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May we not look down on others, but humbly seek God’s forgiveness.</a:t>
            </a:r>
          </a:p>
        </p:txBody>
      </p:sp>
    </p:spTree>
    <p:custDataLst>
      <p:tags r:id="rId1"/>
    </p:custDataLst>
  </p:cSld>
  <p:clrMapOvr>
    <a:masterClrMapping/>
  </p:clrMapOvr>
  <p:transition advTm="17735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266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/>
      <p:bldP spid="2662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Luke 18:9-14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533400" y="1289050"/>
            <a:ext cx="8077200" cy="5203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/>
              <a:t>9 (NIV) To some who were confident of their own righteousness and looked down on everybody else, Jesus told this parable: 10 “Two men went up to the temple to pray, one a Pharisee and the other a tax collector. 11 The Pharisee stood up and prayed about himself: ‘God, I thank you that I am not like other men </a:t>
            </a:r>
            <a:r>
              <a:rPr lang="en-US" altLang="en-US" sz="2400">
                <a:latin typeface="WP TypographicSymbols" pitchFamily="2" charset="0"/>
              </a:rPr>
              <a:t>n </a:t>
            </a:r>
            <a:r>
              <a:rPr lang="en-US" altLang="en-US" sz="2400"/>
              <a:t>robbers, evildoers, adulterers </a:t>
            </a:r>
            <a:r>
              <a:rPr lang="en-US" altLang="en-US" sz="2400">
                <a:latin typeface="WP TypographicSymbols" pitchFamily="2" charset="0"/>
              </a:rPr>
              <a:t>n </a:t>
            </a:r>
            <a:r>
              <a:rPr lang="en-US" altLang="en-US" sz="2400"/>
              <a:t>or even like this tax collector. 12 I fast twice a week and give a tenth of all I get.’ 13 But the tax collector stood at a distance. He would not even look up to heaven, but beat his breast and said, ‘God, have mercy on me, a sinner.’ 14 I tell you that this man, rather than the other, went home justified before God. For everyone who exalts himself will be humbled, and he who humbles himself will be exalted.” </a:t>
            </a:r>
          </a:p>
        </p:txBody>
      </p:sp>
    </p:spTree>
    <p:custDataLst>
      <p:tags r:id="rId1"/>
    </p:custDataLst>
  </p:cSld>
  <p:clrMapOvr>
    <a:masterClrMapping/>
  </p:clrMapOvr>
  <p:transition advTm="4796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 descr="Phar&amp;TaxColl"/>
          <p:cNvPicPr>
            <a:picLocks noChangeAspect="1" noChangeArrowheads="1"/>
          </p:cNvPicPr>
          <p:nvPr/>
        </p:nvPicPr>
        <p:blipFill>
          <a:blip r:embed="rId3">
            <a:lum bright="50000" contrast="-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657225"/>
            <a:ext cx="7162800" cy="554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Story</a:t>
            </a:r>
          </a:p>
        </p:txBody>
      </p:sp>
      <p:sp>
        <p:nvSpPr>
          <p:cNvPr id="5125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Verses 10-14a</a:t>
            </a:r>
          </a:p>
        </p:txBody>
      </p:sp>
    </p:spTree>
    <p:custDataLst>
      <p:tags r:id="rId1"/>
    </p:custDataLst>
  </p:cSld>
  <p:clrMapOvr>
    <a:masterClrMapping/>
  </p:clrMapOvr>
  <p:transition advTm="16314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1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/>
      <p:bldP spid="512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Pharisee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Since this word now means “hypocrite,” we may easily miss the impact of the story if we are not careful.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In the first century AD, the Pharisees were the most respected of the Jewish religious groups.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They emphasized Bible study, prayer &amp; good deeds.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They were middle-class, with no paid clergy.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smtClean="0"/>
              <a:t>But they did believe they could win God’s favor through their piety.</a:t>
            </a:r>
          </a:p>
        </p:txBody>
      </p:sp>
    </p:spTree>
    <p:custDataLst>
      <p:tags r:id="rId1"/>
    </p:custDataLst>
  </p:cSld>
  <p:clrMapOvr>
    <a:masterClrMapping/>
  </p:clrMapOvr>
  <p:transition advTm="6363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Rabbi Simeon ben Yohai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914400" y="2209800"/>
            <a:ext cx="7315200" cy="252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3200"/>
              <a:t>I have seen the children of the world to come and they are few.  If there are three [of them], I and my son are of their number.  If there are two, I and my son are they.	</a:t>
            </a:r>
            <a:r>
              <a:rPr lang="en-US" altLang="en-US" sz="3200" i="1"/>
              <a:t>JT, Ber 13d</a:t>
            </a:r>
          </a:p>
        </p:txBody>
      </p:sp>
    </p:spTree>
    <p:custDataLst>
      <p:tags r:id="rId1"/>
    </p:custDataLst>
  </p:cSld>
  <p:clrMapOvr>
    <a:masterClrMapping/>
  </p:clrMapOvr>
  <p:transition advTm="5012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Tax Collector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71600"/>
            <a:ext cx="8229600" cy="4876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Probably never a popular occupation, but in this situation he was a hated renegade, a Jew working for the Roman occupying forces.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He collected a head-tax, land-tax, crop-tax, import &amp; export duties, tolls on roads, bridges, markets &amp; entrances to towns; taxes on property transfer, animals, vehicles, salt &amp; slaves, not to mention emergency taxes.</a:t>
            </a:r>
          </a:p>
        </p:txBody>
      </p:sp>
    </p:spTree>
    <p:custDataLst>
      <p:tags r:id="rId1"/>
    </p:custDataLst>
  </p:cSld>
  <p:clrMapOvr>
    <a:masterClrMapping/>
  </p:clrMapOvr>
  <p:transition advTm="4778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Tax Collection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In the first century, collection was farmed out by the Romans to the highest bidder: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Who could use military force to collect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Often collected far more than got to Rome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Was not above accusing someone to get back at him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mtClean="0"/>
              <a:t>Accepted bribes from friends, etc.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The system was so corrupt that it was abolished in the second century.</a:t>
            </a:r>
          </a:p>
        </p:txBody>
      </p:sp>
    </p:spTree>
    <p:custDataLst>
      <p:tags r:id="rId1"/>
    </p:custDataLst>
  </p:cSld>
  <p:clrMapOvr>
    <a:masterClrMapping/>
  </p:clrMapOvr>
  <p:transition advTm="47839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The Pharisee’s Prayer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I thank you…</a:t>
            </a:r>
          </a:p>
          <a:p>
            <a:pPr lvl="1" eaLnBrk="1" hangingPunct="1"/>
            <a:r>
              <a:rPr lang="en-US" altLang="en-US" smtClean="0"/>
              <a:t>Starts off right, with thanks to God</a:t>
            </a:r>
          </a:p>
          <a:p>
            <a:pPr lvl="1" eaLnBrk="1" hangingPunct="1"/>
            <a:r>
              <a:rPr lang="en-US" altLang="en-US" smtClean="0"/>
              <a:t>But quickly moves to thanking God for how good he himself is!</a:t>
            </a:r>
          </a:p>
          <a:p>
            <a:pPr lvl="1" eaLnBrk="1" hangingPunct="1"/>
            <a:r>
              <a:rPr lang="en-US" altLang="en-US" smtClean="0"/>
              <a:t>…that I am not like other men </a:t>
            </a:r>
            <a:r>
              <a:rPr lang="en-US" altLang="en-US" smtClean="0">
                <a:latin typeface="WP TypographicSymbols" pitchFamily="2" charset="0"/>
              </a:rPr>
              <a:t>n</a:t>
            </a:r>
            <a:r>
              <a:rPr lang="en-US" altLang="en-US" smtClean="0"/>
              <a:t> robbers, evildoers, adulterers </a:t>
            </a:r>
            <a:r>
              <a:rPr lang="en-US" altLang="en-US" smtClean="0">
                <a:latin typeface="WP TypographicSymbols" pitchFamily="2" charset="0"/>
              </a:rPr>
              <a:t>n</a:t>
            </a:r>
            <a:r>
              <a:rPr lang="en-US" altLang="en-US" smtClean="0"/>
              <a:t> or even like this tax collector.</a:t>
            </a:r>
          </a:p>
          <a:p>
            <a:pPr lvl="1" eaLnBrk="1" hangingPunct="1"/>
            <a:r>
              <a:rPr lang="en-US" altLang="en-US" smtClean="0"/>
              <a:t>Compare the prayer of Nehunia ben Hakana:</a:t>
            </a:r>
          </a:p>
        </p:txBody>
      </p:sp>
    </p:spTree>
    <p:custDataLst>
      <p:tags r:id="rId1"/>
    </p:custDataLst>
  </p:cSld>
  <p:clrMapOvr>
    <a:masterClrMapping/>
  </p:clrMapOvr>
  <p:transition advTm="4991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R. Nehunia ben Hakana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14400" y="1752600"/>
            <a:ext cx="7315200" cy="393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800"/>
              <a:t>I thank thee, O Eternal, my God, for having given me part with those who attend this school instead of running thru the shops.  I rise early like them, but it is to study the Law, not for futile ends.  I take trouble as they do, but I shall be rewarded &amp; they will not.  We run alike, but I for the future life, while they will only arrive at the pit of destruction.  </a:t>
            </a:r>
            <a:r>
              <a:rPr lang="en-US" altLang="en-US" sz="2800" i="1"/>
              <a:t>BT, Ber 28b</a:t>
            </a:r>
          </a:p>
        </p:txBody>
      </p:sp>
    </p:spTree>
    <p:custDataLst>
      <p:tags r:id="rId1"/>
    </p:custDataLst>
  </p:cSld>
  <p:clrMapOvr>
    <a:masterClrMapping/>
  </p:clrMapOvr>
  <p:transition advTm="349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5.9|3.4|2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12.1|8.2|13.1|23.6|10.2|8.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3|14.5|7.9|54.4|17.1|9.3|18.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2.8|7.9|2.5|10.9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3|3.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9|11.1|45.8|19.2|6.6|5.9|4.4|18.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.4|9.3|18.3|46.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6|7.5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|6.5|15.9|11.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6|9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9|3.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1|22.7|5.5|18.3|4.3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.1|21.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|6.8|4|4|4.7|9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|2.8|5|5.3|27.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</TotalTime>
  <Words>1114</Words>
  <Application>Microsoft Office PowerPoint</Application>
  <PresentationFormat>On-screen Show (4:3)</PresentationFormat>
  <Paragraphs>84</Paragraphs>
  <Slides>19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Default Design</vt:lpstr>
      <vt:lpstr>The Pharisee &amp; Tax Collector</vt:lpstr>
      <vt:lpstr>Luke 18:9-14</vt:lpstr>
      <vt:lpstr>The Story</vt:lpstr>
      <vt:lpstr>The Pharisee</vt:lpstr>
      <vt:lpstr>Rabbi Simeon ben Yohai</vt:lpstr>
      <vt:lpstr>The Tax Collector</vt:lpstr>
      <vt:lpstr>Tax Collection</vt:lpstr>
      <vt:lpstr>The Pharisee’s Prayer</vt:lpstr>
      <vt:lpstr>R. Nehunia ben Hakana</vt:lpstr>
      <vt:lpstr>The Pharisee’s Prayer continued</vt:lpstr>
      <vt:lpstr>The Tax Collector’s Prayer</vt:lpstr>
      <vt:lpstr>Tax Collector’s Prayer</vt:lpstr>
      <vt:lpstr>Some Lessons for Us</vt:lpstr>
      <vt:lpstr>Was the Pharisee right?</vt:lpstr>
      <vt:lpstr>Looking down on others (9)</vt:lpstr>
      <vt:lpstr>Some Early Christians  on Hypocrisy</vt:lpstr>
      <vt:lpstr>Jesus’ Lesson (14a)</vt:lpstr>
      <vt:lpstr>Another Way of Saying This (14b)</vt:lpstr>
      <vt:lpstr>The End</vt:lpstr>
    </vt:vector>
  </TitlesOfParts>
  <Company>Biblical Theological Seminary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Pharisee &amp; Tax Collector</dc:title>
  <dc:creator>rnewman</dc:creator>
  <cp:lastModifiedBy>Newman</cp:lastModifiedBy>
  <cp:revision>72</cp:revision>
  <dcterms:created xsi:type="dcterms:W3CDTF">2010-09-21T20:10:39Z</dcterms:created>
  <dcterms:modified xsi:type="dcterms:W3CDTF">2015-07-07T14:10:11Z</dcterms:modified>
</cp:coreProperties>
</file>