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9"/>
  </p:handoutMasterIdLst>
  <p:sldIdLst>
    <p:sldId id="256" r:id="rId2"/>
    <p:sldId id="257" r:id="rId3"/>
    <p:sldId id="258" r:id="rId4"/>
    <p:sldId id="261" r:id="rId5"/>
    <p:sldId id="259" r:id="rId6"/>
    <p:sldId id="260" r:id="rId7"/>
    <p:sldId id="262" r:id="rId8"/>
    <p:sldId id="263" r:id="rId9"/>
    <p:sldId id="264" r:id="rId10"/>
    <p:sldId id="265" r:id="rId11"/>
    <p:sldId id="266" r:id="rId12"/>
    <p:sldId id="267" r:id="rId13"/>
    <p:sldId id="268" r:id="rId14"/>
    <p:sldId id="269" r:id="rId15"/>
    <p:sldId id="282"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ltLang="en-US"/>
          </a:p>
        </p:txBody>
      </p:sp>
      <p:sp>
        <p:nvSpPr>
          <p:cNvPr id="3584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ltLang="en-US"/>
          </a:p>
        </p:txBody>
      </p:sp>
      <p:sp>
        <p:nvSpPr>
          <p:cNvPr id="3584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ltLang="en-US"/>
          </a:p>
        </p:txBody>
      </p:sp>
      <p:sp>
        <p:nvSpPr>
          <p:cNvPr id="3584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C840C5BA-6C9E-48C8-88D1-4C667BDF0FBE}" type="slidenum">
              <a:rPr lang="en-US" altLang="en-US"/>
              <a:pPr>
                <a:defRPr/>
              </a:pPr>
              <a:t>‹#›</a:t>
            </a:fld>
            <a:endParaRPr lang="en-US" altLang="en-US"/>
          </a:p>
        </p:txBody>
      </p:sp>
    </p:spTree>
    <p:extLst>
      <p:ext uri="{BB962C8B-B14F-4D97-AF65-F5344CB8AC3E}">
        <p14:creationId xmlns:p14="http://schemas.microsoft.com/office/powerpoint/2010/main" val="291409464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BA7683B-25CD-404F-97DC-C135C37E709F}" type="slidenum">
              <a:rPr lang="en-US" altLang="en-US"/>
              <a:pPr>
                <a:defRPr/>
              </a:pPr>
              <a:t>‹#›</a:t>
            </a:fld>
            <a:endParaRPr lang="en-US" altLang="en-US"/>
          </a:p>
        </p:txBody>
      </p:sp>
    </p:spTree>
    <p:extLst>
      <p:ext uri="{BB962C8B-B14F-4D97-AF65-F5344CB8AC3E}">
        <p14:creationId xmlns:p14="http://schemas.microsoft.com/office/powerpoint/2010/main" val="3868185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7C313C4-6138-4EAC-A073-3D02AFE79432}" type="slidenum">
              <a:rPr lang="en-US" altLang="en-US"/>
              <a:pPr>
                <a:defRPr/>
              </a:pPr>
              <a:t>‹#›</a:t>
            </a:fld>
            <a:endParaRPr lang="en-US" altLang="en-US"/>
          </a:p>
        </p:txBody>
      </p:sp>
    </p:spTree>
    <p:extLst>
      <p:ext uri="{BB962C8B-B14F-4D97-AF65-F5344CB8AC3E}">
        <p14:creationId xmlns:p14="http://schemas.microsoft.com/office/powerpoint/2010/main" val="3700079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9C11D32-B6CE-411D-BD35-DAC118D3A8EE}" type="slidenum">
              <a:rPr lang="en-US" altLang="en-US"/>
              <a:pPr>
                <a:defRPr/>
              </a:pPr>
              <a:t>‹#›</a:t>
            </a:fld>
            <a:endParaRPr lang="en-US" altLang="en-US"/>
          </a:p>
        </p:txBody>
      </p:sp>
    </p:spTree>
    <p:extLst>
      <p:ext uri="{BB962C8B-B14F-4D97-AF65-F5344CB8AC3E}">
        <p14:creationId xmlns:p14="http://schemas.microsoft.com/office/powerpoint/2010/main" val="3747471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4254312-B1E4-4212-843E-09771C93D523}" type="slidenum">
              <a:rPr lang="en-US" altLang="en-US"/>
              <a:pPr>
                <a:defRPr/>
              </a:pPr>
              <a:t>‹#›</a:t>
            </a:fld>
            <a:endParaRPr lang="en-US" altLang="en-US"/>
          </a:p>
        </p:txBody>
      </p:sp>
    </p:spTree>
    <p:extLst>
      <p:ext uri="{BB962C8B-B14F-4D97-AF65-F5344CB8AC3E}">
        <p14:creationId xmlns:p14="http://schemas.microsoft.com/office/powerpoint/2010/main" val="2889089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9AD4E46-F9C1-425D-8883-F02051E7EA5B}" type="slidenum">
              <a:rPr lang="en-US" altLang="en-US"/>
              <a:pPr>
                <a:defRPr/>
              </a:pPr>
              <a:t>‹#›</a:t>
            </a:fld>
            <a:endParaRPr lang="en-US" altLang="en-US"/>
          </a:p>
        </p:txBody>
      </p:sp>
    </p:spTree>
    <p:extLst>
      <p:ext uri="{BB962C8B-B14F-4D97-AF65-F5344CB8AC3E}">
        <p14:creationId xmlns:p14="http://schemas.microsoft.com/office/powerpoint/2010/main" val="1139499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86D0B98-C1B3-4897-B39F-9085B411DA18}" type="slidenum">
              <a:rPr lang="en-US" altLang="en-US"/>
              <a:pPr>
                <a:defRPr/>
              </a:pPr>
              <a:t>‹#›</a:t>
            </a:fld>
            <a:endParaRPr lang="en-US" altLang="en-US"/>
          </a:p>
        </p:txBody>
      </p:sp>
    </p:spTree>
    <p:extLst>
      <p:ext uri="{BB962C8B-B14F-4D97-AF65-F5344CB8AC3E}">
        <p14:creationId xmlns:p14="http://schemas.microsoft.com/office/powerpoint/2010/main" val="3934552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ABBBA11F-7A3D-4CA3-B9D7-67EFA4DD4B33}" type="slidenum">
              <a:rPr lang="en-US" altLang="en-US"/>
              <a:pPr>
                <a:defRPr/>
              </a:pPr>
              <a:t>‹#›</a:t>
            </a:fld>
            <a:endParaRPr lang="en-US" altLang="en-US"/>
          </a:p>
        </p:txBody>
      </p:sp>
    </p:spTree>
    <p:extLst>
      <p:ext uri="{BB962C8B-B14F-4D97-AF65-F5344CB8AC3E}">
        <p14:creationId xmlns:p14="http://schemas.microsoft.com/office/powerpoint/2010/main" val="1690631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23B22FF8-FD26-4C57-AA77-562D59CFB6BA}" type="slidenum">
              <a:rPr lang="en-US" altLang="en-US"/>
              <a:pPr>
                <a:defRPr/>
              </a:pPr>
              <a:t>‹#›</a:t>
            </a:fld>
            <a:endParaRPr lang="en-US" altLang="en-US"/>
          </a:p>
        </p:txBody>
      </p:sp>
    </p:spTree>
    <p:extLst>
      <p:ext uri="{BB962C8B-B14F-4D97-AF65-F5344CB8AC3E}">
        <p14:creationId xmlns:p14="http://schemas.microsoft.com/office/powerpoint/2010/main" val="3787159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E639022B-2FC0-41C8-B54B-904587A63FC5}" type="slidenum">
              <a:rPr lang="en-US" altLang="en-US"/>
              <a:pPr>
                <a:defRPr/>
              </a:pPr>
              <a:t>‹#›</a:t>
            </a:fld>
            <a:endParaRPr lang="en-US" altLang="en-US"/>
          </a:p>
        </p:txBody>
      </p:sp>
    </p:spTree>
    <p:extLst>
      <p:ext uri="{BB962C8B-B14F-4D97-AF65-F5344CB8AC3E}">
        <p14:creationId xmlns:p14="http://schemas.microsoft.com/office/powerpoint/2010/main" val="36105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22D3753-14B9-4E6A-8E09-AA78E6A67637}" type="slidenum">
              <a:rPr lang="en-US" altLang="en-US"/>
              <a:pPr>
                <a:defRPr/>
              </a:pPr>
              <a:t>‹#›</a:t>
            </a:fld>
            <a:endParaRPr lang="en-US" altLang="en-US"/>
          </a:p>
        </p:txBody>
      </p:sp>
    </p:spTree>
    <p:extLst>
      <p:ext uri="{BB962C8B-B14F-4D97-AF65-F5344CB8AC3E}">
        <p14:creationId xmlns:p14="http://schemas.microsoft.com/office/powerpoint/2010/main" val="1443937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5C9BEC1-948E-4C0C-897A-8D97157F6476}" type="slidenum">
              <a:rPr lang="en-US" altLang="en-US"/>
              <a:pPr>
                <a:defRPr/>
              </a:pPr>
              <a:t>‹#›</a:t>
            </a:fld>
            <a:endParaRPr lang="en-US" altLang="en-US"/>
          </a:p>
        </p:txBody>
      </p:sp>
    </p:spTree>
    <p:extLst>
      <p:ext uri="{BB962C8B-B14F-4D97-AF65-F5344CB8AC3E}">
        <p14:creationId xmlns:p14="http://schemas.microsoft.com/office/powerpoint/2010/main" val="58349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D2BC6F44-DEB6-4450-A1BC-BB17AA6F98A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2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lost%20sheep%20w%20jesus"/>
          <p:cNvPicPr>
            <a:picLocks noChangeAspect="1" noChangeArrowheads="1"/>
          </p:cNvPicPr>
          <p:nvPr/>
        </p:nvPicPr>
        <p:blipFill>
          <a:blip r:embed="rId5">
            <a:lum bright="50000" contrast="-50000"/>
            <a:extLst>
              <a:ext uri="{28A0092B-C50C-407E-A947-70E740481C1C}">
                <a14:useLocalDpi xmlns:a14="http://schemas.microsoft.com/office/drawing/2010/main" val="0"/>
              </a:ext>
            </a:extLst>
          </a:blip>
          <a:srcRect/>
          <a:stretch>
            <a:fillRect/>
          </a:stretch>
        </p:blipFill>
        <p:spPr bwMode="auto">
          <a:xfrm>
            <a:off x="2349500" y="252413"/>
            <a:ext cx="4443413" cy="635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Grp="1" noChangeArrowheads="1"/>
          </p:cNvSpPr>
          <p:nvPr>
            <p:ph type="ctrTitle"/>
          </p:nvPr>
        </p:nvSpPr>
        <p:spPr/>
        <p:txBody>
          <a:bodyPr/>
          <a:lstStyle/>
          <a:p>
            <a:pPr eaLnBrk="1" hangingPunct="1"/>
            <a:r>
              <a:rPr lang="en-US" altLang="en-US" smtClean="0"/>
              <a:t>Parables of Lost &amp; Found</a:t>
            </a:r>
          </a:p>
        </p:txBody>
      </p:sp>
      <p:sp>
        <p:nvSpPr>
          <p:cNvPr id="2051" name="Rectangle 3"/>
          <p:cNvSpPr>
            <a:spLocks noGrp="1" noChangeArrowheads="1"/>
          </p:cNvSpPr>
          <p:nvPr>
            <p:ph type="subTitle" idx="1"/>
          </p:nvPr>
        </p:nvSpPr>
        <p:spPr/>
        <p:txBody>
          <a:bodyPr/>
          <a:lstStyle/>
          <a:p>
            <a:pPr eaLnBrk="1" hangingPunct="1"/>
            <a:r>
              <a:rPr lang="en-US" altLang="en-US" smtClean="0"/>
              <a:t>Luke 15:1-32</a:t>
            </a:r>
          </a:p>
          <a:p>
            <a:pPr eaLnBrk="1" hangingPunct="1"/>
            <a:r>
              <a:rPr lang="en-US" altLang="en-US" i="1" smtClean="0"/>
              <a:t>Robert C. Newman</a:t>
            </a:r>
          </a:p>
        </p:txBody>
      </p:sp>
      <p:pic>
        <p:nvPicPr>
          <p:cNvPr id="4" name="ParablesLostFound.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609600" y="5791200"/>
            <a:ext cx="609600" cy="609600"/>
          </a:xfrm>
          <a:prstGeom prst="rect">
            <a:avLst/>
          </a:prstGeom>
        </p:spPr>
      </p:pic>
    </p:spTree>
    <p:custDataLst>
      <p:tags r:id="rId1"/>
    </p:custDataLst>
  </p:cSld>
  <p:clrMapOvr>
    <a:masterClrMapping/>
  </p:clrMapOvr>
  <p:transition advTm="21501"/>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51">
                                            <p:txEl>
                                              <p:pRg st="0" end="0"/>
                                            </p:txEl>
                                          </p:spTgt>
                                        </p:tgtEl>
                                        <p:attrNameLst>
                                          <p:attrName>style.visibility</p:attrName>
                                        </p:attrNameLst>
                                      </p:cBhvr>
                                      <p:to>
                                        <p:strVal val="visible"/>
                                      </p:to>
                                    </p:set>
                                    <p:animEffect transition="in" filter="checkerboard(across)">
                                      <p:cBhvr>
                                        <p:cTn id="17" dur="500"/>
                                        <p:tgtEl>
                                          <p:spTgt spid="2051">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051">
                                            <p:txEl>
                                              <p:pRg st="1" end="1"/>
                                            </p:txEl>
                                          </p:spTgt>
                                        </p:tgtEl>
                                        <p:attrNameLst>
                                          <p:attrName>style.visibility</p:attrName>
                                        </p:attrNameLst>
                                      </p:cBhvr>
                                      <p:to>
                                        <p:strVal val="visible"/>
                                      </p:to>
                                    </p:set>
                                    <p:animEffect transition="in" filter="checkerboard(across)">
                                      <p:cBhvr>
                                        <p:cTn id="22" dur="500"/>
                                        <p:tgtEl>
                                          <p:spTgt spid="20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23" fill="hold" display="0">
                  <p:stCondLst>
                    <p:cond delay="indefinite"/>
                  </p:stCondLst>
                  <p:endCondLst>
                    <p:cond evt="onStopAudio" delay="0">
                      <p:tgtEl>
                        <p:sldTgt/>
                      </p:tgtEl>
                    </p:cond>
                  </p:endCondLst>
                </p:cTn>
                <p:tgtEl>
                  <p:spTgt spid="4"/>
                </p:tgtEl>
              </p:cMediaNode>
            </p:audio>
          </p:childTnLst>
        </p:cTn>
      </p:par>
    </p:tnLst>
    <p:bldLst>
      <p:bldP spid="3"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4"/>
          <p:cNvSpPr txBox="1">
            <a:spLocks noChangeArrowheads="1"/>
          </p:cNvSpPr>
          <p:nvPr/>
        </p:nvSpPr>
        <p:spPr bwMode="auto">
          <a:xfrm>
            <a:off x="990600" y="1219200"/>
            <a:ext cx="7315200" cy="478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a:t>Luke 15:8 (NIV) “Or suppose a woman has ten silver coins {[8] Greek ten </a:t>
            </a:r>
            <a:r>
              <a:rPr lang="en-US" altLang="en-US" sz="2800" i="1"/>
              <a:t>drachmas</a:t>
            </a:r>
            <a:r>
              <a:rPr lang="en-US" altLang="en-US" sz="2800"/>
              <a:t>, each worth about a day's wages} and loses one. Does she not light a lamp, sweep the house and search carefully until she finds it? </a:t>
            </a:r>
          </a:p>
          <a:p>
            <a:pPr eaLnBrk="1" hangingPunct="1"/>
            <a:r>
              <a:rPr lang="en-US" altLang="en-US" sz="2800"/>
              <a:t>9 And when she finds it, she calls her friends and neighbors together and says, ‘Rejoice with me; I have found my lost coin.’ </a:t>
            </a:r>
          </a:p>
          <a:p>
            <a:pPr eaLnBrk="1" hangingPunct="1"/>
            <a:r>
              <a:rPr lang="en-US" altLang="en-US" sz="2800"/>
              <a:t>10 In the same way, I tell you, there is rejoicing in the presence of the angels of God over one sinner who repents.” </a:t>
            </a:r>
          </a:p>
        </p:txBody>
      </p:sp>
    </p:spTree>
    <p:custDataLst>
      <p:tags r:id="rId1"/>
    </p:custDataLst>
  </p:cSld>
  <p:clrMapOvr>
    <a:masterClrMapping/>
  </p:clrMapOvr>
  <p:transition advTm="2867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checkerboard(across)">
                                      <p:cBhvr>
                                        <p:cTn id="7" dur="5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mtClean="0"/>
              <a:t>The Story</a:t>
            </a:r>
          </a:p>
        </p:txBody>
      </p:sp>
      <p:sp>
        <p:nvSpPr>
          <p:cNvPr id="15363" name="Rectangle 3"/>
          <p:cNvSpPr>
            <a:spLocks noGrp="1" noChangeArrowheads="1"/>
          </p:cNvSpPr>
          <p:nvPr>
            <p:ph type="body" idx="1"/>
          </p:nvPr>
        </p:nvSpPr>
        <p:spPr>
          <a:xfrm>
            <a:off x="1600200" y="1524000"/>
            <a:ext cx="5943600" cy="4525963"/>
          </a:xfrm>
        </p:spPr>
        <p:txBody>
          <a:bodyPr/>
          <a:lstStyle/>
          <a:p>
            <a:pPr eaLnBrk="1" hangingPunct="1"/>
            <a:r>
              <a:rPr lang="en-US" altLang="en-US" smtClean="0"/>
              <a:t>A woman loses 1 of 10 coins.</a:t>
            </a:r>
          </a:p>
          <a:p>
            <a:pPr eaLnBrk="1" hangingPunct="1"/>
            <a:r>
              <a:rPr lang="en-US" altLang="en-US" smtClean="0"/>
              <a:t>She lights a lamp &amp; sweeps the floor.</a:t>
            </a:r>
          </a:p>
          <a:p>
            <a:pPr eaLnBrk="1" hangingPunct="1"/>
            <a:r>
              <a:rPr lang="en-US" altLang="en-US" smtClean="0"/>
              <a:t>She searches the house until she finds it.</a:t>
            </a:r>
          </a:p>
          <a:p>
            <a:pPr eaLnBrk="1" hangingPunct="1"/>
            <a:r>
              <a:rPr lang="en-US" altLang="en-US" smtClean="0"/>
              <a:t>She calls in her neighbors to rejoice with her.</a:t>
            </a:r>
          </a:p>
        </p:txBody>
      </p:sp>
    </p:spTree>
    <p:custDataLst>
      <p:tags r:id="rId1"/>
    </p:custDataLst>
  </p:cSld>
  <p:clrMapOvr>
    <a:masterClrMapping/>
  </p:clrMapOvr>
  <p:transition advTm="1763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additive="base">
                                        <p:cTn id="19"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363">
                                            <p:txEl>
                                              <p:pRg st="3" end="3"/>
                                            </p:txEl>
                                          </p:spTgt>
                                        </p:tgtEl>
                                        <p:attrNameLst>
                                          <p:attrName>style.visibility</p:attrName>
                                        </p:attrNameLst>
                                      </p:cBhvr>
                                      <p:to>
                                        <p:strVal val="visible"/>
                                      </p:to>
                                    </p:set>
                                    <p:anim calcmode="lin" valueType="num">
                                      <p:cBhvr additive="base">
                                        <p:cTn id="25" dur="5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smtClean="0"/>
              <a:t>Interpretation</a:t>
            </a:r>
          </a:p>
        </p:txBody>
      </p:sp>
      <p:sp>
        <p:nvSpPr>
          <p:cNvPr id="16387" name="Rectangle 3"/>
          <p:cNvSpPr>
            <a:spLocks noGrp="1" noChangeArrowheads="1"/>
          </p:cNvSpPr>
          <p:nvPr>
            <p:ph type="body" idx="1"/>
          </p:nvPr>
        </p:nvSpPr>
        <p:spPr/>
        <p:txBody>
          <a:bodyPr/>
          <a:lstStyle/>
          <a:p>
            <a:pPr eaLnBrk="1" hangingPunct="1"/>
            <a:r>
              <a:rPr lang="en-US" altLang="en-US" smtClean="0"/>
              <a:t>Greek </a:t>
            </a:r>
            <a:r>
              <a:rPr lang="en-US" altLang="en-US" i="1" smtClean="0"/>
              <a:t>drachma</a:t>
            </a:r>
            <a:r>
              <a:rPr lang="en-US" altLang="en-US" smtClean="0"/>
              <a:t> = Roman </a:t>
            </a:r>
            <a:r>
              <a:rPr lang="en-US" altLang="en-US" i="1" smtClean="0"/>
              <a:t>denarius</a:t>
            </a:r>
          </a:p>
          <a:p>
            <a:pPr lvl="1" eaLnBrk="1" hangingPunct="1"/>
            <a:r>
              <a:rPr lang="en-US" altLang="en-US" smtClean="0"/>
              <a:t>One day’s wage for a common laborer</a:t>
            </a:r>
          </a:p>
          <a:p>
            <a:pPr lvl="1" eaLnBrk="1" hangingPunct="1"/>
            <a:r>
              <a:rPr lang="en-US" altLang="en-US" smtClean="0"/>
              <a:t>Not trivial, but not earth-shaking either.</a:t>
            </a:r>
          </a:p>
          <a:p>
            <a:pPr eaLnBrk="1" hangingPunct="1"/>
            <a:r>
              <a:rPr lang="en-US" altLang="en-US" smtClean="0"/>
              <a:t>Is the money part of the woman’s dowry or jewelry?</a:t>
            </a:r>
          </a:p>
          <a:p>
            <a:pPr lvl="1" eaLnBrk="1" hangingPunct="1"/>
            <a:r>
              <a:rPr lang="en-US" altLang="en-US" smtClean="0"/>
              <a:t>Speculative in absence of evidence</a:t>
            </a:r>
          </a:p>
          <a:p>
            <a:pPr lvl="1" eaLnBrk="1" hangingPunct="1"/>
            <a:r>
              <a:rPr lang="en-US" altLang="en-US" smtClean="0"/>
              <a:t>Probably argument of parable is from lesser to greater</a:t>
            </a:r>
          </a:p>
        </p:txBody>
      </p:sp>
    </p:spTree>
    <p:custDataLst>
      <p:tags r:id="rId1"/>
    </p:custDataLst>
  </p:cSld>
  <p:clrMapOvr>
    <a:masterClrMapping/>
  </p:clrMapOvr>
  <p:transition advTm="7495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387">
                                            <p:txEl>
                                              <p:pRg st="3" end="3"/>
                                            </p:txEl>
                                          </p:spTgt>
                                        </p:tgtEl>
                                        <p:attrNameLst>
                                          <p:attrName>style.visibility</p:attrName>
                                        </p:attrNameLst>
                                      </p:cBhvr>
                                      <p:to>
                                        <p:strVal val="visible"/>
                                      </p:to>
                                    </p:set>
                                    <p:anim calcmode="lin" valueType="num">
                                      <p:cBhvr additive="base">
                                        <p:cTn id="25"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387">
                                            <p:txEl>
                                              <p:pRg st="4" end="4"/>
                                            </p:txEl>
                                          </p:spTgt>
                                        </p:tgtEl>
                                        <p:attrNameLst>
                                          <p:attrName>style.visibility</p:attrName>
                                        </p:attrNameLst>
                                      </p:cBhvr>
                                      <p:to>
                                        <p:strVal val="visible"/>
                                      </p:to>
                                    </p:set>
                                    <p:anim calcmode="lin" valueType="num">
                                      <p:cBhvr additive="base">
                                        <p:cTn id="31" dur="5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3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387">
                                            <p:txEl>
                                              <p:pRg st="5" end="5"/>
                                            </p:txEl>
                                          </p:spTgt>
                                        </p:tgtEl>
                                        <p:attrNameLst>
                                          <p:attrName>style.visibility</p:attrName>
                                        </p:attrNameLst>
                                      </p:cBhvr>
                                      <p:to>
                                        <p:strVal val="visible"/>
                                      </p:to>
                                    </p:set>
                                    <p:anim calcmode="lin" valueType="num">
                                      <p:cBhvr additive="base">
                                        <p:cTn id="37" dur="500" fill="hold"/>
                                        <p:tgtEl>
                                          <p:spTgt spid="163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38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mtClean="0"/>
              <a:t>Interpretation</a:t>
            </a:r>
          </a:p>
        </p:txBody>
      </p:sp>
      <p:sp>
        <p:nvSpPr>
          <p:cNvPr id="17411" name="Rectangle 3"/>
          <p:cNvSpPr>
            <a:spLocks noGrp="1" noChangeArrowheads="1"/>
          </p:cNvSpPr>
          <p:nvPr>
            <p:ph type="body" idx="1"/>
          </p:nvPr>
        </p:nvSpPr>
        <p:spPr>
          <a:xfrm>
            <a:off x="762000" y="1676400"/>
            <a:ext cx="7620000" cy="4525963"/>
          </a:xfrm>
        </p:spPr>
        <p:txBody>
          <a:bodyPr/>
          <a:lstStyle/>
          <a:p>
            <a:pPr eaLnBrk="1" hangingPunct="1"/>
            <a:r>
              <a:rPr lang="en-US" altLang="en-US" smtClean="0"/>
              <a:t>Thorough search of house</a:t>
            </a:r>
          </a:p>
          <a:p>
            <a:pPr lvl="1" eaLnBrk="1" hangingPunct="1"/>
            <a:r>
              <a:rPr lang="en-US" altLang="en-US" smtClean="0"/>
              <a:t>Probably a small house with dirt floor</a:t>
            </a:r>
          </a:p>
          <a:p>
            <a:pPr lvl="1" eaLnBrk="1" hangingPunct="1"/>
            <a:r>
              <a:rPr lang="en-US" altLang="en-US" smtClean="0"/>
              <a:t>Little light inside</a:t>
            </a:r>
          </a:p>
          <a:p>
            <a:pPr eaLnBrk="1" hangingPunct="1"/>
            <a:r>
              <a:rPr lang="en-US" altLang="en-US" smtClean="0"/>
              <a:t>“Rejoice” doesn’t need to be a formal celebration, just sharing w/ neighbors</a:t>
            </a:r>
          </a:p>
          <a:p>
            <a:pPr lvl="1" eaLnBrk="1" hangingPunct="1"/>
            <a:r>
              <a:rPr lang="en-US" altLang="en-US" smtClean="0"/>
              <a:t>Both this &amp; previous parable reflect a middle eastern culture that is much more gregarious than ours is.</a:t>
            </a:r>
          </a:p>
        </p:txBody>
      </p:sp>
    </p:spTree>
    <p:custDataLst>
      <p:tags r:id="rId1"/>
    </p:custDataLst>
  </p:cSld>
  <p:clrMapOvr>
    <a:masterClrMapping/>
  </p:clrMapOvr>
  <p:transition advTm="6103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additive="base">
                                        <p:cTn id="13"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 calcmode="lin" valueType="num">
                                      <p:cBhvr additive="base">
                                        <p:cTn id="19"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411">
                                            <p:txEl>
                                              <p:pRg st="3" end="3"/>
                                            </p:txEl>
                                          </p:spTgt>
                                        </p:tgtEl>
                                        <p:attrNameLst>
                                          <p:attrName>style.visibility</p:attrName>
                                        </p:attrNameLst>
                                      </p:cBhvr>
                                      <p:to>
                                        <p:strVal val="visible"/>
                                      </p:to>
                                    </p:set>
                                    <p:anim calcmode="lin" valueType="num">
                                      <p:cBhvr additive="base">
                                        <p:cTn id="25"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4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411">
                                            <p:txEl>
                                              <p:pRg st="4" end="4"/>
                                            </p:txEl>
                                          </p:spTgt>
                                        </p:tgtEl>
                                        <p:attrNameLst>
                                          <p:attrName>style.visibility</p:attrName>
                                        </p:attrNameLst>
                                      </p:cBhvr>
                                      <p:to>
                                        <p:strVal val="visible"/>
                                      </p:to>
                                    </p:set>
                                    <p:anim calcmode="lin" valueType="num">
                                      <p:cBhvr additive="base">
                                        <p:cTn id="31" dur="5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4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mtClean="0"/>
              <a:t>Interpretation</a:t>
            </a:r>
          </a:p>
        </p:txBody>
      </p:sp>
      <p:sp>
        <p:nvSpPr>
          <p:cNvPr id="18435" name="Rectangle 3"/>
          <p:cNvSpPr>
            <a:spLocks noGrp="1" noChangeArrowheads="1"/>
          </p:cNvSpPr>
          <p:nvPr>
            <p:ph type="body" idx="1"/>
          </p:nvPr>
        </p:nvSpPr>
        <p:spPr>
          <a:xfrm>
            <a:off x="914400" y="1524000"/>
            <a:ext cx="7391400" cy="4525963"/>
          </a:xfrm>
        </p:spPr>
        <p:txBody>
          <a:bodyPr/>
          <a:lstStyle/>
          <a:p>
            <a:pPr eaLnBrk="1" hangingPunct="1"/>
            <a:r>
              <a:rPr lang="en-US" altLang="en-US" smtClean="0"/>
              <a:t>Significance of woman?</a:t>
            </a:r>
          </a:p>
          <a:p>
            <a:pPr lvl="1" eaLnBrk="1" hangingPunct="1"/>
            <a:r>
              <a:rPr lang="en-US" altLang="en-US" smtClean="0"/>
              <a:t>Holy Spirit?</a:t>
            </a:r>
          </a:p>
          <a:p>
            <a:pPr lvl="1" eaLnBrk="1" hangingPunct="1"/>
            <a:r>
              <a:rPr lang="en-US" altLang="en-US" smtClean="0"/>
              <a:t>Church?</a:t>
            </a:r>
          </a:p>
          <a:p>
            <a:pPr lvl="1" eaLnBrk="1" hangingPunct="1"/>
            <a:r>
              <a:rPr lang="en-US" altLang="en-US" smtClean="0"/>
              <a:t>Wisdom?</a:t>
            </a:r>
          </a:p>
          <a:p>
            <a:pPr lvl="1" eaLnBrk="1" hangingPunct="1"/>
            <a:r>
              <a:rPr lang="en-US" altLang="en-US" smtClean="0"/>
              <a:t>To help women in audience to identify?</a:t>
            </a:r>
          </a:p>
          <a:p>
            <a:pPr eaLnBrk="1" hangingPunct="1"/>
            <a:r>
              <a:rPr lang="en-US" altLang="en-US" smtClean="0"/>
              <a:t>This parable clearly has the same general significance as the previous one, though some different nuances.</a:t>
            </a:r>
          </a:p>
          <a:p>
            <a:pPr eaLnBrk="1" hangingPunct="1">
              <a:buFontTx/>
              <a:buNone/>
            </a:pPr>
            <a:endParaRPr lang="en-US" altLang="en-US" smtClean="0"/>
          </a:p>
        </p:txBody>
      </p:sp>
    </p:spTree>
    <p:custDataLst>
      <p:tags r:id="rId1"/>
    </p:custDataLst>
  </p:cSld>
  <p:clrMapOvr>
    <a:masterClrMapping/>
  </p:clrMapOvr>
  <p:transition advTm="6264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435">
                                            <p:txEl>
                                              <p:pRg st="2" end="2"/>
                                            </p:txEl>
                                          </p:spTgt>
                                        </p:tgtEl>
                                        <p:attrNameLst>
                                          <p:attrName>style.visibility</p:attrName>
                                        </p:attrNameLst>
                                      </p:cBhvr>
                                      <p:to>
                                        <p:strVal val="visible"/>
                                      </p:to>
                                    </p:set>
                                    <p:anim calcmode="lin" valueType="num">
                                      <p:cBhvr additive="base">
                                        <p:cTn id="19"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435">
                                            <p:txEl>
                                              <p:pRg st="3" end="3"/>
                                            </p:txEl>
                                          </p:spTgt>
                                        </p:tgtEl>
                                        <p:attrNameLst>
                                          <p:attrName>style.visibility</p:attrName>
                                        </p:attrNameLst>
                                      </p:cBhvr>
                                      <p:to>
                                        <p:strVal val="visible"/>
                                      </p:to>
                                    </p:set>
                                    <p:anim calcmode="lin" valueType="num">
                                      <p:cBhvr additive="base">
                                        <p:cTn id="25"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4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435">
                                            <p:txEl>
                                              <p:pRg st="4" end="4"/>
                                            </p:txEl>
                                          </p:spTgt>
                                        </p:tgtEl>
                                        <p:attrNameLst>
                                          <p:attrName>style.visibility</p:attrName>
                                        </p:attrNameLst>
                                      </p:cBhvr>
                                      <p:to>
                                        <p:strVal val="visible"/>
                                      </p:to>
                                    </p:set>
                                    <p:anim calcmode="lin" valueType="num">
                                      <p:cBhvr additive="base">
                                        <p:cTn id="31"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43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435">
                                            <p:txEl>
                                              <p:pRg st="5" end="5"/>
                                            </p:txEl>
                                          </p:spTgt>
                                        </p:tgtEl>
                                        <p:attrNameLst>
                                          <p:attrName>style.visibility</p:attrName>
                                        </p:attrNameLst>
                                      </p:cBhvr>
                                      <p:to>
                                        <p:strVal val="visible"/>
                                      </p:to>
                                    </p:set>
                                    <p:anim calcmode="lin" valueType="num">
                                      <p:cBhvr additive="base">
                                        <p:cTn id="37"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843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mtClean="0"/>
              <a:t>Interpretation</a:t>
            </a:r>
          </a:p>
        </p:txBody>
      </p:sp>
      <p:sp>
        <p:nvSpPr>
          <p:cNvPr id="34819" name="Rectangle 3"/>
          <p:cNvSpPr>
            <a:spLocks noGrp="1" noChangeArrowheads="1"/>
          </p:cNvSpPr>
          <p:nvPr>
            <p:ph type="body" idx="1"/>
          </p:nvPr>
        </p:nvSpPr>
        <p:spPr/>
        <p:txBody>
          <a:bodyPr/>
          <a:lstStyle/>
          <a:p>
            <a:pPr eaLnBrk="1" hangingPunct="1"/>
            <a:r>
              <a:rPr lang="en-US" altLang="en-US" smtClean="0"/>
              <a:t>The fraction lost is larger than in the first parable: 1/10 vs 1/100.</a:t>
            </a:r>
          </a:p>
          <a:p>
            <a:pPr eaLnBrk="1" hangingPunct="1"/>
            <a:r>
              <a:rPr lang="en-US" altLang="en-US" smtClean="0"/>
              <a:t>The coin is inanimate, so not responsible for getting lost to the same extent as the sheep.</a:t>
            </a:r>
          </a:p>
          <a:p>
            <a:pPr eaLnBrk="1" hangingPunct="1"/>
            <a:r>
              <a:rPr lang="en-US" altLang="en-US" smtClean="0"/>
              <a:t>Are we to make anything of the fact that it is a coin, with image embedded in it?</a:t>
            </a:r>
          </a:p>
          <a:p>
            <a:pPr eaLnBrk="1" hangingPunct="1"/>
            <a:endParaRPr lang="en-US" altLang="en-US" smtClean="0"/>
          </a:p>
        </p:txBody>
      </p:sp>
    </p:spTree>
    <p:custDataLst>
      <p:tags r:id="rId1"/>
    </p:custDataLst>
  </p:cSld>
  <p:clrMapOvr>
    <a:masterClrMapping/>
  </p:clrMapOvr>
  <p:transition advTm="10333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 calcmode="lin" valueType="num">
                                      <p:cBhvr additive="base">
                                        <p:cTn id="7" dur="5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8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819">
                                            <p:txEl>
                                              <p:pRg st="1" end="1"/>
                                            </p:txEl>
                                          </p:spTgt>
                                        </p:tgtEl>
                                        <p:attrNameLst>
                                          <p:attrName>style.visibility</p:attrName>
                                        </p:attrNameLst>
                                      </p:cBhvr>
                                      <p:to>
                                        <p:strVal val="visible"/>
                                      </p:to>
                                    </p:set>
                                    <p:anim calcmode="lin" valueType="num">
                                      <p:cBhvr additive="base">
                                        <p:cTn id="13" dur="500" fill="hold"/>
                                        <p:tgtEl>
                                          <p:spTgt spid="348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8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4819">
                                            <p:txEl>
                                              <p:pRg st="2" end="2"/>
                                            </p:txEl>
                                          </p:spTgt>
                                        </p:tgtEl>
                                        <p:attrNameLst>
                                          <p:attrName>style.visibility</p:attrName>
                                        </p:attrNameLst>
                                      </p:cBhvr>
                                      <p:to>
                                        <p:strVal val="visible"/>
                                      </p:to>
                                    </p:set>
                                    <p:anim calcmode="lin" valueType="num">
                                      <p:cBhvr additive="base">
                                        <p:cTn id="19" dur="500" fill="hold"/>
                                        <p:tgtEl>
                                          <p:spTgt spid="348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481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the-parable-of-the-lost-son"/>
          <p:cNvPicPr>
            <a:picLocks noChangeAspect="1" noChangeArrowheads="1"/>
          </p:cNvPicPr>
          <p:nvPr/>
        </p:nvPicPr>
        <p:blipFill>
          <a:blip r:embed="rId3">
            <a:lum bright="50000" contrast="-50000"/>
            <a:extLst>
              <a:ext uri="{28A0092B-C50C-407E-A947-70E740481C1C}">
                <a14:useLocalDpi xmlns:a14="http://schemas.microsoft.com/office/drawing/2010/main" val="0"/>
              </a:ext>
            </a:extLst>
          </a:blip>
          <a:srcRect/>
          <a:stretch>
            <a:fillRect/>
          </a:stretch>
        </p:blipFill>
        <p:spPr bwMode="auto">
          <a:xfrm>
            <a:off x="2428875" y="1628775"/>
            <a:ext cx="42862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4"/>
          <p:cNvSpPr>
            <a:spLocks noGrp="1" noChangeArrowheads="1"/>
          </p:cNvSpPr>
          <p:nvPr>
            <p:ph type="ctrTitle"/>
          </p:nvPr>
        </p:nvSpPr>
        <p:spPr/>
        <p:txBody>
          <a:bodyPr/>
          <a:lstStyle/>
          <a:p>
            <a:pPr eaLnBrk="1" hangingPunct="1"/>
            <a:r>
              <a:rPr lang="en-US" altLang="en-US" smtClean="0"/>
              <a:t>The Lost Son</a:t>
            </a:r>
          </a:p>
        </p:txBody>
      </p:sp>
      <p:sp>
        <p:nvSpPr>
          <p:cNvPr id="19461" name="Rectangle 5"/>
          <p:cNvSpPr>
            <a:spLocks noGrp="1" noChangeArrowheads="1"/>
          </p:cNvSpPr>
          <p:nvPr>
            <p:ph type="subTitle" idx="1"/>
          </p:nvPr>
        </p:nvSpPr>
        <p:spPr/>
        <p:txBody>
          <a:bodyPr/>
          <a:lstStyle/>
          <a:p>
            <a:pPr eaLnBrk="1" hangingPunct="1"/>
            <a:r>
              <a:rPr lang="en-US" altLang="en-US" smtClean="0"/>
              <a:t>Luke 15:11-32</a:t>
            </a:r>
          </a:p>
        </p:txBody>
      </p:sp>
    </p:spTree>
    <p:custDataLst>
      <p:tags r:id="rId1"/>
    </p:custDataLst>
  </p:cSld>
  <p:clrMapOvr>
    <a:masterClrMapping/>
  </p:clrMapOvr>
  <p:transition advTm="1602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 calcmode="lin" valueType="num">
                                      <p:cBhvr>
                                        <p:cTn id="7" dur="500" fill="hold"/>
                                        <p:tgtEl>
                                          <p:spTgt spid="19460"/>
                                        </p:tgtEl>
                                        <p:attrNameLst>
                                          <p:attrName>ppt_w</p:attrName>
                                        </p:attrNameLst>
                                      </p:cBhvr>
                                      <p:tavLst>
                                        <p:tav tm="0">
                                          <p:val>
                                            <p:fltVal val="0"/>
                                          </p:val>
                                        </p:tav>
                                        <p:tav tm="100000">
                                          <p:val>
                                            <p:strVal val="#ppt_w"/>
                                          </p:val>
                                        </p:tav>
                                      </p:tavLst>
                                    </p:anim>
                                    <p:anim calcmode="lin" valueType="num">
                                      <p:cBhvr>
                                        <p:cTn id="8" dur="500" fill="hold"/>
                                        <p:tgtEl>
                                          <p:spTgt spid="1946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9461">
                                            <p:txEl>
                                              <p:pRg st="0" end="0"/>
                                            </p:txEl>
                                          </p:spTgt>
                                        </p:tgtEl>
                                        <p:attrNameLst>
                                          <p:attrName>style.visibility</p:attrName>
                                        </p:attrNameLst>
                                      </p:cBhvr>
                                      <p:to>
                                        <p:strVal val="visible"/>
                                      </p:to>
                                    </p:set>
                                    <p:animEffect transition="in" filter="checkerboard(across)">
                                      <p:cBhvr>
                                        <p:cTn id="13" dur="500"/>
                                        <p:tgtEl>
                                          <p:spTgt spid="1946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P spid="1946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Box 4"/>
          <p:cNvSpPr txBox="1">
            <a:spLocks noChangeArrowheads="1"/>
          </p:cNvSpPr>
          <p:nvPr/>
        </p:nvSpPr>
        <p:spPr bwMode="auto">
          <a:xfrm>
            <a:off x="838200" y="685800"/>
            <a:ext cx="7543800" cy="556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a:t>Luke 15:11 (NIV) Jesus continued: “There was a man who had two sons. 12 The younger one said to his father, ‘Father, give me my share of the estate.’ So he divided his property between them. 13 Not long after that, the younger son got together all he had, set off for a distant country and there squandered his wealth in wild living. 14 After he had spent everything, there was a severe famine in that whole country, and he began to be in need. 15 So he went and hired himself out to a citizen of that country, who sent him to his fields to feed pigs. 16 He longed to fill his stomach with the pods that the pigs were eating, but no one gave him anything. 17 When he came to his senses, he said, ‘How many of my father's hired men have food to spare, and here I am starving to death!’ </a:t>
            </a:r>
          </a:p>
        </p:txBody>
      </p:sp>
    </p:spTree>
    <p:custDataLst>
      <p:tags r:id="rId1"/>
    </p:custDataLst>
  </p:cSld>
  <p:clrMapOvr>
    <a:masterClrMapping/>
  </p:clrMapOvr>
  <p:transition advTm="4505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checkerboard(across)">
                                      <p:cBhvr>
                                        <p:cTn id="7" dur="5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 Box 4"/>
          <p:cNvSpPr txBox="1">
            <a:spLocks noChangeArrowheads="1"/>
          </p:cNvSpPr>
          <p:nvPr/>
        </p:nvSpPr>
        <p:spPr bwMode="auto">
          <a:xfrm>
            <a:off x="609600" y="457200"/>
            <a:ext cx="7924800" cy="593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a:t>Luke 15:18 (NIV) ‘I will set out and go back to my father and say to him: “Father, I have sinned against heaven and against you. 19 I am no longer worthy to be called your son; make me like one of your hired men.”’ 20 So he got up and went to his father. But while he was still a long way off, his father saw him and was filled with compassion for him; he ran to his son, threw his arms around him and kissed him. 21 The son said to him, ‘Father, I have sinned against heaven and against you. I am no longer worthy to be called your son.’ 22 But the father said to his servants, ‘Quick! Bring the best robe and put it on him. Put a ring on his finger and sandals on his feet. 23 Bring the fattened calf and kill it. Let's have a feast and celebrate. 24 For this son of mine was dead and is alive again; he was lost and is found.’ So they began to celebrate.</a:t>
            </a:r>
            <a:r>
              <a:rPr lang="en-US" altLang="en-US"/>
              <a:t> </a:t>
            </a:r>
          </a:p>
        </p:txBody>
      </p:sp>
    </p:spTree>
    <p:custDataLst>
      <p:tags r:id="rId1"/>
    </p:custDataLst>
  </p:cSld>
  <p:clrMapOvr>
    <a:masterClrMapping/>
  </p:clrMapOvr>
  <p:transition advTm="4624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checkerboard(across)">
                                      <p:cBhvr>
                                        <p:cTn id="7" dur="5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4"/>
          <p:cNvSpPr txBox="1">
            <a:spLocks noChangeArrowheads="1"/>
          </p:cNvSpPr>
          <p:nvPr/>
        </p:nvSpPr>
        <p:spPr bwMode="auto">
          <a:xfrm>
            <a:off x="533400" y="304800"/>
            <a:ext cx="8305800" cy="629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a:t>Luke 15:25 (NIV) Meanwhile, the older son was in the field. When he came near the house, he heard music and dancing. 26 So he called one of the servants and asked him what was going on. 27 ‘Your brother has come,’ he replied, ‘and your father has killed the fattened calf because he has him back safe and sound.’ 28 The older brother became angry and refused to go in. So his father went out and pleaded with him. 29 But he answered his father, ‘Look! All these years I've been slaving for you and never disobeyed your orders. Yet you never gave me even a young goat so I could celebrate with my friends. 30 But when this son of yours who has squandered your property with prostitutes comes home, you kill the fattened calf for him!’ 31 ‘My son,’ the father said, ‘you are always with me, and everything I have is yours. 32 But we had to celebrate and be glad, because this brother of yours was dead and is alive again; he was lost and is found.’” </a:t>
            </a:r>
          </a:p>
        </p:txBody>
      </p:sp>
    </p:spTree>
    <p:custDataLst>
      <p:tags r:id="rId1"/>
    </p:custDataLst>
  </p:cSld>
  <p:clrMapOvr>
    <a:masterClrMapping/>
  </p:clrMapOvr>
  <p:transition advTm="5627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checkerboard(across)">
                                      <p:cBhvr>
                                        <p:cTn id="7" dur="5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altLang="en-US" smtClean="0"/>
              <a:t>The Occasion</a:t>
            </a:r>
          </a:p>
        </p:txBody>
      </p:sp>
      <p:sp>
        <p:nvSpPr>
          <p:cNvPr id="3075" name="Rectangle 3"/>
          <p:cNvSpPr>
            <a:spLocks noGrp="1" noChangeArrowheads="1"/>
          </p:cNvSpPr>
          <p:nvPr>
            <p:ph type="body" idx="1"/>
          </p:nvPr>
        </p:nvSpPr>
        <p:spPr>
          <a:xfrm>
            <a:off x="1219200" y="1524000"/>
            <a:ext cx="6858000" cy="4525963"/>
          </a:xfrm>
        </p:spPr>
        <p:txBody>
          <a:bodyPr/>
          <a:lstStyle/>
          <a:p>
            <a:pPr eaLnBrk="1" hangingPunct="1"/>
            <a:r>
              <a:rPr lang="en-US" altLang="en-US" smtClean="0"/>
              <a:t>Tax collectors &amp; other sinners are attracted to Jesus.</a:t>
            </a:r>
          </a:p>
          <a:p>
            <a:pPr eaLnBrk="1" hangingPunct="1"/>
            <a:r>
              <a:rPr lang="en-US" altLang="en-US" smtClean="0"/>
              <a:t>The Pharisees complain that he receives them &amp; even eats with them.</a:t>
            </a:r>
          </a:p>
          <a:p>
            <a:pPr eaLnBrk="1" hangingPunct="1"/>
            <a:r>
              <a:rPr lang="en-US" altLang="en-US" smtClean="0"/>
              <a:t>Jesus gives his answer to the Pharisees (&amp; to us) in these three parables.</a:t>
            </a:r>
          </a:p>
        </p:txBody>
      </p:sp>
    </p:spTree>
    <p:custDataLst>
      <p:tags r:id="rId1"/>
    </p:custDataLst>
  </p:cSld>
  <p:clrMapOvr>
    <a:masterClrMapping/>
  </p:clrMapOvr>
  <p:transition advTm="2437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additive="base">
                                        <p:cTn id="19"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smtClean="0"/>
              <a:t>The Story</a:t>
            </a:r>
          </a:p>
        </p:txBody>
      </p:sp>
      <p:sp>
        <p:nvSpPr>
          <p:cNvPr id="24579" name="Rectangle 3"/>
          <p:cNvSpPr>
            <a:spLocks noGrp="1" noChangeArrowheads="1"/>
          </p:cNvSpPr>
          <p:nvPr>
            <p:ph type="body" idx="1"/>
          </p:nvPr>
        </p:nvSpPr>
        <p:spPr/>
        <p:txBody>
          <a:bodyPr/>
          <a:lstStyle/>
          <a:p>
            <a:pPr eaLnBrk="1" hangingPunct="1">
              <a:lnSpc>
                <a:spcPct val="90000"/>
              </a:lnSpc>
            </a:pPr>
            <a:r>
              <a:rPr lang="en-US" altLang="en-US" smtClean="0"/>
              <a:t>Split inheritance before death?</a:t>
            </a:r>
          </a:p>
          <a:p>
            <a:pPr lvl="1" eaLnBrk="1" hangingPunct="1">
              <a:lnSpc>
                <a:spcPct val="90000"/>
              </a:lnSpc>
            </a:pPr>
            <a:r>
              <a:rPr lang="en-US" altLang="en-US" smtClean="0"/>
              <a:t>Ben-Sirach (33:19-23) seeks to discourage practice, so not unheard-of.</a:t>
            </a:r>
          </a:p>
          <a:p>
            <a:pPr lvl="1" eaLnBrk="1" hangingPunct="1">
              <a:lnSpc>
                <a:spcPct val="90000"/>
              </a:lnSpc>
            </a:pPr>
            <a:r>
              <a:rPr lang="en-US" altLang="en-US" smtClean="0"/>
              <a:t>Presumably property split 2:1 (Deut 21:17).</a:t>
            </a:r>
          </a:p>
          <a:p>
            <a:pPr eaLnBrk="1" hangingPunct="1">
              <a:lnSpc>
                <a:spcPct val="90000"/>
              </a:lnSpc>
            </a:pPr>
            <a:r>
              <a:rPr lang="en-US" altLang="en-US" smtClean="0"/>
              <a:t>“Pods” from carob tree, not a great staple</a:t>
            </a:r>
          </a:p>
          <a:p>
            <a:pPr lvl="1" eaLnBrk="1" hangingPunct="1">
              <a:lnSpc>
                <a:spcPct val="90000"/>
              </a:lnSpc>
            </a:pPr>
            <a:r>
              <a:rPr lang="en-US" altLang="en-US" smtClean="0"/>
              <a:t>Health-food substitute for chocolate</a:t>
            </a:r>
          </a:p>
          <a:p>
            <a:pPr eaLnBrk="1" hangingPunct="1">
              <a:lnSpc>
                <a:spcPct val="90000"/>
              </a:lnSpc>
            </a:pPr>
            <a:r>
              <a:rPr lang="en-US" altLang="en-US" smtClean="0"/>
              <a:t>“See afar off” (20)?</a:t>
            </a:r>
          </a:p>
          <a:p>
            <a:pPr lvl="1" eaLnBrk="1" hangingPunct="1">
              <a:lnSpc>
                <a:spcPct val="90000"/>
              </a:lnSpc>
            </a:pPr>
            <a:r>
              <a:rPr lang="en-US" altLang="en-US" smtClean="0"/>
              <a:t>Recognize his walk?</a:t>
            </a:r>
          </a:p>
          <a:p>
            <a:pPr lvl="1" eaLnBrk="1" hangingPunct="1">
              <a:lnSpc>
                <a:spcPct val="90000"/>
              </a:lnSpc>
            </a:pPr>
            <a:r>
              <a:rPr lang="en-US" altLang="en-US" smtClean="0"/>
              <a:t>Some advance notice?</a:t>
            </a:r>
          </a:p>
        </p:txBody>
      </p:sp>
    </p:spTree>
    <p:custDataLst>
      <p:tags r:id="rId1"/>
    </p:custDataLst>
  </p:cSld>
  <p:clrMapOvr>
    <a:masterClrMapping/>
  </p:clrMapOvr>
  <p:transition advTm="15785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579">
                                            <p:txEl>
                                              <p:pRg st="1" end="1"/>
                                            </p:txEl>
                                          </p:spTgt>
                                        </p:tgtEl>
                                        <p:attrNameLst>
                                          <p:attrName>style.visibility</p:attrName>
                                        </p:attrNameLst>
                                      </p:cBhvr>
                                      <p:to>
                                        <p:strVal val="visible"/>
                                      </p:to>
                                    </p:set>
                                    <p:anim calcmode="lin" valueType="num">
                                      <p:cBhvr additive="base">
                                        <p:cTn id="13" dur="5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579">
                                            <p:txEl>
                                              <p:pRg st="2" end="2"/>
                                            </p:txEl>
                                          </p:spTgt>
                                        </p:tgtEl>
                                        <p:attrNameLst>
                                          <p:attrName>style.visibility</p:attrName>
                                        </p:attrNameLst>
                                      </p:cBhvr>
                                      <p:to>
                                        <p:strVal val="visible"/>
                                      </p:to>
                                    </p:set>
                                    <p:anim calcmode="lin" valueType="num">
                                      <p:cBhvr additive="base">
                                        <p:cTn id="19" dur="5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5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579">
                                            <p:txEl>
                                              <p:pRg st="3" end="3"/>
                                            </p:txEl>
                                          </p:spTgt>
                                        </p:tgtEl>
                                        <p:attrNameLst>
                                          <p:attrName>style.visibility</p:attrName>
                                        </p:attrNameLst>
                                      </p:cBhvr>
                                      <p:to>
                                        <p:strVal val="visible"/>
                                      </p:to>
                                    </p:set>
                                    <p:anim calcmode="lin" valueType="num">
                                      <p:cBhvr additive="base">
                                        <p:cTn id="25" dur="5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5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4579">
                                            <p:txEl>
                                              <p:pRg st="4" end="4"/>
                                            </p:txEl>
                                          </p:spTgt>
                                        </p:tgtEl>
                                        <p:attrNameLst>
                                          <p:attrName>style.visibility</p:attrName>
                                        </p:attrNameLst>
                                      </p:cBhvr>
                                      <p:to>
                                        <p:strVal val="visible"/>
                                      </p:to>
                                    </p:set>
                                    <p:anim calcmode="lin" valueType="num">
                                      <p:cBhvr additive="base">
                                        <p:cTn id="31" dur="500" fill="hold"/>
                                        <p:tgtEl>
                                          <p:spTgt spid="2457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57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4579">
                                            <p:txEl>
                                              <p:pRg st="5" end="5"/>
                                            </p:txEl>
                                          </p:spTgt>
                                        </p:tgtEl>
                                        <p:attrNameLst>
                                          <p:attrName>style.visibility</p:attrName>
                                        </p:attrNameLst>
                                      </p:cBhvr>
                                      <p:to>
                                        <p:strVal val="visible"/>
                                      </p:to>
                                    </p:set>
                                    <p:anim calcmode="lin" valueType="num">
                                      <p:cBhvr additive="base">
                                        <p:cTn id="37" dur="500" fill="hold"/>
                                        <p:tgtEl>
                                          <p:spTgt spid="2457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457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4579">
                                            <p:txEl>
                                              <p:pRg st="6" end="6"/>
                                            </p:txEl>
                                          </p:spTgt>
                                        </p:tgtEl>
                                        <p:attrNameLst>
                                          <p:attrName>style.visibility</p:attrName>
                                        </p:attrNameLst>
                                      </p:cBhvr>
                                      <p:to>
                                        <p:strVal val="visible"/>
                                      </p:to>
                                    </p:set>
                                    <p:anim calcmode="lin" valueType="num">
                                      <p:cBhvr additive="base">
                                        <p:cTn id="43" dur="500" fill="hold"/>
                                        <p:tgtEl>
                                          <p:spTgt spid="2457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457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4579">
                                            <p:txEl>
                                              <p:pRg st="7" end="7"/>
                                            </p:txEl>
                                          </p:spTgt>
                                        </p:tgtEl>
                                        <p:attrNameLst>
                                          <p:attrName>style.visibility</p:attrName>
                                        </p:attrNameLst>
                                      </p:cBhvr>
                                      <p:to>
                                        <p:strVal val="visible"/>
                                      </p:to>
                                    </p:set>
                                    <p:anim calcmode="lin" valueType="num">
                                      <p:cBhvr additive="base">
                                        <p:cTn id="49" dur="500" fill="hold"/>
                                        <p:tgtEl>
                                          <p:spTgt spid="24579">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457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smtClean="0"/>
              <a:t>The Story</a:t>
            </a:r>
          </a:p>
        </p:txBody>
      </p:sp>
      <p:sp>
        <p:nvSpPr>
          <p:cNvPr id="25603" name="Rectangle 3"/>
          <p:cNvSpPr>
            <a:spLocks noGrp="1" noChangeArrowheads="1"/>
          </p:cNvSpPr>
          <p:nvPr>
            <p:ph type="body" idx="1"/>
          </p:nvPr>
        </p:nvSpPr>
        <p:spPr/>
        <p:txBody>
          <a:bodyPr/>
          <a:lstStyle/>
          <a:p>
            <a:pPr eaLnBrk="1" hangingPunct="1"/>
            <a:r>
              <a:rPr lang="en-US" altLang="en-US" smtClean="0"/>
              <a:t>Father runs to meet him.</a:t>
            </a:r>
          </a:p>
          <a:p>
            <a:pPr lvl="1" eaLnBrk="1" hangingPunct="1"/>
            <a:r>
              <a:rPr lang="en-US" altLang="en-US" smtClean="0"/>
              <a:t>Virtually unheard-of in modern Arab culture</a:t>
            </a:r>
          </a:p>
          <a:p>
            <a:pPr eaLnBrk="1" hangingPunct="1"/>
            <a:r>
              <a:rPr lang="en-US" altLang="en-US" smtClean="0"/>
              <a:t>Kiss = reconciliation</a:t>
            </a:r>
          </a:p>
          <a:p>
            <a:pPr eaLnBrk="1" hangingPunct="1"/>
            <a:r>
              <a:rPr lang="en-US" altLang="en-US" smtClean="0"/>
              <a:t>Ring = recognition as son</a:t>
            </a:r>
          </a:p>
          <a:p>
            <a:pPr lvl="1" eaLnBrk="1" hangingPunct="1"/>
            <a:r>
              <a:rPr lang="en-US" altLang="en-US" smtClean="0"/>
              <a:t>Note references to son</a:t>
            </a:r>
          </a:p>
          <a:p>
            <a:pPr lvl="1" eaLnBrk="1" hangingPunct="1"/>
            <a:r>
              <a:rPr lang="en-US" altLang="en-US" smtClean="0"/>
              <a:t>“This son of mine” (24)</a:t>
            </a:r>
          </a:p>
          <a:p>
            <a:pPr lvl="1" eaLnBrk="1" hangingPunct="1"/>
            <a:r>
              <a:rPr lang="en-US" altLang="en-US" smtClean="0"/>
              <a:t>“This son of yours” (30)</a:t>
            </a:r>
          </a:p>
          <a:p>
            <a:pPr lvl="1" eaLnBrk="1" hangingPunct="1"/>
            <a:r>
              <a:rPr lang="en-US" altLang="en-US" smtClean="0"/>
              <a:t>“This brother of yours” (32)</a:t>
            </a:r>
          </a:p>
        </p:txBody>
      </p:sp>
    </p:spTree>
    <p:custDataLst>
      <p:tags r:id="rId1"/>
    </p:custDataLst>
  </p:cSld>
  <p:clrMapOvr>
    <a:masterClrMapping/>
  </p:clrMapOvr>
  <p:transition advTm="6969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anim calcmode="lin" valueType="num">
                                      <p:cBhvr additive="base">
                                        <p:cTn id="13" dur="5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603">
                                            <p:txEl>
                                              <p:pRg st="2" end="2"/>
                                            </p:txEl>
                                          </p:spTgt>
                                        </p:tgtEl>
                                        <p:attrNameLst>
                                          <p:attrName>style.visibility</p:attrName>
                                        </p:attrNameLst>
                                      </p:cBhvr>
                                      <p:to>
                                        <p:strVal val="visible"/>
                                      </p:to>
                                    </p:set>
                                    <p:anim calcmode="lin" valueType="num">
                                      <p:cBhvr additive="base">
                                        <p:cTn id="19" dur="5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6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603">
                                            <p:txEl>
                                              <p:pRg st="3" end="3"/>
                                            </p:txEl>
                                          </p:spTgt>
                                        </p:tgtEl>
                                        <p:attrNameLst>
                                          <p:attrName>style.visibility</p:attrName>
                                        </p:attrNameLst>
                                      </p:cBhvr>
                                      <p:to>
                                        <p:strVal val="visible"/>
                                      </p:to>
                                    </p:set>
                                    <p:anim calcmode="lin" valueType="num">
                                      <p:cBhvr additive="base">
                                        <p:cTn id="25" dur="5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60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5603">
                                            <p:txEl>
                                              <p:pRg st="4" end="4"/>
                                            </p:txEl>
                                          </p:spTgt>
                                        </p:tgtEl>
                                        <p:attrNameLst>
                                          <p:attrName>style.visibility</p:attrName>
                                        </p:attrNameLst>
                                      </p:cBhvr>
                                      <p:to>
                                        <p:strVal val="visible"/>
                                      </p:to>
                                    </p:set>
                                    <p:anim calcmode="lin" valueType="num">
                                      <p:cBhvr additive="base">
                                        <p:cTn id="31" dur="500" fill="hold"/>
                                        <p:tgtEl>
                                          <p:spTgt spid="2560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560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5603">
                                            <p:txEl>
                                              <p:pRg st="5" end="5"/>
                                            </p:txEl>
                                          </p:spTgt>
                                        </p:tgtEl>
                                        <p:attrNameLst>
                                          <p:attrName>style.visibility</p:attrName>
                                        </p:attrNameLst>
                                      </p:cBhvr>
                                      <p:to>
                                        <p:strVal val="visible"/>
                                      </p:to>
                                    </p:set>
                                    <p:anim calcmode="lin" valueType="num">
                                      <p:cBhvr additive="base">
                                        <p:cTn id="37" dur="500" fill="hold"/>
                                        <p:tgtEl>
                                          <p:spTgt spid="2560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560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5603">
                                            <p:txEl>
                                              <p:pRg st="6" end="6"/>
                                            </p:txEl>
                                          </p:spTgt>
                                        </p:tgtEl>
                                        <p:attrNameLst>
                                          <p:attrName>style.visibility</p:attrName>
                                        </p:attrNameLst>
                                      </p:cBhvr>
                                      <p:to>
                                        <p:strVal val="visible"/>
                                      </p:to>
                                    </p:set>
                                    <p:anim calcmode="lin" valueType="num">
                                      <p:cBhvr additive="base">
                                        <p:cTn id="43" dur="500" fill="hold"/>
                                        <p:tgtEl>
                                          <p:spTgt spid="2560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560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5603">
                                            <p:txEl>
                                              <p:pRg st="7" end="7"/>
                                            </p:txEl>
                                          </p:spTgt>
                                        </p:tgtEl>
                                        <p:attrNameLst>
                                          <p:attrName>style.visibility</p:attrName>
                                        </p:attrNameLst>
                                      </p:cBhvr>
                                      <p:to>
                                        <p:strVal val="visible"/>
                                      </p:to>
                                    </p:set>
                                    <p:anim calcmode="lin" valueType="num">
                                      <p:cBhvr additive="base">
                                        <p:cTn id="49" dur="500" fill="hold"/>
                                        <p:tgtEl>
                                          <p:spTgt spid="2560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560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smtClean="0"/>
              <a:t>The Story</a:t>
            </a:r>
          </a:p>
        </p:txBody>
      </p:sp>
      <p:sp>
        <p:nvSpPr>
          <p:cNvPr id="26627" name="Rectangle 3"/>
          <p:cNvSpPr>
            <a:spLocks noGrp="1" noChangeArrowheads="1"/>
          </p:cNvSpPr>
          <p:nvPr>
            <p:ph type="body" idx="1"/>
          </p:nvPr>
        </p:nvSpPr>
        <p:spPr/>
        <p:txBody>
          <a:bodyPr/>
          <a:lstStyle/>
          <a:p>
            <a:pPr eaLnBrk="1" hangingPunct="1"/>
            <a:r>
              <a:rPr lang="en-US" altLang="en-US" smtClean="0"/>
              <a:t>Older brother’s complaints:</a:t>
            </a:r>
          </a:p>
          <a:p>
            <a:pPr lvl="1" eaLnBrk="1" hangingPunct="1"/>
            <a:r>
              <a:rPr lang="en-US" altLang="en-US" smtClean="0"/>
              <a:t>Slaved, never broke command; vs devoured wealth with prostitutes</a:t>
            </a:r>
          </a:p>
          <a:p>
            <a:pPr lvl="1" eaLnBrk="1" hangingPunct="1"/>
            <a:r>
              <a:rPr lang="en-US" altLang="en-US" smtClean="0"/>
              <a:t>Never given (even) goat vs fattened calf</a:t>
            </a:r>
          </a:p>
          <a:p>
            <a:pPr eaLnBrk="1" hangingPunct="1"/>
            <a:r>
              <a:rPr lang="en-US" altLang="en-US" smtClean="0"/>
              <a:t>Father’s answers:</a:t>
            </a:r>
          </a:p>
          <a:p>
            <a:pPr lvl="1" eaLnBrk="1" hangingPunct="1"/>
            <a:r>
              <a:rPr lang="en-US" altLang="en-US" smtClean="0"/>
              <a:t>You are always with me.</a:t>
            </a:r>
          </a:p>
          <a:p>
            <a:pPr lvl="1" eaLnBrk="1" hangingPunct="1"/>
            <a:r>
              <a:rPr lang="en-US" altLang="en-US" smtClean="0"/>
              <a:t>All I have is yours (true in story, but…).</a:t>
            </a:r>
          </a:p>
          <a:p>
            <a:pPr lvl="1" eaLnBrk="1" hangingPunct="1"/>
            <a:r>
              <a:rPr lang="en-US" altLang="en-US" smtClean="0"/>
              <a:t>Have to celebrate</a:t>
            </a:r>
          </a:p>
        </p:txBody>
      </p:sp>
    </p:spTree>
    <p:custDataLst>
      <p:tags r:id="rId1"/>
    </p:custDataLst>
  </p:cSld>
  <p:clrMapOvr>
    <a:masterClrMapping/>
  </p:clrMapOvr>
  <p:transition advTm="9978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627">
                                            <p:txEl>
                                              <p:pRg st="1" end="1"/>
                                            </p:txEl>
                                          </p:spTgt>
                                        </p:tgtEl>
                                        <p:attrNameLst>
                                          <p:attrName>style.visibility</p:attrName>
                                        </p:attrNameLst>
                                      </p:cBhvr>
                                      <p:to>
                                        <p:strVal val="visible"/>
                                      </p:to>
                                    </p:set>
                                    <p:anim calcmode="lin" valueType="num">
                                      <p:cBhvr additive="base">
                                        <p:cTn id="13" dur="5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627">
                                            <p:txEl>
                                              <p:pRg st="2" end="2"/>
                                            </p:txEl>
                                          </p:spTgt>
                                        </p:tgtEl>
                                        <p:attrNameLst>
                                          <p:attrName>style.visibility</p:attrName>
                                        </p:attrNameLst>
                                      </p:cBhvr>
                                      <p:to>
                                        <p:strVal val="visible"/>
                                      </p:to>
                                    </p:set>
                                    <p:anim calcmode="lin" valueType="num">
                                      <p:cBhvr additive="base">
                                        <p:cTn id="19" dur="5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6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627">
                                            <p:txEl>
                                              <p:pRg st="3" end="3"/>
                                            </p:txEl>
                                          </p:spTgt>
                                        </p:tgtEl>
                                        <p:attrNameLst>
                                          <p:attrName>style.visibility</p:attrName>
                                        </p:attrNameLst>
                                      </p:cBhvr>
                                      <p:to>
                                        <p:strVal val="visible"/>
                                      </p:to>
                                    </p:set>
                                    <p:anim calcmode="lin" valueType="num">
                                      <p:cBhvr additive="base">
                                        <p:cTn id="25" dur="500" fill="hold"/>
                                        <p:tgtEl>
                                          <p:spTgt spid="2662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62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627">
                                            <p:txEl>
                                              <p:pRg st="4" end="4"/>
                                            </p:txEl>
                                          </p:spTgt>
                                        </p:tgtEl>
                                        <p:attrNameLst>
                                          <p:attrName>style.visibility</p:attrName>
                                        </p:attrNameLst>
                                      </p:cBhvr>
                                      <p:to>
                                        <p:strVal val="visible"/>
                                      </p:to>
                                    </p:set>
                                    <p:anim calcmode="lin" valueType="num">
                                      <p:cBhvr additive="base">
                                        <p:cTn id="31" dur="500" fill="hold"/>
                                        <p:tgtEl>
                                          <p:spTgt spid="2662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662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6627">
                                            <p:txEl>
                                              <p:pRg st="5" end="5"/>
                                            </p:txEl>
                                          </p:spTgt>
                                        </p:tgtEl>
                                        <p:attrNameLst>
                                          <p:attrName>style.visibility</p:attrName>
                                        </p:attrNameLst>
                                      </p:cBhvr>
                                      <p:to>
                                        <p:strVal val="visible"/>
                                      </p:to>
                                    </p:set>
                                    <p:anim calcmode="lin" valueType="num">
                                      <p:cBhvr additive="base">
                                        <p:cTn id="37" dur="500" fill="hold"/>
                                        <p:tgtEl>
                                          <p:spTgt spid="2662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662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6627">
                                            <p:txEl>
                                              <p:pRg st="6" end="6"/>
                                            </p:txEl>
                                          </p:spTgt>
                                        </p:tgtEl>
                                        <p:attrNameLst>
                                          <p:attrName>style.visibility</p:attrName>
                                        </p:attrNameLst>
                                      </p:cBhvr>
                                      <p:to>
                                        <p:strVal val="visible"/>
                                      </p:to>
                                    </p:set>
                                    <p:anim calcmode="lin" valueType="num">
                                      <p:cBhvr additive="base">
                                        <p:cTn id="43" dur="500" fill="hold"/>
                                        <p:tgtEl>
                                          <p:spTgt spid="2662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662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smtClean="0"/>
              <a:t>Interpretation</a:t>
            </a:r>
          </a:p>
        </p:txBody>
      </p:sp>
      <p:sp>
        <p:nvSpPr>
          <p:cNvPr id="27651" name="Rectangle 3"/>
          <p:cNvSpPr>
            <a:spLocks noGrp="1" noChangeArrowheads="1"/>
          </p:cNvSpPr>
          <p:nvPr>
            <p:ph type="body" idx="1"/>
          </p:nvPr>
        </p:nvSpPr>
        <p:spPr/>
        <p:txBody>
          <a:bodyPr/>
          <a:lstStyle/>
          <a:p>
            <a:pPr eaLnBrk="1" hangingPunct="1"/>
            <a:r>
              <a:rPr lang="en-US" altLang="en-US" sz="2800" smtClean="0"/>
              <a:t>Main theme same as two previous:</a:t>
            </a:r>
          </a:p>
          <a:p>
            <a:pPr lvl="1" eaLnBrk="1" hangingPunct="1"/>
            <a:r>
              <a:rPr lang="en-US" altLang="en-US" sz="2400" smtClean="0"/>
              <a:t>Joy at finding lost; invitation to share joy</a:t>
            </a:r>
          </a:p>
          <a:p>
            <a:pPr eaLnBrk="1" hangingPunct="1"/>
            <a:r>
              <a:rPr lang="en-US" altLang="en-US" sz="2800" smtClean="0"/>
              <a:t>Note progression:</a:t>
            </a:r>
          </a:p>
          <a:p>
            <a:pPr lvl="1" eaLnBrk="1" hangingPunct="1"/>
            <a:r>
              <a:rPr lang="en-US" altLang="en-US" sz="2400" smtClean="0"/>
              <a:t>99:1, 9:1, 1:1 (or 0:2?)</a:t>
            </a:r>
          </a:p>
          <a:p>
            <a:pPr eaLnBrk="1" hangingPunct="1"/>
            <a:r>
              <a:rPr lang="en-US" altLang="en-US" sz="2800" smtClean="0"/>
              <a:t>This parable pictures repentance.</a:t>
            </a:r>
          </a:p>
          <a:p>
            <a:pPr eaLnBrk="1" hangingPunct="1"/>
            <a:r>
              <a:rPr lang="en-US" altLang="en-US" sz="2800" smtClean="0"/>
              <a:t>Father’s love,forgiveness vividly portrayed</a:t>
            </a:r>
          </a:p>
          <a:p>
            <a:pPr eaLnBrk="1" hangingPunct="1"/>
            <a:r>
              <a:rPr lang="en-US" altLang="en-US" sz="2800" smtClean="0"/>
              <a:t>Brother’s (Pharisees’) unforgiving spirit shown in true colors.</a:t>
            </a:r>
          </a:p>
          <a:p>
            <a:pPr eaLnBrk="1" hangingPunct="1"/>
            <a:r>
              <a:rPr lang="en-US" altLang="en-US" sz="2800" smtClean="0"/>
              <a:t>Parable’s ending is left open.</a:t>
            </a:r>
          </a:p>
        </p:txBody>
      </p:sp>
    </p:spTree>
    <p:custDataLst>
      <p:tags r:id="rId1"/>
    </p:custDataLst>
  </p:cSld>
  <p:clrMapOvr>
    <a:masterClrMapping/>
  </p:clrMapOvr>
  <p:transition advTm="13565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651">
                                            <p:txEl>
                                              <p:pRg st="1" end="1"/>
                                            </p:txEl>
                                          </p:spTgt>
                                        </p:tgtEl>
                                        <p:attrNameLst>
                                          <p:attrName>style.visibility</p:attrName>
                                        </p:attrNameLst>
                                      </p:cBhvr>
                                      <p:to>
                                        <p:strVal val="visible"/>
                                      </p:to>
                                    </p:set>
                                    <p:anim calcmode="lin" valueType="num">
                                      <p:cBhvr additive="base">
                                        <p:cTn id="13"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651">
                                            <p:txEl>
                                              <p:pRg st="2" end="2"/>
                                            </p:txEl>
                                          </p:spTgt>
                                        </p:tgtEl>
                                        <p:attrNameLst>
                                          <p:attrName>style.visibility</p:attrName>
                                        </p:attrNameLst>
                                      </p:cBhvr>
                                      <p:to>
                                        <p:strVal val="visible"/>
                                      </p:to>
                                    </p:set>
                                    <p:anim calcmode="lin" valueType="num">
                                      <p:cBhvr additive="base">
                                        <p:cTn id="19"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7651">
                                            <p:txEl>
                                              <p:pRg st="3" end="3"/>
                                            </p:txEl>
                                          </p:spTgt>
                                        </p:tgtEl>
                                        <p:attrNameLst>
                                          <p:attrName>style.visibility</p:attrName>
                                        </p:attrNameLst>
                                      </p:cBhvr>
                                      <p:to>
                                        <p:strVal val="visible"/>
                                      </p:to>
                                    </p:set>
                                    <p:anim calcmode="lin" valueType="num">
                                      <p:cBhvr additive="base">
                                        <p:cTn id="25" dur="5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6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7651">
                                            <p:txEl>
                                              <p:pRg st="4" end="4"/>
                                            </p:txEl>
                                          </p:spTgt>
                                        </p:tgtEl>
                                        <p:attrNameLst>
                                          <p:attrName>style.visibility</p:attrName>
                                        </p:attrNameLst>
                                      </p:cBhvr>
                                      <p:to>
                                        <p:strVal val="visible"/>
                                      </p:to>
                                    </p:set>
                                    <p:anim calcmode="lin" valueType="num">
                                      <p:cBhvr additive="base">
                                        <p:cTn id="31" dur="5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65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7651">
                                            <p:txEl>
                                              <p:pRg st="5" end="5"/>
                                            </p:txEl>
                                          </p:spTgt>
                                        </p:tgtEl>
                                        <p:attrNameLst>
                                          <p:attrName>style.visibility</p:attrName>
                                        </p:attrNameLst>
                                      </p:cBhvr>
                                      <p:to>
                                        <p:strVal val="visible"/>
                                      </p:to>
                                    </p:set>
                                    <p:anim calcmode="lin" valueType="num">
                                      <p:cBhvr additive="base">
                                        <p:cTn id="37" dur="500" fill="hold"/>
                                        <p:tgtEl>
                                          <p:spTgt spid="2765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765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7651">
                                            <p:txEl>
                                              <p:pRg st="6" end="6"/>
                                            </p:txEl>
                                          </p:spTgt>
                                        </p:tgtEl>
                                        <p:attrNameLst>
                                          <p:attrName>style.visibility</p:attrName>
                                        </p:attrNameLst>
                                      </p:cBhvr>
                                      <p:to>
                                        <p:strVal val="visible"/>
                                      </p:to>
                                    </p:set>
                                    <p:anim calcmode="lin" valueType="num">
                                      <p:cBhvr additive="base">
                                        <p:cTn id="43" dur="500" fill="hold"/>
                                        <p:tgtEl>
                                          <p:spTgt spid="2765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765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7651">
                                            <p:txEl>
                                              <p:pRg st="7" end="7"/>
                                            </p:txEl>
                                          </p:spTgt>
                                        </p:tgtEl>
                                        <p:attrNameLst>
                                          <p:attrName>style.visibility</p:attrName>
                                        </p:attrNameLst>
                                      </p:cBhvr>
                                      <p:to>
                                        <p:strVal val="visible"/>
                                      </p:to>
                                    </p:set>
                                    <p:anim calcmode="lin" valueType="num">
                                      <p:cBhvr additive="base">
                                        <p:cTn id="49" dur="500" fill="hold"/>
                                        <p:tgtEl>
                                          <p:spTgt spid="27651">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765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7" descr="lost-son"/>
          <p:cNvPicPr>
            <a:picLocks noChangeAspect="1" noChangeArrowheads="1"/>
          </p:cNvPicPr>
          <p:nvPr/>
        </p:nvPicPr>
        <p:blipFill>
          <a:blip r:embed="rId3">
            <a:lum bright="50000" contrast="-50000"/>
            <a:extLst>
              <a:ext uri="{28A0092B-C50C-407E-A947-70E740481C1C}">
                <a14:useLocalDpi xmlns:a14="http://schemas.microsoft.com/office/drawing/2010/main" val="0"/>
              </a:ext>
            </a:extLst>
          </a:blip>
          <a:srcRect/>
          <a:stretch>
            <a:fillRect/>
          </a:stretch>
        </p:blipFill>
        <p:spPr bwMode="auto">
          <a:xfrm>
            <a:off x="1828800" y="938213"/>
            <a:ext cx="5486400" cy="497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4"/>
          <p:cNvSpPr>
            <a:spLocks noGrp="1" noChangeArrowheads="1"/>
          </p:cNvSpPr>
          <p:nvPr>
            <p:ph type="ctrTitle"/>
          </p:nvPr>
        </p:nvSpPr>
        <p:spPr/>
        <p:txBody>
          <a:bodyPr/>
          <a:lstStyle/>
          <a:p>
            <a:pPr eaLnBrk="1" hangingPunct="1"/>
            <a:r>
              <a:rPr lang="en-US" altLang="en-US" smtClean="0"/>
              <a:t>Some Lessons</a:t>
            </a:r>
          </a:p>
        </p:txBody>
      </p:sp>
      <p:sp>
        <p:nvSpPr>
          <p:cNvPr id="28677" name="Rectangle 5"/>
          <p:cNvSpPr>
            <a:spLocks noGrp="1" noChangeArrowheads="1"/>
          </p:cNvSpPr>
          <p:nvPr>
            <p:ph type="subTitle" idx="1"/>
          </p:nvPr>
        </p:nvSpPr>
        <p:spPr/>
        <p:txBody>
          <a:bodyPr/>
          <a:lstStyle/>
          <a:p>
            <a:pPr eaLnBrk="1" hangingPunct="1"/>
            <a:r>
              <a:rPr lang="en-US" altLang="en-US" smtClean="0"/>
              <a:t>From all Three Parables</a:t>
            </a:r>
          </a:p>
        </p:txBody>
      </p:sp>
    </p:spTree>
    <p:custDataLst>
      <p:tags r:id="rId1"/>
    </p:custDataLst>
  </p:cSld>
  <p:clrMapOvr>
    <a:masterClrMapping/>
  </p:clrMapOvr>
  <p:transition advTm="642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8676"/>
                                        </p:tgtEl>
                                        <p:attrNameLst>
                                          <p:attrName>style.visibility</p:attrName>
                                        </p:attrNameLst>
                                      </p:cBhvr>
                                      <p:to>
                                        <p:strVal val="visible"/>
                                      </p:to>
                                    </p:set>
                                    <p:anim calcmode="lin" valueType="num">
                                      <p:cBhvr>
                                        <p:cTn id="7" dur="500" fill="hold"/>
                                        <p:tgtEl>
                                          <p:spTgt spid="28676"/>
                                        </p:tgtEl>
                                        <p:attrNameLst>
                                          <p:attrName>ppt_w</p:attrName>
                                        </p:attrNameLst>
                                      </p:cBhvr>
                                      <p:tavLst>
                                        <p:tav tm="0">
                                          <p:val>
                                            <p:fltVal val="0"/>
                                          </p:val>
                                        </p:tav>
                                        <p:tav tm="100000">
                                          <p:val>
                                            <p:strVal val="#ppt_w"/>
                                          </p:val>
                                        </p:tav>
                                      </p:tavLst>
                                    </p:anim>
                                    <p:anim calcmode="lin" valueType="num">
                                      <p:cBhvr>
                                        <p:cTn id="8" dur="500" fill="hold"/>
                                        <p:tgtEl>
                                          <p:spTgt spid="2867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8677">
                                            <p:txEl>
                                              <p:pRg st="0" end="0"/>
                                            </p:txEl>
                                          </p:spTgt>
                                        </p:tgtEl>
                                        <p:attrNameLst>
                                          <p:attrName>style.visibility</p:attrName>
                                        </p:attrNameLst>
                                      </p:cBhvr>
                                      <p:to>
                                        <p:strVal val="visible"/>
                                      </p:to>
                                    </p:set>
                                    <p:animEffect transition="in" filter="checkerboard(across)">
                                      <p:cBhvr>
                                        <p:cTn id="13" dur="500"/>
                                        <p:tgtEl>
                                          <p:spTgt spid="2867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p:bldP spid="2867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smtClean="0"/>
              <a:t>Lessons</a:t>
            </a:r>
          </a:p>
        </p:txBody>
      </p:sp>
      <p:sp>
        <p:nvSpPr>
          <p:cNvPr id="30723" name="Rectangle 3"/>
          <p:cNvSpPr>
            <a:spLocks noGrp="1" noChangeArrowheads="1"/>
          </p:cNvSpPr>
          <p:nvPr>
            <p:ph type="body" idx="1"/>
          </p:nvPr>
        </p:nvSpPr>
        <p:spPr/>
        <p:txBody>
          <a:bodyPr/>
          <a:lstStyle/>
          <a:p>
            <a:pPr eaLnBrk="1" hangingPunct="1"/>
            <a:r>
              <a:rPr lang="en-US" altLang="en-US" smtClean="0"/>
              <a:t>We should expect God to care for lost.</a:t>
            </a:r>
          </a:p>
          <a:p>
            <a:pPr lvl="1" eaLnBrk="1" hangingPunct="1"/>
            <a:r>
              <a:rPr lang="en-US" altLang="en-US" smtClean="0"/>
              <a:t>We care for our lost possessions.</a:t>
            </a:r>
          </a:p>
          <a:p>
            <a:pPr eaLnBrk="1" hangingPunct="1"/>
            <a:r>
              <a:rPr lang="en-US" altLang="en-US" smtClean="0"/>
              <a:t>If we rejoice when we recover a lost possession, we should all the more rejoice when a sinner turns to Christ.</a:t>
            </a:r>
          </a:p>
          <a:p>
            <a:pPr eaLnBrk="1" hangingPunct="1"/>
            <a:r>
              <a:rPr lang="en-US" altLang="en-US" smtClean="0"/>
              <a:t>If we search diligently for something we have lost, how much more for those who have gotten away from God?</a:t>
            </a:r>
          </a:p>
        </p:txBody>
      </p:sp>
    </p:spTree>
    <p:custDataLst>
      <p:tags r:id="rId1"/>
    </p:custDataLst>
  </p:cSld>
  <p:clrMapOvr>
    <a:masterClrMapping/>
  </p:clrMapOvr>
  <p:transition advTm="3151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additive="base">
                                        <p:cTn id="13"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23">
                                            <p:txEl>
                                              <p:pRg st="2" end="2"/>
                                            </p:txEl>
                                          </p:spTgt>
                                        </p:tgtEl>
                                        <p:attrNameLst>
                                          <p:attrName>style.visibility</p:attrName>
                                        </p:attrNameLst>
                                      </p:cBhvr>
                                      <p:to>
                                        <p:strVal val="visible"/>
                                      </p:to>
                                    </p:set>
                                    <p:anim calcmode="lin" valueType="num">
                                      <p:cBhvr additive="base">
                                        <p:cTn id="19" dur="5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23">
                                            <p:txEl>
                                              <p:pRg st="3" end="3"/>
                                            </p:txEl>
                                          </p:spTgt>
                                        </p:tgtEl>
                                        <p:attrNameLst>
                                          <p:attrName>style.visibility</p:attrName>
                                        </p:attrNameLst>
                                      </p:cBhvr>
                                      <p:to>
                                        <p:strVal val="visible"/>
                                      </p:to>
                                    </p:set>
                                    <p:anim calcmode="lin" valueType="num">
                                      <p:cBhvr additive="base">
                                        <p:cTn id="25" dur="500" fill="hold"/>
                                        <p:tgtEl>
                                          <p:spTgt spid="307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2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mtClean="0"/>
              <a:t>Lessons</a:t>
            </a:r>
          </a:p>
        </p:txBody>
      </p:sp>
      <p:sp>
        <p:nvSpPr>
          <p:cNvPr id="31747" name="Rectangle 3"/>
          <p:cNvSpPr>
            <a:spLocks noGrp="1" noChangeArrowheads="1"/>
          </p:cNvSpPr>
          <p:nvPr>
            <p:ph type="body" idx="1"/>
          </p:nvPr>
        </p:nvSpPr>
        <p:spPr/>
        <p:txBody>
          <a:bodyPr/>
          <a:lstStyle/>
          <a:p>
            <a:pPr eaLnBrk="1" hangingPunct="1">
              <a:lnSpc>
                <a:spcPct val="90000"/>
              </a:lnSpc>
            </a:pPr>
            <a:r>
              <a:rPr lang="en-US" altLang="en-US" smtClean="0"/>
              <a:t>If it is OK for us to concentrate on finding what is lost to the relative neglect of what isn’t, shall we blame God (or his servants) for also doing so?</a:t>
            </a:r>
          </a:p>
          <a:p>
            <a:pPr eaLnBrk="1" hangingPunct="1">
              <a:lnSpc>
                <a:spcPct val="90000"/>
              </a:lnSpc>
            </a:pPr>
            <a:r>
              <a:rPr lang="en-US" altLang="en-US" smtClean="0"/>
              <a:t>If we care this much for lost things, how much more for lost people?</a:t>
            </a:r>
          </a:p>
          <a:p>
            <a:pPr eaLnBrk="1" hangingPunct="1">
              <a:lnSpc>
                <a:spcPct val="90000"/>
              </a:lnSpc>
            </a:pPr>
            <a:r>
              <a:rPr lang="en-US" altLang="en-US" smtClean="0"/>
              <a:t>As the father here reflects God’s love, so should we.</a:t>
            </a:r>
          </a:p>
          <a:p>
            <a:pPr eaLnBrk="1" hangingPunct="1">
              <a:lnSpc>
                <a:spcPct val="90000"/>
              </a:lnSpc>
            </a:pPr>
            <a:r>
              <a:rPr lang="en-US" altLang="en-US" smtClean="0"/>
              <a:t>Beware the attitude of the elder brother!</a:t>
            </a:r>
          </a:p>
        </p:txBody>
      </p:sp>
    </p:spTree>
    <p:custDataLst>
      <p:tags r:id="rId1"/>
    </p:custDataLst>
  </p:cSld>
  <p:clrMapOvr>
    <a:masterClrMapping/>
  </p:clrMapOvr>
  <p:transition advTm="2995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5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747">
                                            <p:txEl>
                                              <p:pRg st="1" end="1"/>
                                            </p:txEl>
                                          </p:spTgt>
                                        </p:tgtEl>
                                        <p:attrNameLst>
                                          <p:attrName>style.visibility</p:attrName>
                                        </p:attrNameLst>
                                      </p:cBhvr>
                                      <p:to>
                                        <p:strVal val="visible"/>
                                      </p:to>
                                    </p:set>
                                    <p:anim calcmode="lin" valueType="num">
                                      <p:cBhvr additive="base">
                                        <p:cTn id="13" dur="5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7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747">
                                            <p:txEl>
                                              <p:pRg st="2" end="2"/>
                                            </p:txEl>
                                          </p:spTgt>
                                        </p:tgtEl>
                                        <p:attrNameLst>
                                          <p:attrName>style.visibility</p:attrName>
                                        </p:attrNameLst>
                                      </p:cBhvr>
                                      <p:to>
                                        <p:strVal val="visible"/>
                                      </p:to>
                                    </p:set>
                                    <p:anim calcmode="lin" valueType="num">
                                      <p:cBhvr additive="base">
                                        <p:cTn id="19" dur="5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7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1747">
                                            <p:txEl>
                                              <p:pRg st="3" end="3"/>
                                            </p:txEl>
                                          </p:spTgt>
                                        </p:tgtEl>
                                        <p:attrNameLst>
                                          <p:attrName>style.visibility</p:attrName>
                                        </p:attrNameLst>
                                      </p:cBhvr>
                                      <p:to>
                                        <p:strVal val="visible"/>
                                      </p:to>
                                    </p:set>
                                    <p:anim calcmode="lin" valueType="num">
                                      <p:cBhvr additive="base">
                                        <p:cTn id="25" dur="500" fill="hold"/>
                                        <p:tgtEl>
                                          <p:spTgt spid="3174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174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6" descr="lost%20sheep%20w%20jesus"/>
          <p:cNvPicPr>
            <a:picLocks noChangeAspect="1" noChangeArrowheads="1"/>
          </p:cNvPicPr>
          <p:nvPr/>
        </p:nvPicPr>
        <p:blipFill>
          <a:blip r:embed="rId3">
            <a:lum bright="50000" contrast="-50000"/>
            <a:extLst>
              <a:ext uri="{28A0092B-C50C-407E-A947-70E740481C1C}">
                <a14:useLocalDpi xmlns:a14="http://schemas.microsoft.com/office/drawing/2010/main" val="0"/>
              </a:ext>
            </a:extLst>
          </a:blip>
          <a:srcRect/>
          <a:stretch>
            <a:fillRect/>
          </a:stretch>
        </p:blipFill>
        <p:spPr bwMode="auto">
          <a:xfrm>
            <a:off x="2349500" y="252413"/>
            <a:ext cx="4443413" cy="635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Rectangle 4"/>
          <p:cNvSpPr>
            <a:spLocks noGrp="1" noChangeArrowheads="1"/>
          </p:cNvSpPr>
          <p:nvPr>
            <p:ph type="ctrTitle"/>
          </p:nvPr>
        </p:nvSpPr>
        <p:spPr/>
        <p:txBody>
          <a:bodyPr/>
          <a:lstStyle/>
          <a:p>
            <a:pPr eaLnBrk="1" hangingPunct="1"/>
            <a:r>
              <a:rPr lang="en-US" altLang="en-US" smtClean="0"/>
              <a:t>The End</a:t>
            </a:r>
          </a:p>
        </p:txBody>
      </p:sp>
      <p:sp>
        <p:nvSpPr>
          <p:cNvPr id="28676" name="Rectangle 5"/>
          <p:cNvSpPr>
            <a:spLocks noGrp="1" noChangeArrowheads="1"/>
          </p:cNvSpPr>
          <p:nvPr>
            <p:ph type="subTitle" idx="1"/>
          </p:nvPr>
        </p:nvSpPr>
        <p:spPr/>
        <p:txBody>
          <a:bodyPr/>
          <a:lstStyle/>
          <a:p>
            <a:pPr eaLnBrk="1" hangingPunct="1"/>
            <a:endParaRPr lang="en-US" altLang="en-US" smtClean="0"/>
          </a:p>
        </p:txBody>
      </p:sp>
    </p:spTree>
    <p:custDataLst>
      <p:tags r:id="rId1"/>
    </p:custDataLst>
  </p:cSld>
  <p:clrMapOvr>
    <a:masterClrMapping/>
  </p:clrMapOvr>
  <p:transition advTm="1935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2772"/>
                                        </p:tgtEl>
                                        <p:attrNameLst>
                                          <p:attrName>style.visibility</p:attrName>
                                        </p:attrNameLst>
                                      </p:cBhvr>
                                      <p:to>
                                        <p:strVal val="visible"/>
                                      </p:to>
                                    </p:set>
                                    <p:anim calcmode="lin" valueType="num">
                                      <p:cBhvr>
                                        <p:cTn id="7" dur="500" fill="hold"/>
                                        <p:tgtEl>
                                          <p:spTgt spid="32772"/>
                                        </p:tgtEl>
                                        <p:attrNameLst>
                                          <p:attrName>ppt_w</p:attrName>
                                        </p:attrNameLst>
                                      </p:cBhvr>
                                      <p:tavLst>
                                        <p:tav tm="0">
                                          <p:val>
                                            <p:fltVal val="0"/>
                                          </p:val>
                                        </p:tav>
                                        <p:tav tm="100000">
                                          <p:val>
                                            <p:strVal val="#ppt_w"/>
                                          </p:val>
                                        </p:tav>
                                      </p:tavLst>
                                    </p:anim>
                                    <p:anim calcmode="lin" valueType="num">
                                      <p:cBhvr>
                                        <p:cTn id="8" dur="500" fill="hold"/>
                                        <p:tgtEl>
                                          <p:spTgt spid="3277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6" descr="alfred_soord_lost_sheep_scan"/>
          <p:cNvPicPr>
            <a:picLocks noChangeAspect="1" noChangeArrowheads="1"/>
          </p:cNvPicPr>
          <p:nvPr/>
        </p:nvPicPr>
        <p:blipFill>
          <a:blip r:embed="rId3">
            <a:lum bright="50000" contrast="-50000"/>
            <a:extLst>
              <a:ext uri="{28A0092B-C50C-407E-A947-70E740481C1C}">
                <a14:useLocalDpi xmlns:a14="http://schemas.microsoft.com/office/drawing/2010/main" val="0"/>
              </a:ext>
            </a:extLst>
          </a:blip>
          <a:srcRect/>
          <a:stretch>
            <a:fillRect/>
          </a:stretch>
        </p:blipFill>
        <p:spPr bwMode="auto">
          <a:xfrm>
            <a:off x="2071688" y="381000"/>
            <a:ext cx="5000625"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4"/>
          <p:cNvSpPr>
            <a:spLocks noGrp="1" noChangeArrowheads="1"/>
          </p:cNvSpPr>
          <p:nvPr>
            <p:ph type="ctrTitle"/>
          </p:nvPr>
        </p:nvSpPr>
        <p:spPr/>
        <p:txBody>
          <a:bodyPr/>
          <a:lstStyle/>
          <a:p>
            <a:pPr eaLnBrk="1" hangingPunct="1"/>
            <a:r>
              <a:rPr lang="en-US" altLang="en-US" smtClean="0"/>
              <a:t>The Lost Sheep</a:t>
            </a:r>
          </a:p>
        </p:txBody>
      </p:sp>
      <p:sp>
        <p:nvSpPr>
          <p:cNvPr id="4101" name="Rectangle 5"/>
          <p:cNvSpPr>
            <a:spLocks noGrp="1" noChangeArrowheads="1"/>
          </p:cNvSpPr>
          <p:nvPr>
            <p:ph type="subTitle" idx="1"/>
          </p:nvPr>
        </p:nvSpPr>
        <p:spPr/>
        <p:txBody>
          <a:bodyPr/>
          <a:lstStyle/>
          <a:p>
            <a:pPr eaLnBrk="1" hangingPunct="1"/>
            <a:r>
              <a:rPr lang="en-US" altLang="en-US" smtClean="0"/>
              <a:t>Luke 15:3-7</a:t>
            </a:r>
          </a:p>
        </p:txBody>
      </p:sp>
    </p:spTree>
    <p:custDataLst>
      <p:tags r:id="rId1"/>
    </p:custDataLst>
  </p:cSld>
  <p:clrMapOvr>
    <a:masterClrMapping/>
  </p:clrMapOvr>
  <p:transition advTm="710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p:cTn id="7" dur="500" fill="hold"/>
                                        <p:tgtEl>
                                          <p:spTgt spid="4100"/>
                                        </p:tgtEl>
                                        <p:attrNameLst>
                                          <p:attrName>ppt_w</p:attrName>
                                        </p:attrNameLst>
                                      </p:cBhvr>
                                      <p:tavLst>
                                        <p:tav tm="0">
                                          <p:val>
                                            <p:fltVal val="0"/>
                                          </p:val>
                                        </p:tav>
                                        <p:tav tm="100000">
                                          <p:val>
                                            <p:strVal val="#ppt_w"/>
                                          </p:val>
                                        </p:tav>
                                      </p:tavLst>
                                    </p:anim>
                                    <p:anim calcmode="lin" valueType="num">
                                      <p:cBhvr>
                                        <p:cTn id="8" dur="500" fill="hold"/>
                                        <p:tgtEl>
                                          <p:spTgt spid="410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4101">
                                            <p:txEl>
                                              <p:pRg st="0" end="0"/>
                                            </p:txEl>
                                          </p:spTgt>
                                        </p:tgtEl>
                                        <p:attrNameLst>
                                          <p:attrName>style.visibility</p:attrName>
                                        </p:attrNameLst>
                                      </p:cBhvr>
                                      <p:to>
                                        <p:strVal val="visible"/>
                                      </p:to>
                                    </p:set>
                                    <p:animEffect transition="in" filter="checkerboard(across)">
                                      <p:cBhvr>
                                        <p:cTn id="13" dur="500"/>
                                        <p:tgtEl>
                                          <p:spTgt spid="410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10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ext Box 5"/>
          <p:cNvSpPr txBox="1">
            <a:spLocks noChangeArrowheads="1"/>
          </p:cNvSpPr>
          <p:nvPr/>
        </p:nvSpPr>
        <p:spPr bwMode="auto">
          <a:xfrm>
            <a:off x="609600" y="762000"/>
            <a:ext cx="7848600" cy="564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a:t>Luke 15:3 (NIV) Then Jesus told them this parable: 4 “Suppose one of you has a hundred sheep and loses one of them. Does he not leave the ninety-nine in the open country and go after the lost sheep until he finds it? 5 And when he finds it, he joyfully puts it on his shoulders 6 and goes home. Then he calls his friends and neighbors together and says, ‘Rejoice with me; I have found my lost sheep.’ 7 I tell you that in the same way there will be more rejoicing in heaven over one sinner who repents than over ninety-nine righteous persons who do not need to repent.” </a:t>
            </a:r>
          </a:p>
        </p:txBody>
      </p:sp>
    </p:spTree>
    <p:custDataLst>
      <p:tags r:id="rId1"/>
    </p:custDataLst>
  </p:cSld>
  <p:clrMapOvr>
    <a:masterClrMapping/>
  </p:clrMapOvr>
  <p:transition advTm="3298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checkerboard(across)">
                                      <p:cBhvr>
                                        <p:cTn id="7" dur="5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28600"/>
            <a:ext cx="8229600" cy="1143000"/>
          </a:xfrm>
        </p:spPr>
        <p:txBody>
          <a:bodyPr/>
          <a:lstStyle/>
          <a:p>
            <a:pPr eaLnBrk="1" hangingPunct="1"/>
            <a:r>
              <a:rPr lang="en-US" altLang="en-US" smtClean="0"/>
              <a:t>The Story</a:t>
            </a:r>
          </a:p>
        </p:txBody>
      </p:sp>
      <p:sp>
        <p:nvSpPr>
          <p:cNvPr id="6147" name="Rectangle 3"/>
          <p:cNvSpPr>
            <a:spLocks noGrp="1" noChangeArrowheads="1"/>
          </p:cNvSpPr>
          <p:nvPr>
            <p:ph type="body" idx="1"/>
          </p:nvPr>
        </p:nvSpPr>
        <p:spPr>
          <a:xfrm>
            <a:off x="1905000" y="1600200"/>
            <a:ext cx="5334000" cy="4525963"/>
          </a:xfrm>
        </p:spPr>
        <p:txBody>
          <a:bodyPr/>
          <a:lstStyle/>
          <a:p>
            <a:pPr eaLnBrk="1" hangingPunct="1"/>
            <a:r>
              <a:rPr lang="en-US" altLang="en-US" smtClean="0"/>
              <a:t>A man has 100 sheep.</a:t>
            </a:r>
          </a:p>
          <a:p>
            <a:pPr eaLnBrk="1" hangingPunct="1"/>
            <a:r>
              <a:rPr lang="en-US" altLang="en-US" smtClean="0"/>
              <a:t>One of them wanders off.</a:t>
            </a:r>
          </a:p>
          <a:p>
            <a:pPr eaLnBrk="1" hangingPunct="1"/>
            <a:r>
              <a:rPr lang="en-US" altLang="en-US" smtClean="0"/>
              <a:t>The man searches until he finds it.</a:t>
            </a:r>
          </a:p>
          <a:p>
            <a:pPr eaLnBrk="1" hangingPunct="1"/>
            <a:r>
              <a:rPr lang="en-US" altLang="en-US" smtClean="0"/>
              <a:t>He carries it back home.</a:t>
            </a:r>
          </a:p>
          <a:p>
            <a:pPr eaLnBrk="1" hangingPunct="1"/>
            <a:r>
              <a:rPr lang="en-US" altLang="en-US" smtClean="0"/>
              <a:t>He calls in his friends to rejoice with him.</a:t>
            </a:r>
          </a:p>
        </p:txBody>
      </p:sp>
    </p:spTree>
    <p:custDataLst>
      <p:tags r:id="rId1"/>
    </p:custDataLst>
  </p:cSld>
  <p:clrMapOvr>
    <a:masterClrMapping/>
  </p:clrMapOvr>
  <p:transition advTm="3284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47">
                                            <p:txEl>
                                              <p:pRg st="1" end="1"/>
                                            </p:txEl>
                                          </p:spTgt>
                                        </p:tgtEl>
                                        <p:attrNameLst>
                                          <p:attrName>style.visibility</p:attrName>
                                        </p:attrNameLst>
                                      </p:cBhvr>
                                      <p:to>
                                        <p:strVal val="visible"/>
                                      </p:to>
                                    </p:set>
                                    <p:anim calcmode="lin" valueType="num">
                                      <p:cBhvr additive="base">
                                        <p:cTn id="13" dur="5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47">
                                            <p:txEl>
                                              <p:pRg st="2" end="2"/>
                                            </p:txEl>
                                          </p:spTgt>
                                        </p:tgtEl>
                                        <p:attrNameLst>
                                          <p:attrName>style.visibility</p:attrName>
                                        </p:attrNameLst>
                                      </p:cBhvr>
                                      <p:to>
                                        <p:strVal val="visible"/>
                                      </p:to>
                                    </p:set>
                                    <p:anim calcmode="lin" valueType="num">
                                      <p:cBhvr additive="base">
                                        <p:cTn id="19" dur="5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147">
                                            <p:txEl>
                                              <p:pRg st="3" end="3"/>
                                            </p:txEl>
                                          </p:spTgt>
                                        </p:tgtEl>
                                        <p:attrNameLst>
                                          <p:attrName>style.visibility</p:attrName>
                                        </p:attrNameLst>
                                      </p:cBhvr>
                                      <p:to>
                                        <p:strVal val="visible"/>
                                      </p:to>
                                    </p:set>
                                    <p:anim calcmode="lin" valueType="num">
                                      <p:cBhvr additive="base">
                                        <p:cTn id="25" dur="500" fill="hold"/>
                                        <p:tgtEl>
                                          <p:spTgt spid="614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147">
                                            <p:txEl>
                                              <p:pRg st="4" end="4"/>
                                            </p:txEl>
                                          </p:spTgt>
                                        </p:tgtEl>
                                        <p:attrNameLst>
                                          <p:attrName>style.visibility</p:attrName>
                                        </p:attrNameLst>
                                      </p:cBhvr>
                                      <p:to>
                                        <p:strVal val="visible"/>
                                      </p:to>
                                    </p:set>
                                    <p:anim calcmode="lin" valueType="num">
                                      <p:cBhvr additive="base">
                                        <p:cTn id="31" dur="500" fill="hold"/>
                                        <p:tgtEl>
                                          <p:spTgt spid="614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14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mtClean="0"/>
              <a:t>Interpretation</a:t>
            </a:r>
          </a:p>
        </p:txBody>
      </p:sp>
      <p:sp>
        <p:nvSpPr>
          <p:cNvPr id="7171" name="Rectangle 3"/>
          <p:cNvSpPr>
            <a:spLocks noGrp="1" noChangeArrowheads="1"/>
          </p:cNvSpPr>
          <p:nvPr>
            <p:ph type="body" idx="1"/>
          </p:nvPr>
        </p:nvSpPr>
        <p:spPr/>
        <p:txBody>
          <a:bodyPr/>
          <a:lstStyle/>
          <a:p>
            <a:pPr eaLnBrk="1" hangingPunct="1"/>
            <a:r>
              <a:rPr lang="en-US" altLang="en-US" smtClean="0"/>
              <a:t>Shepherd = God, or Jesus?</a:t>
            </a:r>
          </a:p>
          <a:p>
            <a:pPr lvl="1" eaLnBrk="1" hangingPunct="1"/>
            <a:r>
              <a:rPr lang="en-US" altLang="en-US" smtClean="0"/>
              <a:t>Yes (and no)</a:t>
            </a:r>
          </a:p>
          <a:p>
            <a:pPr lvl="1" eaLnBrk="1" hangingPunct="1"/>
            <a:r>
              <a:rPr lang="en-US" altLang="en-US" smtClean="0"/>
              <a:t>Note verse 4: “what man of you?”</a:t>
            </a:r>
          </a:p>
          <a:p>
            <a:pPr lvl="1" eaLnBrk="1" hangingPunct="1"/>
            <a:r>
              <a:rPr lang="en-US" altLang="en-US" smtClean="0"/>
              <a:t>So the audience is called to imagine themselves in the shepherd’s place.</a:t>
            </a:r>
          </a:p>
          <a:p>
            <a:pPr eaLnBrk="1" hangingPunct="1"/>
            <a:r>
              <a:rPr lang="en-US" altLang="en-US" smtClean="0"/>
              <a:t>Significance of “until he finds”?</a:t>
            </a:r>
          </a:p>
          <a:p>
            <a:pPr lvl="1" eaLnBrk="1" hangingPunct="1"/>
            <a:r>
              <a:rPr lang="en-US" altLang="en-US" smtClean="0"/>
              <a:t>Story: shepherd does not give up easily</a:t>
            </a:r>
          </a:p>
          <a:p>
            <a:pPr lvl="1" eaLnBrk="1" hangingPunct="1"/>
            <a:r>
              <a:rPr lang="en-US" altLang="en-US" smtClean="0"/>
              <a:t>Interpretation: not universalism; election?</a:t>
            </a:r>
          </a:p>
        </p:txBody>
      </p:sp>
    </p:spTree>
    <p:custDataLst>
      <p:tags r:id="rId1"/>
    </p:custDataLst>
  </p:cSld>
  <p:clrMapOvr>
    <a:masterClrMapping/>
  </p:clrMapOvr>
  <p:transition advTm="10328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71">
                                            <p:txEl>
                                              <p:pRg st="3" end="3"/>
                                            </p:txEl>
                                          </p:spTgt>
                                        </p:tgtEl>
                                        <p:attrNameLst>
                                          <p:attrName>style.visibility</p:attrName>
                                        </p:attrNameLst>
                                      </p:cBhvr>
                                      <p:to>
                                        <p:strVal val="visible"/>
                                      </p:to>
                                    </p:set>
                                    <p:anim calcmode="lin" valueType="num">
                                      <p:cBhvr additive="base">
                                        <p:cTn id="25"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171">
                                            <p:txEl>
                                              <p:pRg st="4" end="4"/>
                                            </p:txEl>
                                          </p:spTgt>
                                        </p:tgtEl>
                                        <p:attrNameLst>
                                          <p:attrName>style.visibility</p:attrName>
                                        </p:attrNameLst>
                                      </p:cBhvr>
                                      <p:to>
                                        <p:strVal val="visible"/>
                                      </p:to>
                                    </p:set>
                                    <p:anim calcmode="lin" valueType="num">
                                      <p:cBhvr additive="base">
                                        <p:cTn id="31"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171">
                                            <p:txEl>
                                              <p:pRg st="5" end="5"/>
                                            </p:txEl>
                                          </p:spTgt>
                                        </p:tgtEl>
                                        <p:attrNameLst>
                                          <p:attrName>style.visibility</p:attrName>
                                        </p:attrNameLst>
                                      </p:cBhvr>
                                      <p:to>
                                        <p:strVal val="visible"/>
                                      </p:to>
                                    </p:set>
                                    <p:anim calcmode="lin" valueType="num">
                                      <p:cBhvr additive="base">
                                        <p:cTn id="37"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1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171">
                                            <p:txEl>
                                              <p:pRg st="6" end="6"/>
                                            </p:txEl>
                                          </p:spTgt>
                                        </p:tgtEl>
                                        <p:attrNameLst>
                                          <p:attrName>style.visibility</p:attrName>
                                        </p:attrNameLst>
                                      </p:cBhvr>
                                      <p:to>
                                        <p:strVal val="visible"/>
                                      </p:to>
                                    </p:set>
                                    <p:anim calcmode="lin" valueType="num">
                                      <p:cBhvr additive="base">
                                        <p:cTn id="43"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mtClean="0"/>
              <a:t>Interpretation</a:t>
            </a:r>
          </a:p>
        </p:txBody>
      </p:sp>
      <p:sp>
        <p:nvSpPr>
          <p:cNvPr id="10243" name="Rectangle 3"/>
          <p:cNvSpPr>
            <a:spLocks noGrp="1" noChangeArrowheads="1"/>
          </p:cNvSpPr>
          <p:nvPr>
            <p:ph type="body" idx="1"/>
          </p:nvPr>
        </p:nvSpPr>
        <p:spPr/>
        <p:txBody>
          <a:bodyPr/>
          <a:lstStyle/>
          <a:p>
            <a:pPr eaLnBrk="1" hangingPunct="1"/>
            <a:r>
              <a:rPr lang="en-US" altLang="en-US" smtClean="0"/>
              <a:t>Who are the 99 righteous?</a:t>
            </a:r>
          </a:p>
          <a:p>
            <a:pPr lvl="1" eaLnBrk="1" hangingPunct="1"/>
            <a:r>
              <a:rPr lang="en-US" altLang="en-US" smtClean="0"/>
              <a:t>Angels?</a:t>
            </a:r>
          </a:p>
          <a:p>
            <a:pPr lvl="1" eaLnBrk="1" hangingPunct="1"/>
            <a:r>
              <a:rPr lang="en-US" altLang="en-US" smtClean="0"/>
              <a:t>Humans who are already saved?</a:t>
            </a:r>
          </a:p>
          <a:p>
            <a:pPr lvl="1" eaLnBrk="1" hangingPunct="1"/>
            <a:r>
              <a:rPr lang="en-US" altLang="en-US" smtClean="0"/>
              <a:t>Ironic for Pharisees?</a:t>
            </a:r>
          </a:p>
          <a:p>
            <a:pPr lvl="2" eaLnBrk="1" hangingPunct="1"/>
            <a:r>
              <a:rPr lang="en-US" altLang="en-US" smtClean="0"/>
              <a:t>Probably this last alternative, in view of the parable of the Lost Son.</a:t>
            </a:r>
          </a:p>
          <a:p>
            <a:pPr eaLnBrk="1" hangingPunct="1"/>
            <a:r>
              <a:rPr lang="en-US" altLang="en-US" smtClean="0"/>
              <a:t>This is probably a parable in which not all details are to be transferred.</a:t>
            </a:r>
          </a:p>
        </p:txBody>
      </p:sp>
    </p:spTree>
    <p:custDataLst>
      <p:tags r:id="rId1"/>
    </p:custDataLst>
  </p:cSld>
  <p:clrMapOvr>
    <a:masterClrMapping/>
  </p:clrMapOvr>
  <p:transition advTm="6307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additive="base">
                                        <p:cTn id="19" dur="5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243">
                                            <p:txEl>
                                              <p:pRg st="3" end="3"/>
                                            </p:txEl>
                                          </p:spTgt>
                                        </p:tgtEl>
                                        <p:attrNameLst>
                                          <p:attrName>style.visibility</p:attrName>
                                        </p:attrNameLst>
                                      </p:cBhvr>
                                      <p:to>
                                        <p:strVal val="visible"/>
                                      </p:to>
                                    </p:set>
                                    <p:anim calcmode="lin" valueType="num">
                                      <p:cBhvr additive="base">
                                        <p:cTn id="25" dur="5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2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243">
                                            <p:txEl>
                                              <p:pRg st="4" end="4"/>
                                            </p:txEl>
                                          </p:spTgt>
                                        </p:tgtEl>
                                        <p:attrNameLst>
                                          <p:attrName>style.visibility</p:attrName>
                                        </p:attrNameLst>
                                      </p:cBhvr>
                                      <p:to>
                                        <p:strVal val="visible"/>
                                      </p:to>
                                    </p:set>
                                    <p:anim calcmode="lin" valueType="num">
                                      <p:cBhvr additive="base">
                                        <p:cTn id="31" dur="5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2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243">
                                            <p:txEl>
                                              <p:pRg st="5" end="5"/>
                                            </p:txEl>
                                          </p:spTgt>
                                        </p:tgtEl>
                                        <p:attrNameLst>
                                          <p:attrName>style.visibility</p:attrName>
                                        </p:attrNameLst>
                                      </p:cBhvr>
                                      <p:to>
                                        <p:strVal val="visible"/>
                                      </p:to>
                                    </p:set>
                                    <p:anim calcmode="lin" valueType="num">
                                      <p:cBhvr additive="base">
                                        <p:cTn id="37" dur="500" fill="hold"/>
                                        <p:tgtEl>
                                          <p:spTgt spid="1024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24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smtClean="0"/>
              <a:t>Main Points</a:t>
            </a:r>
          </a:p>
        </p:txBody>
      </p:sp>
      <p:sp>
        <p:nvSpPr>
          <p:cNvPr id="11267" name="Rectangle 3"/>
          <p:cNvSpPr>
            <a:spLocks noGrp="1" noChangeArrowheads="1"/>
          </p:cNvSpPr>
          <p:nvPr>
            <p:ph type="body" idx="1"/>
          </p:nvPr>
        </p:nvSpPr>
        <p:spPr/>
        <p:txBody>
          <a:bodyPr/>
          <a:lstStyle/>
          <a:p>
            <a:pPr eaLnBrk="1" hangingPunct="1">
              <a:lnSpc>
                <a:spcPct val="90000"/>
              </a:lnSpc>
            </a:pPr>
            <a:r>
              <a:rPr lang="en-US" altLang="en-US" sz="2800" smtClean="0"/>
              <a:t>It is natural: </a:t>
            </a:r>
          </a:p>
          <a:p>
            <a:pPr lvl="1" eaLnBrk="1" hangingPunct="1">
              <a:lnSpc>
                <a:spcPct val="90000"/>
              </a:lnSpc>
            </a:pPr>
            <a:r>
              <a:rPr lang="en-US" altLang="en-US" sz="2400" smtClean="0"/>
              <a:t>for people to look for their lost property.</a:t>
            </a:r>
          </a:p>
          <a:p>
            <a:pPr lvl="1" eaLnBrk="1" hangingPunct="1">
              <a:lnSpc>
                <a:spcPct val="90000"/>
              </a:lnSpc>
            </a:pPr>
            <a:r>
              <a:rPr lang="en-US" altLang="en-US" sz="2400" smtClean="0"/>
              <a:t>to rejoice when it is found.</a:t>
            </a:r>
          </a:p>
          <a:p>
            <a:pPr lvl="1" eaLnBrk="1" hangingPunct="1">
              <a:lnSpc>
                <a:spcPct val="90000"/>
              </a:lnSpc>
            </a:pPr>
            <a:r>
              <a:rPr lang="en-US" altLang="en-US" sz="2400" smtClean="0"/>
              <a:t>to want others to rejoice with us.</a:t>
            </a:r>
          </a:p>
          <a:p>
            <a:pPr eaLnBrk="1" hangingPunct="1">
              <a:lnSpc>
                <a:spcPct val="90000"/>
              </a:lnSpc>
            </a:pPr>
            <a:r>
              <a:rPr lang="en-US" altLang="en-US" sz="2800" smtClean="0"/>
              <a:t>Compare God’s attitude in Jonah 4:10-11:</a:t>
            </a:r>
          </a:p>
          <a:p>
            <a:pPr lvl="1" eaLnBrk="1" hangingPunct="1">
              <a:lnSpc>
                <a:spcPct val="90000"/>
              </a:lnSpc>
            </a:pPr>
            <a:r>
              <a:rPr lang="en-US" altLang="en-US" sz="2400" smtClean="0"/>
              <a:t>10 (NIV) But the LORD said, "You have been concerned about this vine, though you did not tend it or make it grow. It sprang up overnight and died overnight. 11 But Nineveh has more than a hundred and twenty thousand people who cannot tell their right hand from their left, and many cattle as well. Should I not be concerned about that great city?" </a:t>
            </a:r>
          </a:p>
          <a:p>
            <a:pPr eaLnBrk="1" hangingPunct="1">
              <a:lnSpc>
                <a:spcPct val="90000"/>
              </a:lnSpc>
            </a:pPr>
            <a:endParaRPr lang="en-US" altLang="en-US" sz="2800" smtClean="0"/>
          </a:p>
        </p:txBody>
      </p:sp>
    </p:spTree>
    <p:custDataLst>
      <p:tags r:id="rId1"/>
    </p:custDataLst>
  </p:cSld>
  <p:clrMapOvr>
    <a:masterClrMapping/>
  </p:clrMapOvr>
  <p:transition advTm="6555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checkerboard(across)">
                                      <p:cBhvr>
                                        <p:cTn id="7" dur="500"/>
                                        <p:tgtEl>
                                          <p:spTgt spid="112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checkerboard(across)">
                                      <p:cBhvr>
                                        <p:cTn id="12" dur="500"/>
                                        <p:tgtEl>
                                          <p:spTgt spid="112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checkerboard(across)">
                                      <p:cBhvr>
                                        <p:cTn id="17" dur="500"/>
                                        <p:tgtEl>
                                          <p:spTgt spid="1126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1267">
                                            <p:txEl>
                                              <p:pRg st="3" end="3"/>
                                            </p:txEl>
                                          </p:spTgt>
                                        </p:tgtEl>
                                        <p:attrNameLst>
                                          <p:attrName>style.visibility</p:attrName>
                                        </p:attrNameLst>
                                      </p:cBhvr>
                                      <p:to>
                                        <p:strVal val="visible"/>
                                      </p:to>
                                    </p:set>
                                    <p:animEffect transition="in" filter="checkerboard(across)">
                                      <p:cBhvr>
                                        <p:cTn id="22" dur="500"/>
                                        <p:tgtEl>
                                          <p:spTgt spid="1126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1267">
                                            <p:txEl>
                                              <p:pRg st="4" end="4"/>
                                            </p:txEl>
                                          </p:spTgt>
                                        </p:tgtEl>
                                        <p:attrNameLst>
                                          <p:attrName>style.visibility</p:attrName>
                                        </p:attrNameLst>
                                      </p:cBhvr>
                                      <p:to>
                                        <p:strVal val="visible"/>
                                      </p:to>
                                    </p:set>
                                    <p:animEffect transition="in" filter="checkerboard(across)">
                                      <p:cBhvr>
                                        <p:cTn id="27" dur="500"/>
                                        <p:tgtEl>
                                          <p:spTgt spid="1126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1267">
                                            <p:txEl>
                                              <p:pRg st="5" end="5"/>
                                            </p:txEl>
                                          </p:spTgt>
                                        </p:tgtEl>
                                        <p:attrNameLst>
                                          <p:attrName>style.visibility</p:attrName>
                                        </p:attrNameLst>
                                      </p:cBhvr>
                                      <p:to>
                                        <p:strVal val="visible"/>
                                      </p:to>
                                    </p:set>
                                    <p:animEffect transition="in" filter="checkerboard(across)">
                                      <p:cBhvr>
                                        <p:cTn id="32" dur="500"/>
                                        <p:tgtEl>
                                          <p:spTgt spid="112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7" descr="IMG_1895"/>
          <p:cNvPicPr>
            <a:picLocks noChangeAspect="1" noChangeArrowheads="1"/>
          </p:cNvPicPr>
          <p:nvPr/>
        </p:nvPicPr>
        <p:blipFill>
          <a:blip r:embed="rId3">
            <a:lum bright="50000" contrast="-50000"/>
            <a:extLst>
              <a:ext uri="{28A0092B-C50C-407E-A947-70E740481C1C}">
                <a14:useLocalDpi xmlns:a14="http://schemas.microsoft.com/office/drawing/2010/main" val="0"/>
              </a:ext>
            </a:extLst>
          </a:blip>
          <a:srcRect/>
          <a:stretch>
            <a:fillRect/>
          </a:stretch>
        </p:blipFill>
        <p:spPr bwMode="auto">
          <a:xfrm>
            <a:off x="2747963" y="685800"/>
            <a:ext cx="36480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4"/>
          <p:cNvSpPr>
            <a:spLocks noGrp="1" noChangeArrowheads="1"/>
          </p:cNvSpPr>
          <p:nvPr>
            <p:ph type="ctrTitle"/>
          </p:nvPr>
        </p:nvSpPr>
        <p:spPr/>
        <p:txBody>
          <a:bodyPr/>
          <a:lstStyle/>
          <a:p>
            <a:pPr eaLnBrk="1" hangingPunct="1"/>
            <a:r>
              <a:rPr lang="en-US" altLang="en-US" smtClean="0"/>
              <a:t>The Lost Coin</a:t>
            </a:r>
          </a:p>
        </p:txBody>
      </p:sp>
      <p:sp>
        <p:nvSpPr>
          <p:cNvPr id="12293" name="Rectangle 5"/>
          <p:cNvSpPr>
            <a:spLocks noGrp="1" noChangeArrowheads="1"/>
          </p:cNvSpPr>
          <p:nvPr>
            <p:ph type="subTitle" idx="1"/>
          </p:nvPr>
        </p:nvSpPr>
        <p:spPr/>
        <p:txBody>
          <a:bodyPr/>
          <a:lstStyle/>
          <a:p>
            <a:pPr eaLnBrk="1" hangingPunct="1"/>
            <a:r>
              <a:rPr lang="en-US" altLang="en-US" smtClean="0"/>
              <a:t>Luke 15:8-10</a:t>
            </a:r>
          </a:p>
        </p:txBody>
      </p:sp>
    </p:spTree>
    <p:custDataLst>
      <p:tags r:id="rId1"/>
    </p:custDataLst>
  </p:cSld>
  <p:clrMapOvr>
    <a:masterClrMapping/>
  </p:clrMapOvr>
  <p:transition advTm="755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p:cTn id="7" dur="500" fill="hold"/>
                                        <p:tgtEl>
                                          <p:spTgt spid="12292"/>
                                        </p:tgtEl>
                                        <p:attrNameLst>
                                          <p:attrName>ppt_w</p:attrName>
                                        </p:attrNameLst>
                                      </p:cBhvr>
                                      <p:tavLst>
                                        <p:tav tm="0">
                                          <p:val>
                                            <p:fltVal val="0"/>
                                          </p:val>
                                        </p:tav>
                                        <p:tav tm="100000">
                                          <p:val>
                                            <p:strVal val="#ppt_w"/>
                                          </p:val>
                                        </p:tav>
                                      </p:tavLst>
                                    </p:anim>
                                    <p:anim calcmode="lin" valueType="num">
                                      <p:cBhvr>
                                        <p:cTn id="8" dur="500" fill="hold"/>
                                        <p:tgtEl>
                                          <p:spTgt spid="1229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2293">
                                            <p:txEl>
                                              <p:pRg st="0" end="0"/>
                                            </p:txEl>
                                          </p:spTgt>
                                        </p:tgtEl>
                                        <p:attrNameLst>
                                          <p:attrName>style.visibility</p:attrName>
                                        </p:attrNameLst>
                                      </p:cBhvr>
                                      <p:to>
                                        <p:strVal val="visible"/>
                                      </p:to>
                                    </p:set>
                                    <p:animEffect transition="in" filter="checkerboard(across)">
                                      <p:cBhvr>
                                        <p:cTn id="13" dur="500"/>
                                        <p:tgtEl>
                                          <p:spTgt spid="1229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P spid="1229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4|2.6|3.1"/>
</p:tagLst>
</file>

<file path=ppt/tags/tag10.xml><?xml version="1.0" encoding="utf-8"?>
<p:tagLst xmlns:a="http://schemas.openxmlformats.org/drawingml/2006/main" xmlns:r="http://schemas.openxmlformats.org/officeDocument/2006/relationships" xmlns:p="http://schemas.openxmlformats.org/presentationml/2006/main">
  <p:tag name="TIMING" val="|0.4"/>
</p:tagLst>
</file>

<file path=ppt/tags/tag11.xml><?xml version="1.0" encoding="utf-8"?>
<p:tagLst xmlns:a="http://schemas.openxmlformats.org/drawingml/2006/main" xmlns:r="http://schemas.openxmlformats.org/officeDocument/2006/relationships" xmlns:p="http://schemas.openxmlformats.org/presentationml/2006/main">
  <p:tag name="TIMING" val="|2.1|3.1|3.1|3.2"/>
</p:tagLst>
</file>

<file path=ppt/tags/tag12.xml><?xml version="1.0" encoding="utf-8"?>
<p:tagLst xmlns:a="http://schemas.openxmlformats.org/drawingml/2006/main" xmlns:r="http://schemas.openxmlformats.org/officeDocument/2006/relationships" xmlns:p="http://schemas.openxmlformats.org/presentationml/2006/main">
  <p:tag name="TIMING" val="|0.4|6.6|3.7|20.5|5.4|13.7"/>
</p:tagLst>
</file>

<file path=ppt/tags/tag13.xml><?xml version="1.0" encoding="utf-8"?>
<p:tagLst xmlns:a="http://schemas.openxmlformats.org/drawingml/2006/main" xmlns:r="http://schemas.openxmlformats.org/officeDocument/2006/relationships" xmlns:p="http://schemas.openxmlformats.org/presentationml/2006/main">
  <p:tag name="TIMING" val="|1.7|6.9|3.7|11.4|7.5"/>
</p:tagLst>
</file>

<file path=ppt/tags/tag14.xml><?xml version="1.0" encoding="utf-8"?>
<p:tagLst xmlns:a="http://schemas.openxmlformats.org/drawingml/2006/main" xmlns:r="http://schemas.openxmlformats.org/officeDocument/2006/relationships" xmlns:p="http://schemas.openxmlformats.org/presentationml/2006/main">
  <p:tag name="TIMING" val="|0.4|19.5|2.9|3.4|8.9|17"/>
</p:tagLst>
</file>

<file path=ppt/tags/tag15.xml><?xml version="1.0" encoding="utf-8"?>
<p:tagLst xmlns:a="http://schemas.openxmlformats.org/drawingml/2006/main" xmlns:r="http://schemas.openxmlformats.org/officeDocument/2006/relationships" xmlns:p="http://schemas.openxmlformats.org/presentationml/2006/main">
  <p:tag name="TIMING" val="|0.3|25.7|12"/>
</p:tagLst>
</file>

<file path=ppt/tags/tag16.xml><?xml version="1.0" encoding="utf-8"?>
<p:tagLst xmlns:a="http://schemas.openxmlformats.org/drawingml/2006/main" xmlns:r="http://schemas.openxmlformats.org/officeDocument/2006/relationships" xmlns:p="http://schemas.openxmlformats.org/presentationml/2006/main">
  <p:tag name="TIMING" val="|3.1|1.5"/>
</p:tagLst>
</file>

<file path=ppt/tags/tag17.xml><?xml version="1.0" encoding="utf-8"?>
<p:tagLst xmlns:a="http://schemas.openxmlformats.org/drawingml/2006/main" xmlns:r="http://schemas.openxmlformats.org/officeDocument/2006/relationships" xmlns:p="http://schemas.openxmlformats.org/presentationml/2006/main">
  <p:tag name="TIMING" val="|0.6"/>
</p:tagLst>
</file>

<file path=ppt/tags/tag18.xml><?xml version="1.0" encoding="utf-8"?>
<p:tagLst xmlns:a="http://schemas.openxmlformats.org/drawingml/2006/main" xmlns:r="http://schemas.openxmlformats.org/officeDocument/2006/relationships" xmlns:p="http://schemas.openxmlformats.org/presentationml/2006/main">
  <p:tag name="TIMING" val="|0.3"/>
</p:tagLst>
</file>

<file path=ppt/tags/tag19.xml><?xml version="1.0" encoding="utf-8"?>
<p:tagLst xmlns:a="http://schemas.openxmlformats.org/drawingml/2006/main" xmlns:r="http://schemas.openxmlformats.org/officeDocument/2006/relationships" xmlns:p="http://schemas.openxmlformats.org/presentationml/2006/main">
  <p:tag name="TIMING" val="|0.2"/>
</p:tagLst>
</file>

<file path=ppt/tags/tag2.xml><?xml version="1.0" encoding="utf-8"?>
<p:tagLst xmlns:a="http://schemas.openxmlformats.org/drawingml/2006/main" xmlns:r="http://schemas.openxmlformats.org/officeDocument/2006/relationships" xmlns:p="http://schemas.openxmlformats.org/presentationml/2006/main">
  <p:tag name="TIMING" val="|3.7|4.2|10.1"/>
</p:tagLst>
</file>

<file path=ppt/tags/tag20.xml><?xml version="1.0" encoding="utf-8"?>
<p:tagLst xmlns:a="http://schemas.openxmlformats.org/drawingml/2006/main" xmlns:r="http://schemas.openxmlformats.org/officeDocument/2006/relationships" xmlns:p="http://schemas.openxmlformats.org/presentationml/2006/main">
  <p:tag name="TIMING" val="|36.2|6.1|22|28.4|8.9|14.2|13|15.4"/>
</p:tagLst>
</file>

<file path=ppt/tags/tag21.xml><?xml version="1.0" encoding="utf-8"?>
<p:tagLst xmlns:a="http://schemas.openxmlformats.org/drawingml/2006/main" xmlns:r="http://schemas.openxmlformats.org/officeDocument/2006/relationships" xmlns:p="http://schemas.openxmlformats.org/presentationml/2006/main">
  <p:tag name="TIMING" val="|0.3|6.6|19.3|5.2|11.4|2.9|11.2|7.2"/>
</p:tagLst>
</file>

<file path=ppt/tags/tag22.xml><?xml version="1.0" encoding="utf-8"?>
<p:tagLst xmlns:a="http://schemas.openxmlformats.org/drawingml/2006/main" xmlns:r="http://schemas.openxmlformats.org/officeDocument/2006/relationships" xmlns:p="http://schemas.openxmlformats.org/presentationml/2006/main">
  <p:tag name="TIMING" val="|0.7|2.4|17|12.9|1.3|12.2|44.8"/>
</p:tagLst>
</file>

<file path=ppt/tags/tag23.xml><?xml version="1.0" encoding="utf-8"?>
<p:tagLst xmlns:a="http://schemas.openxmlformats.org/drawingml/2006/main" xmlns:r="http://schemas.openxmlformats.org/officeDocument/2006/relationships" xmlns:p="http://schemas.openxmlformats.org/presentationml/2006/main">
  <p:tag name="TIMING" val="|2.3|4.3|17.9|3.3|34.8|25.3|12.8|10.6"/>
</p:tagLst>
</file>

<file path=ppt/tags/tag24.xml><?xml version="1.0" encoding="utf-8"?>
<p:tagLst xmlns:a="http://schemas.openxmlformats.org/drawingml/2006/main" xmlns:r="http://schemas.openxmlformats.org/officeDocument/2006/relationships" xmlns:p="http://schemas.openxmlformats.org/presentationml/2006/main">
  <p:tag name="TIMING" val="|1.1|1.5"/>
</p:tagLst>
</file>

<file path=ppt/tags/tag25.xml><?xml version="1.0" encoding="utf-8"?>
<p:tagLst xmlns:a="http://schemas.openxmlformats.org/drawingml/2006/main" xmlns:r="http://schemas.openxmlformats.org/officeDocument/2006/relationships" xmlns:p="http://schemas.openxmlformats.org/presentationml/2006/main">
  <p:tag name="TIMING" val="|2.2|12.8|2.3|6.3"/>
</p:tagLst>
</file>

<file path=ppt/tags/tag26.xml><?xml version="1.0" encoding="utf-8"?>
<p:tagLst xmlns:a="http://schemas.openxmlformats.org/drawingml/2006/main" xmlns:r="http://schemas.openxmlformats.org/officeDocument/2006/relationships" xmlns:p="http://schemas.openxmlformats.org/presentationml/2006/main">
  <p:tag name="TIMING" val="|0.3|10.1|5.3|8.7"/>
</p:tagLst>
</file>

<file path=ppt/tags/tag27.xml><?xml version="1.0" encoding="utf-8"?>
<p:tagLst xmlns:a="http://schemas.openxmlformats.org/drawingml/2006/main" xmlns:r="http://schemas.openxmlformats.org/officeDocument/2006/relationships" xmlns:p="http://schemas.openxmlformats.org/presentationml/2006/main">
  <p:tag name="TIMING" val="|1.6"/>
</p:tagLst>
</file>

<file path=ppt/tags/tag3.xml><?xml version="1.0" encoding="utf-8"?>
<p:tagLst xmlns:a="http://schemas.openxmlformats.org/drawingml/2006/main" xmlns:r="http://schemas.openxmlformats.org/officeDocument/2006/relationships" xmlns:p="http://schemas.openxmlformats.org/presentationml/2006/main">
  <p:tag name="TIMING" val="|0.8|5.2"/>
</p:tagLst>
</file>

<file path=ppt/tags/tag4.xml><?xml version="1.0" encoding="utf-8"?>
<p:tagLst xmlns:a="http://schemas.openxmlformats.org/drawingml/2006/main" xmlns:r="http://schemas.openxmlformats.org/officeDocument/2006/relationships" xmlns:p="http://schemas.openxmlformats.org/presentationml/2006/main">
  <p:tag name="TIMING" val="|0.4"/>
</p:tagLst>
</file>

<file path=ppt/tags/tag5.xml><?xml version="1.0" encoding="utf-8"?>
<p:tagLst xmlns:a="http://schemas.openxmlformats.org/drawingml/2006/main" xmlns:r="http://schemas.openxmlformats.org/officeDocument/2006/relationships" xmlns:p="http://schemas.openxmlformats.org/presentationml/2006/main">
  <p:tag name="TIMING" val="|1.7|2.3|3.1|2.6|2.7"/>
</p:tagLst>
</file>

<file path=ppt/tags/tag6.xml><?xml version="1.0" encoding="utf-8"?>
<p:tagLst xmlns:a="http://schemas.openxmlformats.org/drawingml/2006/main" xmlns:r="http://schemas.openxmlformats.org/officeDocument/2006/relationships" xmlns:p="http://schemas.openxmlformats.org/presentationml/2006/main">
  <p:tag name="TIMING" val="|18.8|12|4.3|14.5|8.2|4.2|17.9"/>
</p:tagLst>
</file>

<file path=ppt/tags/tag7.xml><?xml version="1.0" encoding="utf-8"?>
<p:tagLst xmlns:a="http://schemas.openxmlformats.org/drawingml/2006/main" xmlns:r="http://schemas.openxmlformats.org/officeDocument/2006/relationships" xmlns:p="http://schemas.openxmlformats.org/presentationml/2006/main">
  <p:tag name="TIMING" val="|0.5|4.5|7.9|4|14.7|23.4"/>
</p:tagLst>
</file>

<file path=ppt/tags/tag8.xml><?xml version="1.0" encoding="utf-8"?>
<p:tagLst xmlns:a="http://schemas.openxmlformats.org/drawingml/2006/main" xmlns:r="http://schemas.openxmlformats.org/officeDocument/2006/relationships" xmlns:p="http://schemas.openxmlformats.org/presentationml/2006/main">
  <p:tag name="TIMING" val="|3.6|0.9|4.9|5.7|9.8|4.3"/>
</p:tagLst>
</file>

<file path=ppt/tags/tag9.xml><?xml version="1.0" encoding="utf-8"?>
<p:tagLst xmlns:a="http://schemas.openxmlformats.org/drawingml/2006/main" xmlns:r="http://schemas.openxmlformats.org/officeDocument/2006/relationships" xmlns:p="http://schemas.openxmlformats.org/presentationml/2006/main">
  <p:tag name="TIMING" val="|0.6|1.4"/>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TotalTime>
  <Words>1741</Words>
  <Application>Microsoft Office PowerPoint</Application>
  <PresentationFormat>On-screen Show (4:3)</PresentationFormat>
  <Paragraphs>125</Paragraphs>
  <Slides>27</Slides>
  <Notes>0</Notes>
  <HiddenSlides>0</HiddenSlides>
  <MMClips>1</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Default Design</vt:lpstr>
      <vt:lpstr>Parables of Lost &amp; Found</vt:lpstr>
      <vt:lpstr>The Occasion</vt:lpstr>
      <vt:lpstr>The Lost Sheep</vt:lpstr>
      <vt:lpstr>PowerPoint Presentation</vt:lpstr>
      <vt:lpstr>The Story</vt:lpstr>
      <vt:lpstr>Interpretation</vt:lpstr>
      <vt:lpstr>Interpretation</vt:lpstr>
      <vt:lpstr>Main Points</vt:lpstr>
      <vt:lpstr>The Lost Coin</vt:lpstr>
      <vt:lpstr>PowerPoint Presentation</vt:lpstr>
      <vt:lpstr>The Story</vt:lpstr>
      <vt:lpstr>Interpretation</vt:lpstr>
      <vt:lpstr>Interpretation</vt:lpstr>
      <vt:lpstr>Interpretation</vt:lpstr>
      <vt:lpstr>Interpretation</vt:lpstr>
      <vt:lpstr>The Lost Son</vt:lpstr>
      <vt:lpstr>PowerPoint Presentation</vt:lpstr>
      <vt:lpstr>PowerPoint Presentation</vt:lpstr>
      <vt:lpstr>PowerPoint Presentation</vt:lpstr>
      <vt:lpstr>The Story</vt:lpstr>
      <vt:lpstr>The Story</vt:lpstr>
      <vt:lpstr>The Story</vt:lpstr>
      <vt:lpstr>Interpretation</vt:lpstr>
      <vt:lpstr>Some Lessons</vt:lpstr>
      <vt:lpstr>Lessons</vt:lpstr>
      <vt:lpstr>Lessons</vt:lpstr>
      <vt:lpstr>The End</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Parables of Lost &amp; Found</dc:title>
  <dc:creator>rnewman</dc:creator>
  <cp:lastModifiedBy>Newman</cp:lastModifiedBy>
  <cp:revision>85</cp:revision>
  <dcterms:created xsi:type="dcterms:W3CDTF">2010-11-24T15:49:15Z</dcterms:created>
  <dcterms:modified xsi:type="dcterms:W3CDTF">2015-07-07T13:55:29Z</dcterms:modified>
</cp:coreProperties>
</file>