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ltLang="en-US"/>
          </a:p>
        </p:txBody>
      </p:sp>
      <p:sp>
        <p:nvSpPr>
          <p:cNvPr id="31747"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ltLang="en-US"/>
          </a:p>
        </p:txBody>
      </p:sp>
      <p:sp>
        <p:nvSpPr>
          <p:cNvPr id="31748"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ltLang="en-US"/>
          </a:p>
        </p:txBody>
      </p:sp>
      <p:sp>
        <p:nvSpPr>
          <p:cNvPr id="31749"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751BAEE-FF73-4D5C-8985-2657B0F6BA92}" type="slidenum">
              <a:rPr lang="en-US" altLang="en-US"/>
              <a:pPr>
                <a:defRPr/>
              </a:pPr>
              <a:t>‹#›</a:t>
            </a:fld>
            <a:endParaRPr lang="en-US" altLang="en-US"/>
          </a:p>
        </p:txBody>
      </p:sp>
    </p:spTree>
    <p:extLst>
      <p:ext uri="{BB962C8B-B14F-4D97-AF65-F5344CB8AC3E}">
        <p14:creationId xmlns:p14="http://schemas.microsoft.com/office/powerpoint/2010/main" val="7487999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B48194D-0AE8-453C-BE30-BFE3384B37EF}" type="slidenum">
              <a:rPr lang="en-US" altLang="en-US"/>
              <a:pPr>
                <a:defRPr/>
              </a:pPr>
              <a:t>‹#›</a:t>
            </a:fld>
            <a:endParaRPr lang="en-US" altLang="en-US"/>
          </a:p>
        </p:txBody>
      </p:sp>
    </p:spTree>
    <p:extLst>
      <p:ext uri="{BB962C8B-B14F-4D97-AF65-F5344CB8AC3E}">
        <p14:creationId xmlns:p14="http://schemas.microsoft.com/office/powerpoint/2010/main" val="2967232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770D1D4-BA30-4F17-8992-FA5BAA568D05}" type="slidenum">
              <a:rPr lang="en-US" altLang="en-US"/>
              <a:pPr>
                <a:defRPr/>
              </a:pPr>
              <a:t>‹#›</a:t>
            </a:fld>
            <a:endParaRPr lang="en-US" altLang="en-US"/>
          </a:p>
        </p:txBody>
      </p:sp>
    </p:spTree>
    <p:extLst>
      <p:ext uri="{BB962C8B-B14F-4D97-AF65-F5344CB8AC3E}">
        <p14:creationId xmlns:p14="http://schemas.microsoft.com/office/powerpoint/2010/main" val="370531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E9089BA-20DA-4181-BD9B-29E8C3DD4A9B}" type="slidenum">
              <a:rPr lang="en-US" altLang="en-US"/>
              <a:pPr>
                <a:defRPr/>
              </a:pPr>
              <a:t>‹#›</a:t>
            </a:fld>
            <a:endParaRPr lang="en-US" altLang="en-US"/>
          </a:p>
        </p:txBody>
      </p:sp>
    </p:spTree>
    <p:extLst>
      <p:ext uri="{BB962C8B-B14F-4D97-AF65-F5344CB8AC3E}">
        <p14:creationId xmlns:p14="http://schemas.microsoft.com/office/powerpoint/2010/main" val="3092225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692BA14-B549-402A-8ED3-D1D4A29F3BC6}" type="slidenum">
              <a:rPr lang="en-US" altLang="en-US"/>
              <a:pPr>
                <a:defRPr/>
              </a:pPr>
              <a:t>‹#›</a:t>
            </a:fld>
            <a:endParaRPr lang="en-US" altLang="en-US"/>
          </a:p>
        </p:txBody>
      </p:sp>
    </p:spTree>
    <p:extLst>
      <p:ext uri="{BB962C8B-B14F-4D97-AF65-F5344CB8AC3E}">
        <p14:creationId xmlns:p14="http://schemas.microsoft.com/office/powerpoint/2010/main" val="3921068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73C3C5E-E249-44F6-ADC2-67DD3FEFFBAE}" type="slidenum">
              <a:rPr lang="en-US" altLang="en-US"/>
              <a:pPr>
                <a:defRPr/>
              </a:pPr>
              <a:t>‹#›</a:t>
            </a:fld>
            <a:endParaRPr lang="en-US" altLang="en-US"/>
          </a:p>
        </p:txBody>
      </p:sp>
    </p:spTree>
    <p:extLst>
      <p:ext uri="{BB962C8B-B14F-4D97-AF65-F5344CB8AC3E}">
        <p14:creationId xmlns:p14="http://schemas.microsoft.com/office/powerpoint/2010/main" val="446934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7E11ABF-D124-4F2C-9786-2A6A07D2F059}" type="slidenum">
              <a:rPr lang="en-US" altLang="en-US"/>
              <a:pPr>
                <a:defRPr/>
              </a:pPr>
              <a:t>‹#›</a:t>
            </a:fld>
            <a:endParaRPr lang="en-US" altLang="en-US"/>
          </a:p>
        </p:txBody>
      </p:sp>
    </p:spTree>
    <p:extLst>
      <p:ext uri="{BB962C8B-B14F-4D97-AF65-F5344CB8AC3E}">
        <p14:creationId xmlns:p14="http://schemas.microsoft.com/office/powerpoint/2010/main" val="3714982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74782339-D937-4E9E-BF1D-AA86DADD190B}" type="slidenum">
              <a:rPr lang="en-US" altLang="en-US"/>
              <a:pPr>
                <a:defRPr/>
              </a:pPr>
              <a:t>‹#›</a:t>
            </a:fld>
            <a:endParaRPr lang="en-US" altLang="en-US"/>
          </a:p>
        </p:txBody>
      </p:sp>
    </p:spTree>
    <p:extLst>
      <p:ext uri="{BB962C8B-B14F-4D97-AF65-F5344CB8AC3E}">
        <p14:creationId xmlns:p14="http://schemas.microsoft.com/office/powerpoint/2010/main" val="3787646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C7EBC0B-B30F-4BB6-AFDF-981A512256AA}" type="slidenum">
              <a:rPr lang="en-US" altLang="en-US"/>
              <a:pPr>
                <a:defRPr/>
              </a:pPr>
              <a:t>‹#›</a:t>
            </a:fld>
            <a:endParaRPr lang="en-US" altLang="en-US"/>
          </a:p>
        </p:txBody>
      </p:sp>
    </p:spTree>
    <p:extLst>
      <p:ext uri="{BB962C8B-B14F-4D97-AF65-F5344CB8AC3E}">
        <p14:creationId xmlns:p14="http://schemas.microsoft.com/office/powerpoint/2010/main" val="3205727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A480249D-6B94-4EB1-A749-7EE93255985C}" type="slidenum">
              <a:rPr lang="en-US" altLang="en-US"/>
              <a:pPr>
                <a:defRPr/>
              </a:pPr>
              <a:t>‹#›</a:t>
            </a:fld>
            <a:endParaRPr lang="en-US" altLang="en-US"/>
          </a:p>
        </p:txBody>
      </p:sp>
    </p:spTree>
    <p:extLst>
      <p:ext uri="{BB962C8B-B14F-4D97-AF65-F5344CB8AC3E}">
        <p14:creationId xmlns:p14="http://schemas.microsoft.com/office/powerpoint/2010/main" val="664964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9D27CDB-2E42-4B9E-9B2C-C3E2BEA83D4B}" type="slidenum">
              <a:rPr lang="en-US" altLang="en-US"/>
              <a:pPr>
                <a:defRPr/>
              </a:pPr>
              <a:t>‹#›</a:t>
            </a:fld>
            <a:endParaRPr lang="en-US" altLang="en-US"/>
          </a:p>
        </p:txBody>
      </p:sp>
    </p:spTree>
    <p:extLst>
      <p:ext uri="{BB962C8B-B14F-4D97-AF65-F5344CB8AC3E}">
        <p14:creationId xmlns:p14="http://schemas.microsoft.com/office/powerpoint/2010/main" val="20157264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5B50A56-FB06-449A-8D3B-18A2F7B048B2}" type="slidenum">
              <a:rPr lang="en-US" altLang="en-US"/>
              <a:pPr>
                <a:defRPr/>
              </a:pPr>
              <a:t>‹#›</a:t>
            </a:fld>
            <a:endParaRPr lang="en-US" altLang="en-US"/>
          </a:p>
        </p:txBody>
      </p:sp>
    </p:spTree>
    <p:extLst>
      <p:ext uri="{BB962C8B-B14F-4D97-AF65-F5344CB8AC3E}">
        <p14:creationId xmlns:p14="http://schemas.microsoft.com/office/powerpoint/2010/main" val="263027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B99126FA-498A-4D81-9D66-B9094DCD1022}" type="slidenum">
              <a:rPr lang="en-US" altLang="en-US"/>
              <a:pPr>
                <a:defRPr/>
              </a:pPr>
              <a:t>‹#›</a:t>
            </a:fld>
            <a:endParaRPr lang="en-US" altLang="en-US"/>
          </a:p>
        </p:txBody>
      </p:sp>
    </p:spTree>
    <p:extLst>
      <p:ext uri="{BB962C8B-B14F-4D97-AF65-F5344CB8AC3E}">
        <p14:creationId xmlns:p14="http://schemas.microsoft.com/office/powerpoint/2010/main" val="1251497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ADA0ADE8-85AD-468E-B382-99D139F06E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media1.mp3"/><Relationship Id="rId2" Type="http://schemas.microsoft.com/office/2007/relationships/media" Target="../media/media1.mp3"/><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CIMG1246"/>
          <p:cNvPicPr>
            <a:picLocks noChangeAspect="1" noChangeArrowheads="1"/>
          </p:cNvPicPr>
          <p:nvPr/>
        </p:nvPicPr>
        <p:blipFill>
          <a:blip r:embed="rId5">
            <a:lum bright="50000" contrast="-50000"/>
            <a:extLst>
              <a:ext uri="{28A0092B-C50C-407E-A947-70E740481C1C}">
                <a14:useLocalDpi xmlns:a14="http://schemas.microsoft.com/office/drawing/2010/main" val="0"/>
              </a:ext>
            </a:extLst>
          </a:blip>
          <a:srcRect/>
          <a:stretch>
            <a:fillRect/>
          </a:stretch>
        </p:blipFill>
        <p:spPr bwMode="auto">
          <a:xfrm>
            <a:off x="914400" y="685800"/>
            <a:ext cx="72390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Grp="1" noChangeArrowheads="1"/>
          </p:cNvSpPr>
          <p:nvPr>
            <p:ph type="ctrTitle"/>
          </p:nvPr>
        </p:nvSpPr>
        <p:spPr>
          <a:xfrm>
            <a:off x="685800" y="1066800"/>
            <a:ext cx="7772400" cy="1470025"/>
          </a:xfrm>
        </p:spPr>
        <p:txBody>
          <a:bodyPr/>
          <a:lstStyle/>
          <a:p>
            <a:pPr eaLnBrk="1" hangingPunct="1"/>
            <a:r>
              <a:rPr lang="en-US" altLang="en-US" smtClean="0"/>
              <a:t>Parable of the Talents</a:t>
            </a:r>
          </a:p>
        </p:txBody>
      </p:sp>
      <p:sp>
        <p:nvSpPr>
          <p:cNvPr id="2051" name="Rectangle 3"/>
          <p:cNvSpPr>
            <a:spLocks noGrp="1" noChangeArrowheads="1"/>
          </p:cNvSpPr>
          <p:nvPr>
            <p:ph type="subTitle" idx="1"/>
          </p:nvPr>
        </p:nvSpPr>
        <p:spPr/>
        <p:txBody>
          <a:bodyPr/>
          <a:lstStyle/>
          <a:p>
            <a:pPr eaLnBrk="1" hangingPunct="1"/>
            <a:r>
              <a:rPr lang="en-US" altLang="en-US" smtClean="0"/>
              <a:t>Matthew 25:13-30</a:t>
            </a:r>
          </a:p>
          <a:p>
            <a:pPr eaLnBrk="1" hangingPunct="1"/>
            <a:r>
              <a:rPr lang="en-US" altLang="en-US" i="1" smtClean="0"/>
              <a:t>Robert C. Newman</a:t>
            </a:r>
          </a:p>
        </p:txBody>
      </p:sp>
      <p:pic>
        <p:nvPicPr>
          <p:cNvPr id="4" name="ParableTalents.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381000" y="5943600"/>
            <a:ext cx="609600" cy="609600"/>
          </a:xfrm>
          <a:prstGeom prst="rect">
            <a:avLst/>
          </a:prstGeom>
        </p:spPr>
      </p:pic>
    </p:spTree>
    <p:custDataLst>
      <p:tags r:id="rId1"/>
    </p:custDataLst>
  </p:cSld>
  <p:clrMapOvr>
    <a:masterClrMapping/>
  </p:clrMapOvr>
  <p:transition advTm="23033"/>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051">
                                            <p:txEl>
                                              <p:pRg st="0" end="0"/>
                                            </p:txEl>
                                          </p:spTgt>
                                        </p:tgtEl>
                                        <p:attrNameLst>
                                          <p:attrName>style.visibility</p:attrName>
                                        </p:attrNameLst>
                                      </p:cBhvr>
                                      <p:to>
                                        <p:strVal val="visible"/>
                                      </p:to>
                                    </p:set>
                                    <p:animEffect transition="in" filter="checkerboard(across)">
                                      <p:cBhvr>
                                        <p:cTn id="17" dur="500"/>
                                        <p:tgtEl>
                                          <p:spTgt spid="2051">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1">
                                            <p:txEl>
                                              <p:pRg st="1" end="1"/>
                                            </p:txEl>
                                          </p:spTgt>
                                        </p:tgtEl>
                                        <p:attrNameLst>
                                          <p:attrName>style.visibility</p:attrName>
                                        </p:attrNameLst>
                                      </p:cBhvr>
                                      <p:to>
                                        <p:strVal val="visible"/>
                                      </p:to>
                                    </p:set>
                                    <p:animEffect transition="in" filter="checkerboard(across)">
                                      <p:cBhvr>
                                        <p:cTn id="22" dur="500"/>
                                        <p:tgtEl>
                                          <p:spTgt spid="20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23" fill="hold" display="0">
                  <p:stCondLst>
                    <p:cond delay="indefinite"/>
                  </p:stCondLst>
                  <p:endCondLst>
                    <p:cond evt="onStopAudio" delay="0">
                      <p:tgtEl>
                        <p:sldTgt/>
                      </p:tgtEl>
                    </p:cond>
                  </p:endCondLst>
                </p:cTn>
                <p:tgtEl>
                  <p:spTgt spid="4"/>
                </p:tgtEl>
              </p:cMediaNode>
            </p:audio>
          </p:childTnLst>
        </p:cTn>
      </p:par>
    </p:tnLst>
    <p:bldLst>
      <p:bldP spid="3" grpId="0"/>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mtClean="0"/>
              <a:t>The Slaves’ Activity</a:t>
            </a:r>
          </a:p>
        </p:txBody>
      </p:sp>
      <p:sp>
        <p:nvSpPr>
          <p:cNvPr id="16387" name="Rectangle 3"/>
          <p:cNvSpPr>
            <a:spLocks noGrp="1" noChangeArrowheads="1"/>
          </p:cNvSpPr>
          <p:nvPr>
            <p:ph type="body" sz="half" idx="1"/>
          </p:nvPr>
        </p:nvSpPr>
        <p:spPr>
          <a:xfrm>
            <a:off x="457200" y="1600200"/>
            <a:ext cx="3581400" cy="4525963"/>
          </a:xfrm>
        </p:spPr>
        <p:txBody>
          <a:bodyPr/>
          <a:lstStyle/>
          <a:p>
            <a:pPr eaLnBrk="1" hangingPunct="1"/>
            <a:r>
              <a:rPr lang="en-US" altLang="en-US" sz="2800" smtClean="0"/>
              <a:t>Immediately after the owner departs, the first two begin to trade with the money entrusted to them.</a:t>
            </a:r>
          </a:p>
          <a:p>
            <a:pPr eaLnBrk="1" hangingPunct="1"/>
            <a:r>
              <a:rPr lang="en-US" altLang="en-US" sz="2800" smtClean="0"/>
              <a:t>The third buries his money.</a:t>
            </a:r>
          </a:p>
        </p:txBody>
      </p:sp>
      <p:pic>
        <p:nvPicPr>
          <p:cNvPr id="11268" name="Picture 5" descr="BuryingTalent"/>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983163" y="1600200"/>
            <a:ext cx="3348037"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ustDataLst>
      <p:tags r:id="rId1"/>
    </p:custDataLst>
  </p:cSld>
  <p:clrMapOvr>
    <a:masterClrMapping/>
  </p:clrMapOvr>
  <p:transition advTm="1874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ltLang="en-US" smtClean="0"/>
              <a:t>The Reckoning</a:t>
            </a:r>
          </a:p>
        </p:txBody>
      </p:sp>
      <p:sp>
        <p:nvSpPr>
          <p:cNvPr id="17411" name="Rectangle 3"/>
          <p:cNvSpPr>
            <a:spLocks noGrp="1" noChangeArrowheads="1"/>
          </p:cNvSpPr>
          <p:nvPr>
            <p:ph type="body" idx="1"/>
          </p:nvPr>
        </p:nvSpPr>
        <p:spPr/>
        <p:txBody>
          <a:bodyPr/>
          <a:lstStyle/>
          <a:p>
            <a:pPr eaLnBrk="1" hangingPunct="1">
              <a:lnSpc>
                <a:spcPct val="90000"/>
              </a:lnSpc>
            </a:pPr>
            <a:r>
              <a:rPr lang="en-US" altLang="en-US" smtClean="0"/>
              <a:t>After a long time, the master returns.</a:t>
            </a:r>
          </a:p>
          <a:p>
            <a:pPr eaLnBrk="1" hangingPunct="1">
              <a:lnSpc>
                <a:spcPct val="90000"/>
              </a:lnSpc>
            </a:pPr>
            <a:r>
              <a:rPr lang="en-US" altLang="en-US" smtClean="0"/>
              <a:t>He calls his slaves in to settle accounts.</a:t>
            </a:r>
          </a:p>
          <a:p>
            <a:pPr eaLnBrk="1" hangingPunct="1">
              <a:lnSpc>
                <a:spcPct val="90000"/>
              </a:lnSpc>
            </a:pPr>
            <a:r>
              <a:rPr lang="en-US" altLang="en-US" smtClean="0"/>
              <a:t>The first two have both doubled their money, though they had quite different amounts.</a:t>
            </a:r>
          </a:p>
          <a:p>
            <a:pPr eaLnBrk="1" hangingPunct="1">
              <a:lnSpc>
                <a:spcPct val="90000"/>
              </a:lnSpc>
            </a:pPr>
            <a:r>
              <a:rPr lang="en-US" altLang="en-US" smtClean="0"/>
              <a:t>They are praised equally and rewarded about equally (except for verse 28).</a:t>
            </a:r>
          </a:p>
          <a:p>
            <a:pPr eaLnBrk="1" hangingPunct="1">
              <a:lnSpc>
                <a:spcPct val="90000"/>
              </a:lnSpc>
            </a:pPr>
            <a:r>
              <a:rPr lang="en-US" altLang="en-US" smtClean="0"/>
              <a:t>Both are also given much greater responsibilities.</a:t>
            </a:r>
          </a:p>
        </p:txBody>
      </p:sp>
    </p:spTree>
    <p:custDataLst>
      <p:tags r:id="rId1"/>
    </p:custDataLst>
  </p:cSld>
  <p:clrMapOvr>
    <a:masterClrMapping/>
  </p:clrMapOvr>
  <p:transition advTm="4251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411">
                                            <p:txEl>
                                              <p:pRg st="4" end="4"/>
                                            </p:txEl>
                                          </p:spTgt>
                                        </p:tgtEl>
                                        <p:attrNameLst>
                                          <p:attrName>style.visibility</p:attrName>
                                        </p:attrNameLst>
                                      </p:cBhvr>
                                      <p:to>
                                        <p:strVal val="visible"/>
                                      </p:to>
                                    </p:set>
                                    <p:anim calcmode="lin" valueType="num">
                                      <p:cBhvr additive="base">
                                        <p:cTn id="31"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4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smtClean="0"/>
              <a:t>The Reckoning</a:t>
            </a:r>
          </a:p>
        </p:txBody>
      </p:sp>
      <p:sp>
        <p:nvSpPr>
          <p:cNvPr id="18435" name="Rectangle 3"/>
          <p:cNvSpPr>
            <a:spLocks noGrp="1" noChangeArrowheads="1"/>
          </p:cNvSpPr>
          <p:nvPr>
            <p:ph type="body" idx="1"/>
          </p:nvPr>
        </p:nvSpPr>
        <p:spPr/>
        <p:txBody>
          <a:bodyPr/>
          <a:lstStyle/>
          <a:p>
            <a:pPr eaLnBrk="1" hangingPunct="1"/>
            <a:r>
              <a:rPr lang="en-US" altLang="en-US" smtClean="0"/>
              <a:t>The third slave, who had buried the money entrusted to him, seeks to excuse himself by condemning his master.</a:t>
            </a:r>
          </a:p>
          <a:p>
            <a:pPr eaLnBrk="1" hangingPunct="1"/>
            <a:r>
              <a:rPr lang="en-US" altLang="en-US" smtClean="0"/>
              <a:t>He is shown to be self-condemned by his own actions.</a:t>
            </a:r>
          </a:p>
          <a:p>
            <a:pPr eaLnBrk="1" hangingPunct="1"/>
            <a:r>
              <a:rPr lang="en-US" altLang="en-US" smtClean="0"/>
              <a:t>He loses his talent and is thrown into “outer darkness.”</a:t>
            </a:r>
          </a:p>
        </p:txBody>
      </p:sp>
    </p:spTree>
    <p:custDataLst>
      <p:tags r:id="rId1"/>
    </p:custDataLst>
  </p:cSld>
  <p:clrMapOvr>
    <a:masterClrMapping/>
  </p:clrMapOvr>
  <p:transition advTm="4229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10Talantov"/>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295400" y="914400"/>
            <a:ext cx="70866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4"/>
          <p:cNvSpPr>
            <a:spLocks noGrp="1" noChangeArrowheads="1"/>
          </p:cNvSpPr>
          <p:nvPr>
            <p:ph type="ctrTitle"/>
          </p:nvPr>
        </p:nvSpPr>
        <p:spPr/>
        <p:txBody>
          <a:bodyPr/>
          <a:lstStyle/>
          <a:p>
            <a:pPr eaLnBrk="1" hangingPunct="1"/>
            <a:r>
              <a:rPr lang="en-US" altLang="en-US" smtClean="0"/>
              <a:t>Interpreting the Parable</a:t>
            </a:r>
          </a:p>
        </p:txBody>
      </p:sp>
      <p:sp>
        <p:nvSpPr>
          <p:cNvPr id="14340" name="Rectangle 5"/>
          <p:cNvSpPr>
            <a:spLocks noGrp="1" noChangeArrowheads="1"/>
          </p:cNvSpPr>
          <p:nvPr>
            <p:ph type="subTitle" idx="1"/>
          </p:nvPr>
        </p:nvSpPr>
        <p:spPr/>
        <p:txBody>
          <a:bodyPr/>
          <a:lstStyle/>
          <a:p>
            <a:pPr eaLnBrk="1" hangingPunct="1"/>
            <a:endParaRPr lang="en-US" altLang="en-US" smtClean="0"/>
          </a:p>
        </p:txBody>
      </p:sp>
    </p:spTree>
    <p:custDataLst>
      <p:tags r:id="rId1"/>
    </p:custDataLst>
  </p:cSld>
  <p:clrMapOvr>
    <a:masterClrMapping/>
  </p:clrMapOvr>
  <p:transition advTm="496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 calcmode="lin" valueType="num">
                                      <p:cBhvr>
                                        <p:cTn id="7" dur="500" fill="hold"/>
                                        <p:tgtEl>
                                          <p:spTgt spid="19460"/>
                                        </p:tgtEl>
                                        <p:attrNameLst>
                                          <p:attrName>ppt_w</p:attrName>
                                        </p:attrNameLst>
                                      </p:cBhvr>
                                      <p:tavLst>
                                        <p:tav tm="0">
                                          <p:val>
                                            <p:fltVal val="0"/>
                                          </p:val>
                                        </p:tav>
                                        <p:tav tm="100000">
                                          <p:val>
                                            <p:strVal val="#ppt_w"/>
                                          </p:val>
                                        </p:tav>
                                      </p:tavLst>
                                    </p:anim>
                                    <p:anim calcmode="lin" valueType="num">
                                      <p:cBhvr>
                                        <p:cTn id="8" dur="500" fill="hold"/>
                                        <p:tgtEl>
                                          <p:spTgt spid="1946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The Context</a:t>
            </a:r>
          </a:p>
        </p:txBody>
      </p:sp>
      <p:sp>
        <p:nvSpPr>
          <p:cNvPr id="21507" name="Rectangle 3"/>
          <p:cNvSpPr>
            <a:spLocks noGrp="1" noChangeArrowheads="1"/>
          </p:cNvSpPr>
          <p:nvPr>
            <p:ph type="body" idx="1"/>
          </p:nvPr>
        </p:nvSpPr>
        <p:spPr/>
        <p:txBody>
          <a:bodyPr/>
          <a:lstStyle/>
          <a:p>
            <a:pPr eaLnBrk="1" hangingPunct="1"/>
            <a:r>
              <a:rPr lang="en-US" altLang="en-US" smtClean="0"/>
              <a:t>The surrounding passages in Matthew are about Jesus coming again:</a:t>
            </a:r>
          </a:p>
          <a:p>
            <a:pPr lvl="1" eaLnBrk="1" hangingPunct="1"/>
            <a:r>
              <a:rPr lang="en-US" altLang="en-US" smtClean="0"/>
              <a:t>24:29-31: the return of the Lord</a:t>
            </a:r>
          </a:p>
          <a:p>
            <a:pPr lvl="1" eaLnBrk="1" hangingPunct="1"/>
            <a:r>
              <a:rPr lang="en-US" altLang="en-US" smtClean="0"/>
              <a:t>24:32-44: the parable of the fig tree</a:t>
            </a:r>
          </a:p>
          <a:p>
            <a:pPr lvl="1" eaLnBrk="1" hangingPunct="1"/>
            <a:r>
              <a:rPr lang="en-US" altLang="en-US" smtClean="0"/>
              <a:t>24:45-51: faithful &amp; unfaithful slaves</a:t>
            </a:r>
          </a:p>
          <a:p>
            <a:pPr lvl="1" eaLnBrk="1" hangingPunct="1"/>
            <a:r>
              <a:rPr lang="en-US" altLang="en-US" smtClean="0"/>
              <a:t>25:1-12: wise &amp; foolish bridesmaids</a:t>
            </a:r>
          </a:p>
          <a:p>
            <a:pPr lvl="1" eaLnBrk="1" hangingPunct="1"/>
            <a:r>
              <a:rPr lang="en-US" altLang="en-US" smtClean="0"/>
              <a:t>25:13-30 [our parable]</a:t>
            </a:r>
          </a:p>
          <a:p>
            <a:pPr lvl="1" eaLnBrk="1" hangingPunct="1"/>
            <a:r>
              <a:rPr lang="en-US" altLang="en-US" smtClean="0"/>
              <a:t>25:31-46: sheep &amp; goat judgment</a:t>
            </a:r>
          </a:p>
        </p:txBody>
      </p:sp>
    </p:spTree>
    <p:custDataLst>
      <p:tags r:id="rId1"/>
    </p:custDataLst>
  </p:cSld>
  <p:clrMapOvr>
    <a:masterClrMapping/>
  </p:clrMapOvr>
  <p:transition advTm="9418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 calcmode="lin" valueType="num">
                                      <p:cBhvr additive="base">
                                        <p:cTn id="37" dur="500" fill="hold"/>
                                        <p:tgtEl>
                                          <p:spTgt spid="2150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50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1507">
                                            <p:txEl>
                                              <p:pRg st="6" end="6"/>
                                            </p:txEl>
                                          </p:spTgt>
                                        </p:tgtEl>
                                        <p:attrNameLst>
                                          <p:attrName>style.visibility</p:attrName>
                                        </p:attrNameLst>
                                      </p:cBhvr>
                                      <p:to>
                                        <p:strVal val="visible"/>
                                      </p:to>
                                    </p:set>
                                    <p:anim calcmode="lin" valueType="num">
                                      <p:cBhvr additive="base">
                                        <p:cTn id="43" dur="500" fill="hold"/>
                                        <p:tgtEl>
                                          <p:spTgt spid="2150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50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ltLang="en-US" smtClean="0"/>
              <a:t>The Context</a:t>
            </a:r>
          </a:p>
        </p:txBody>
      </p:sp>
      <p:sp>
        <p:nvSpPr>
          <p:cNvPr id="22531" name="Rectangle 3"/>
          <p:cNvSpPr>
            <a:spLocks noGrp="1" noChangeArrowheads="1"/>
          </p:cNvSpPr>
          <p:nvPr>
            <p:ph type="body" idx="1"/>
          </p:nvPr>
        </p:nvSpPr>
        <p:spPr/>
        <p:txBody>
          <a:bodyPr/>
          <a:lstStyle/>
          <a:p>
            <a:pPr eaLnBrk="1" hangingPunct="1"/>
            <a:r>
              <a:rPr lang="en-US" altLang="en-US" smtClean="0"/>
              <a:t>The parables from 24:45 on are about faithfulness of some sort:</a:t>
            </a:r>
          </a:p>
          <a:p>
            <a:pPr lvl="1" eaLnBrk="1" hangingPunct="1"/>
            <a:r>
              <a:rPr lang="en-US" altLang="en-US" smtClean="0"/>
              <a:t>24:45-51: faithful &amp; unfaithful slaves</a:t>
            </a:r>
          </a:p>
          <a:p>
            <a:pPr lvl="1" eaLnBrk="1" hangingPunct="1"/>
            <a:r>
              <a:rPr lang="en-US" altLang="en-US" smtClean="0"/>
              <a:t>25:1-12: wise &amp; foolish bridesmaids</a:t>
            </a:r>
          </a:p>
          <a:p>
            <a:pPr lvl="1" eaLnBrk="1" hangingPunct="1"/>
            <a:r>
              <a:rPr lang="en-US" altLang="en-US" smtClean="0"/>
              <a:t>25:13-30 [our parable]</a:t>
            </a:r>
          </a:p>
          <a:p>
            <a:pPr lvl="1" eaLnBrk="1" hangingPunct="1"/>
            <a:r>
              <a:rPr lang="en-US" altLang="en-US" smtClean="0"/>
              <a:t>25:31-46: sheep &amp; goat judgment</a:t>
            </a:r>
          </a:p>
          <a:p>
            <a:pPr eaLnBrk="1" hangingPunct="1"/>
            <a:r>
              <a:rPr lang="en-US" altLang="en-US" smtClean="0"/>
              <a:t>Our parable &amp; the two before it seem to involve those who claim to be believers.</a:t>
            </a:r>
          </a:p>
        </p:txBody>
      </p:sp>
    </p:spTree>
    <p:custDataLst>
      <p:tags r:id="rId1"/>
    </p:custDataLst>
  </p:cSld>
  <p:clrMapOvr>
    <a:masterClrMapping/>
  </p:clrMapOvr>
  <p:transition advTm="3299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1">
                                            <p:txEl>
                                              <p:pRg st="4" end="4"/>
                                            </p:txEl>
                                          </p:spTgt>
                                        </p:tgtEl>
                                        <p:attrNameLst>
                                          <p:attrName>style.visibility</p:attrName>
                                        </p:attrNameLst>
                                      </p:cBhvr>
                                      <p:to>
                                        <p:strVal val="visible"/>
                                      </p:to>
                                    </p:set>
                                    <p:anim calcmode="lin" valueType="num">
                                      <p:cBhvr additive="base">
                                        <p:cTn id="31"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2531">
                                            <p:txEl>
                                              <p:pRg st="5" end="5"/>
                                            </p:txEl>
                                          </p:spTgt>
                                        </p:tgtEl>
                                        <p:attrNameLst>
                                          <p:attrName>style.visibility</p:attrName>
                                        </p:attrNameLst>
                                      </p:cBhvr>
                                      <p:to>
                                        <p:strVal val="visible"/>
                                      </p:to>
                                    </p:set>
                                    <p:anim calcmode="lin" valueType="num">
                                      <p:cBhvr additive="base">
                                        <p:cTn id="37"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3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sz="4000" smtClean="0"/>
              <a:t>Earthly Story &amp; Heavenly Meaning</a:t>
            </a:r>
          </a:p>
        </p:txBody>
      </p:sp>
      <p:sp>
        <p:nvSpPr>
          <p:cNvPr id="23555" name="Rectangle 3"/>
          <p:cNvSpPr>
            <a:spLocks noGrp="1" noChangeArrowheads="1"/>
          </p:cNvSpPr>
          <p:nvPr>
            <p:ph type="body" idx="1"/>
          </p:nvPr>
        </p:nvSpPr>
        <p:spPr/>
        <p:txBody>
          <a:bodyPr/>
          <a:lstStyle/>
          <a:p>
            <a:pPr eaLnBrk="1" hangingPunct="1"/>
            <a:r>
              <a:rPr lang="en-US" altLang="en-US" smtClean="0"/>
              <a:t>Slaveowner = Christ</a:t>
            </a:r>
          </a:p>
          <a:p>
            <a:pPr eaLnBrk="1" hangingPunct="1"/>
            <a:r>
              <a:rPr lang="en-US" altLang="en-US" smtClean="0"/>
              <a:t>Slaves = those who claim to serve Him</a:t>
            </a:r>
          </a:p>
          <a:p>
            <a:pPr eaLnBrk="1" hangingPunct="1"/>
            <a:r>
              <a:rPr lang="en-US" altLang="en-US" smtClean="0"/>
              <a:t>Money = abilities he gives to serve with</a:t>
            </a:r>
          </a:p>
          <a:p>
            <a:pPr eaLnBrk="1" hangingPunct="1"/>
            <a:r>
              <a:rPr lang="en-US" altLang="en-US" smtClean="0"/>
              <a:t>Bankers (more difficult); probably = some indirect, low-risk service</a:t>
            </a:r>
          </a:p>
          <a:p>
            <a:pPr eaLnBrk="1" hangingPunct="1"/>
            <a:r>
              <a:rPr lang="en-US" altLang="en-US" smtClean="0"/>
              <a:t>Lazy slave seems to be unsaved, judging from the terminology of his punishment.</a:t>
            </a:r>
          </a:p>
        </p:txBody>
      </p:sp>
    </p:spTree>
    <p:custDataLst>
      <p:tags r:id="rId1"/>
    </p:custDataLst>
  </p:cSld>
  <p:clrMapOvr>
    <a:masterClrMapping/>
  </p:clrMapOvr>
  <p:transition advTm="116878"/>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pRg st="1" end="1"/>
                                            </p:txEl>
                                          </p:spTgt>
                                        </p:tgtEl>
                                        <p:attrNameLst>
                                          <p:attrName>style.visibility</p:attrName>
                                        </p:attrNameLst>
                                      </p:cBhvr>
                                      <p:to>
                                        <p:strVal val="visible"/>
                                      </p:to>
                                    </p:set>
                                    <p:anim calcmode="lin" valueType="num">
                                      <p:cBhvr additive="base">
                                        <p:cTn id="13"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pRg st="2" end="2"/>
                                            </p:txEl>
                                          </p:spTgt>
                                        </p:tgtEl>
                                        <p:attrNameLst>
                                          <p:attrName>style.visibility</p:attrName>
                                        </p:attrNameLst>
                                      </p:cBhvr>
                                      <p:to>
                                        <p:strVal val="visible"/>
                                      </p:to>
                                    </p:set>
                                    <p:anim calcmode="lin" valueType="num">
                                      <p:cBhvr additive="base">
                                        <p:cTn id="19"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5">
                                            <p:txEl>
                                              <p:pRg st="3" end="3"/>
                                            </p:txEl>
                                          </p:spTgt>
                                        </p:tgtEl>
                                        <p:attrNameLst>
                                          <p:attrName>style.visibility</p:attrName>
                                        </p:attrNameLst>
                                      </p:cBhvr>
                                      <p:to>
                                        <p:strVal val="visible"/>
                                      </p:to>
                                    </p:set>
                                    <p:anim calcmode="lin" valueType="num">
                                      <p:cBhvr additive="base">
                                        <p:cTn id="25"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5">
                                            <p:txEl>
                                              <p:pRg st="4" end="4"/>
                                            </p:txEl>
                                          </p:spTgt>
                                        </p:tgtEl>
                                        <p:attrNameLst>
                                          <p:attrName>style.visibility</p:attrName>
                                        </p:attrNameLst>
                                      </p:cBhvr>
                                      <p:to>
                                        <p:strVal val="visible"/>
                                      </p:to>
                                    </p:set>
                                    <p:anim calcmode="lin" valueType="num">
                                      <p:cBhvr additive="base">
                                        <p:cTn id="31"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CIMG1246"/>
          <p:cNvPicPr>
            <a:picLocks noChangeAspect="1" noChangeArrowheads="1"/>
          </p:cNvPicPr>
          <p:nvPr/>
        </p:nvPicPr>
        <p:blipFill>
          <a:blip r:embed="rId3">
            <a:lum bright="50000" contrast="-50000"/>
            <a:extLst>
              <a:ext uri="{28A0092B-C50C-407E-A947-70E740481C1C}">
                <a14:useLocalDpi xmlns:a14="http://schemas.microsoft.com/office/drawing/2010/main" val="0"/>
              </a:ext>
            </a:extLst>
          </a:blip>
          <a:srcRect/>
          <a:stretch>
            <a:fillRect/>
          </a:stretch>
        </p:blipFill>
        <p:spPr bwMode="auto">
          <a:xfrm>
            <a:off x="914400" y="685800"/>
            <a:ext cx="7239000"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Rectangle 4"/>
          <p:cNvSpPr>
            <a:spLocks noGrp="1" noChangeArrowheads="1"/>
          </p:cNvSpPr>
          <p:nvPr>
            <p:ph type="ctrTitle"/>
          </p:nvPr>
        </p:nvSpPr>
        <p:spPr>
          <a:xfrm>
            <a:off x="685800" y="2819400"/>
            <a:ext cx="7772400" cy="1470025"/>
          </a:xfrm>
        </p:spPr>
        <p:txBody>
          <a:bodyPr/>
          <a:lstStyle/>
          <a:p>
            <a:pPr eaLnBrk="1" hangingPunct="1"/>
            <a:r>
              <a:rPr lang="en-US" altLang="en-US" smtClean="0"/>
              <a:t>Some Lessons</a:t>
            </a:r>
          </a:p>
        </p:txBody>
      </p:sp>
      <p:sp>
        <p:nvSpPr>
          <p:cNvPr id="18436" name="Rectangle 5"/>
          <p:cNvSpPr>
            <a:spLocks noGrp="1" noChangeArrowheads="1"/>
          </p:cNvSpPr>
          <p:nvPr>
            <p:ph type="subTitle" idx="1"/>
          </p:nvPr>
        </p:nvSpPr>
        <p:spPr/>
        <p:txBody>
          <a:bodyPr/>
          <a:lstStyle/>
          <a:p>
            <a:pPr eaLnBrk="1" hangingPunct="1"/>
            <a:endParaRPr lang="en-US" altLang="en-US" smtClean="0"/>
          </a:p>
        </p:txBody>
      </p:sp>
    </p:spTree>
    <p:custDataLst>
      <p:tags r:id="rId1"/>
    </p:custDataLst>
  </p:cSld>
  <p:clrMapOvr>
    <a:masterClrMapping/>
  </p:clrMapOvr>
  <p:transition advTm="803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4580"/>
                                        </p:tgtEl>
                                        <p:attrNameLst>
                                          <p:attrName>style.visibility</p:attrName>
                                        </p:attrNameLst>
                                      </p:cBhvr>
                                      <p:to>
                                        <p:strVal val="visible"/>
                                      </p:to>
                                    </p:set>
                                    <p:anim calcmode="lin" valueType="num">
                                      <p:cBhvr>
                                        <p:cTn id="7" dur="500" fill="hold"/>
                                        <p:tgtEl>
                                          <p:spTgt spid="24580"/>
                                        </p:tgtEl>
                                        <p:attrNameLst>
                                          <p:attrName>ppt_w</p:attrName>
                                        </p:attrNameLst>
                                      </p:cBhvr>
                                      <p:tavLst>
                                        <p:tav tm="0">
                                          <p:val>
                                            <p:fltVal val="0"/>
                                          </p:val>
                                        </p:tav>
                                        <p:tav tm="100000">
                                          <p:val>
                                            <p:strVal val="#ppt_w"/>
                                          </p:val>
                                        </p:tav>
                                      </p:tavLst>
                                    </p:anim>
                                    <p:anim calcmode="lin" valueType="num">
                                      <p:cBhvr>
                                        <p:cTn id="8" dur="500" fill="hold"/>
                                        <p:tgtEl>
                                          <p:spTgt spid="2458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Some Lessons</a:t>
            </a:r>
          </a:p>
        </p:txBody>
      </p:sp>
      <p:sp>
        <p:nvSpPr>
          <p:cNvPr id="26627" name="Rectangle 3"/>
          <p:cNvSpPr>
            <a:spLocks noGrp="1" noChangeArrowheads="1"/>
          </p:cNvSpPr>
          <p:nvPr>
            <p:ph type="body" idx="1"/>
          </p:nvPr>
        </p:nvSpPr>
        <p:spPr/>
        <p:txBody>
          <a:bodyPr/>
          <a:lstStyle/>
          <a:p>
            <a:pPr eaLnBrk="1" hangingPunct="1">
              <a:lnSpc>
                <a:spcPct val="90000"/>
              </a:lnSpc>
            </a:pPr>
            <a:r>
              <a:rPr lang="en-US" altLang="en-US" smtClean="0"/>
              <a:t>The Lord has given each person who professes to be His follower substantial abilities, wealth, time &amp; opportunities.</a:t>
            </a:r>
          </a:p>
          <a:p>
            <a:pPr eaLnBrk="1" hangingPunct="1">
              <a:lnSpc>
                <a:spcPct val="90000"/>
              </a:lnSpc>
            </a:pPr>
            <a:r>
              <a:rPr lang="en-US" altLang="en-US" smtClean="0"/>
              <a:t>Those who use these for Him will be rewarded in proportion to how they use what they have.</a:t>
            </a:r>
          </a:p>
          <a:p>
            <a:pPr eaLnBrk="1" hangingPunct="1">
              <a:lnSpc>
                <a:spcPct val="90000"/>
              </a:lnSpc>
            </a:pPr>
            <a:r>
              <a:rPr lang="en-US" altLang="en-US" smtClean="0"/>
              <a:t>Those who don’t use them show that they don’t really love or fear Him. They apparently are not really saved.</a:t>
            </a:r>
          </a:p>
        </p:txBody>
      </p:sp>
    </p:spTree>
    <p:custDataLst>
      <p:tags r:id="rId1"/>
    </p:custDataLst>
  </p:cSld>
  <p:clrMapOvr>
    <a:masterClrMapping/>
  </p:clrMapOvr>
  <p:transition advTm="6588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Some Lessons</a:t>
            </a:r>
          </a:p>
        </p:txBody>
      </p:sp>
      <p:sp>
        <p:nvSpPr>
          <p:cNvPr id="27651" name="Rectangle 3"/>
          <p:cNvSpPr>
            <a:spLocks noGrp="1" noChangeArrowheads="1"/>
          </p:cNvSpPr>
          <p:nvPr>
            <p:ph type="body" idx="1"/>
          </p:nvPr>
        </p:nvSpPr>
        <p:spPr>
          <a:xfrm>
            <a:off x="457200" y="1600200"/>
            <a:ext cx="7924800" cy="4525963"/>
          </a:xfrm>
        </p:spPr>
        <p:txBody>
          <a:bodyPr/>
          <a:lstStyle/>
          <a:p>
            <a:pPr eaLnBrk="1" hangingPunct="1">
              <a:lnSpc>
                <a:spcPct val="90000"/>
              </a:lnSpc>
            </a:pPr>
            <a:r>
              <a:rPr lang="en-US" altLang="en-US" smtClean="0"/>
              <a:t>Those who use God’s gifts faithfully will receive more.</a:t>
            </a:r>
          </a:p>
          <a:p>
            <a:pPr eaLnBrk="1" hangingPunct="1">
              <a:lnSpc>
                <a:spcPct val="90000"/>
              </a:lnSpc>
            </a:pPr>
            <a:r>
              <a:rPr lang="en-US" altLang="en-US" smtClean="0"/>
              <a:t>Those who don’t will lose even what they now have.</a:t>
            </a:r>
          </a:p>
          <a:p>
            <a:pPr eaLnBrk="1" hangingPunct="1">
              <a:lnSpc>
                <a:spcPct val="90000"/>
              </a:lnSpc>
            </a:pPr>
            <a:r>
              <a:rPr lang="en-US" altLang="en-US" smtClean="0"/>
              <a:t>Those who are faithful will enter into the joy of their Master: </a:t>
            </a:r>
          </a:p>
          <a:p>
            <a:pPr lvl="1" eaLnBrk="1" hangingPunct="1">
              <a:lnSpc>
                <a:spcPct val="90000"/>
              </a:lnSpc>
            </a:pPr>
            <a:r>
              <a:rPr lang="en-US" altLang="en-US" smtClean="0"/>
              <a:t>They will share in what He cares about, share the joy of seeing others come to Christ and grow in holiness.</a:t>
            </a:r>
          </a:p>
        </p:txBody>
      </p:sp>
    </p:spTree>
    <p:custDataLst>
      <p:tags r:id="rId1"/>
    </p:custDataLst>
  </p:cSld>
  <p:clrMapOvr>
    <a:masterClrMapping/>
  </p:clrMapOvr>
  <p:transition advTm="5684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anim calcmode="lin" valueType="num">
                                      <p:cBhvr additive="base">
                                        <p:cTn id="7" dur="5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651">
                                            <p:txEl>
                                              <p:pRg st="1" end="1"/>
                                            </p:txEl>
                                          </p:spTgt>
                                        </p:tgtEl>
                                        <p:attrNameLst>
                                          <p:attrName>style.visibility</p:attrName>
                                        </p:attrNameLst>
                                      </p:cBhvr>
                                      <p:to>
                                        <p:strVal val="visible"/>
                                      </p:to>
                                    </p:set>
                                    <p:anim calcmode="lin" valueType="num">
                                      <p:cBhvr additive="base">
                                        <p:cTn id="13"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6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7651">
                                            <p:txEl>
                                              <p:pRg st="2" end="2"/>
                                            </p:txEl>
                                          </p:spTgt>
                                        </p:tgtEl>
                                        <p:attrNameLst>
                                          <p:attrName>style.visibility</p:attrName>
                                        </p:attrNameLst>
                                      </p:cBhvr>
                                      <p:to>
                                        <p:strVal val="visible"/>
                                      </p:to>
                                    </p:set>
                                    <p:anim calcmode="lin" valueType="num">
                                      <p:cBhvr additive="base">
                                        <p:cTn id="19"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7651">
                                            <p:txEl>
                                              <p:pRg st="3" end="3"/>
                                            </p:txEl>
                                          </p:spTgt>
                                        </p:tgtEl>
                                        <p:attrNameLst>
                                          <p:attrName>style.visibility</p:attrName>
                                        </p:attrNameLst>
                                      </p:cBhvr>
                                      <p:to>
                                        <p:strVal val="visible"/>
                                      </p:to>
                                    </p:set>
                                    <p:anim calcmode="lin" valueType="num">
                                      <p:cBhvr additive="base">
                                        <p:cTn id="25"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65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smtClean="0"/>
              <a:t>Parable of the Talents</a:t>
            </a:r>
          </a:p>
        </p:txBody>
      </p:sp>
      <p:sp>
        <p:nvSpPr>
          <p:cNvPr id="3075" name="Rectangle 3"/>
          <p:cNvSpPr>
            <a:spLocks noGrp="1" noChangeArrowheads="1"/>
          </p:cNvSpPr>
          <p:nvPr>
            <p:ph type="body" idx="1"/>
          </p:nvPr>
        </p:nvSpPr>
        <p:spPr/>
        <p:txBody>
          <a:bodyPr/>
          <a:lstStyle/>
          <a:p>
            <a:pPr eaLnBrk="1" hangingPunct="1"/>
            <a:r>
              <a:rPr lang="en-US" altLang="en-US" smtClean="0"/>
              <a:t>This parable told by Jesus has been very influential among Christians.</a:t>
            </a:r>
          </a:p>
          <a:p>
            <a:pPr eaLnBrk="1" hangingPunct="1"/>
            <a:r>
              <a:rPr lang="en-US" altLang="en-US" smtClean="0"/>
              <a:t>In fact, the English word “talent” is derived from the interpretation of this parable:</a:t>
            </a:r>
          </a:p>
          <a:p>
            <a:pPr lvl="1" eaLnBrk="1" hangingPunct="1"/>
            <a:r>
              <a:rPr lang="en-US" altLang="en-US" smtClean="0"/>
              <a:t>Talent – the natural endowments of a person; a special often creative or artistic aptitude; general intelligence or mental power; ability</a:t>
            </a:r>
          </a:p>
        </p:txBody>
      </p:sp>
    </p:spTree>
    <p:custDataLst>
      <p:tags r:id="rId1"/>
    </p:custDataLst>
  </p:cSld>
  <p:clrMapOvr>
    <a:masterClrMapping/>
  </p:clrMapOvr>
  <p:transition advTm="321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6" descr="JesusMosaic1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057400" y="304800"/>
            <a:ext cx="4843463" cy="629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4"/>
          <p:cNvSpPr>
            <a:spLocks noGrp="1" noChangeArrowheads="1"/>
          </p:cNvSpPr>
          <p:nvPr>
            <p:ph type="ctrTitle"/>
          </p:nvPr>
        </p:nvSpPr>
        <p:spPr>
          <a:xfrm>
            <a:off x="685800" y="2514600"/>
            <a:ext cx="7772400" cy="1470025"/>
          </a:xfrm>
        </p:spPr>
        <p:txBody>
          <a:bodyPr/>
          <a:lstStyle/>
          <a:p>
            <a:pPr eaLnBrk="1" hangingPunct="1"/>
            <a:r>
              <a:rPr lang="en-US" altLang="en-US" smtClean="0"/>
              <a:t>The End</a:t>
            </a:r>
          </a:p>
        </p:txBody>
      </p:sp>
      <p:sp>
        <p:nvSpPr>
          <p:cNvPr id="28677" name="Rectangle 5"/>
          <p:cNvSpPr>
            <a:spLocks noGrp="1" noChangeArrowheads="1"/>
          </p:cNvSpPr>
          <p:nvPr>
            <p:ph type="subTitle" idx="1"/>
          </p:nvPr>
        </p:nvSpPr>
        <p:spPr/>
        <p:txBody>
          <a:bodyPr/>
          <a:lstStyle/>
          <a:p>
            <a:pPr eaLnBrk="1" hangingPunct="1"/>
            <a:r>
              <a:rPr lang="en-US" altLang="en-US" smtClean="0"/>
              <a:t>May we so conduct ourselves that we may one day hear Jesus say to us, “Well done!”</a:t>
            </a:r>
          </a:p>
        </p:txBody>
      </p:sp>
    </p:spTree>
    <p:custDataLst>
      <p:tags r:id="rId1"/>
    </p:custDataLst>
  </p:cSld>
  <p:clrMapOvr>
    <a:masterClrMapping/>
  </p:clrMapOvr>
  <p:transition advTm="3502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8676"/>
                                        </p:tgtEl>
                                        <p:attrNameLst>
                                          <p:attrName>style.visibility</p:attrName>
                                        </p:attrNameLst>
                                      </p:cBhvr>
                                      <p:to>
                                        <p:strVal val="visible"/>
                                      </p:to>
                                    </p:set>
                                    <p:anim calcmode="lin" valueType="num">
                                      <p:cBhvr>
                                        <p:cTn id="7" dur="500" fill="hold"/>
                                        <p:tgtEl>
                                          <p:spTgt spid="28676"/>
                                        </p:tgtEl>
                                        <p:attrNameLst>
                                          <p:attrName>ppt_w</p:attrName>
                                        </p:attrNameLst>
                                      </p:cBhvr>
                                      <p:tavLst>
                                        <p:tav tm="0">
                                          <p:val>
                                            <p:fltVal val="0"/>
                                          </p:val>
                                        </p:tav>
                                        <p:tav tm="100000">
                                          <p:val>
                                            <p:strVal val="#ppt_w"/>
                                          </p:val>
                                        </p:tav>
                                      </p:tavLst>
                                    </p:anim>
                                    <p:anim calcmode="lin" valueType="num">
                                      <p:cBhvr>
                                        <p:cTn id="8" dur="500" fill="hold"/>
                                        <p:tgtEl>
                                          <p:spTgt spid="28676"/>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28677">
                                            <p:txEl>
                                              <p:pRg st="0" end="0"/>
                                            </p:txEl>
                                          </p:spTgt>
                                        </p:tgtEl>
                                        <p:attrNameLst>
                                          <p:attrName>style.visibility</p:attrName>
                                        </p:attrNameLst>
                                      </p:cBhvr>
                                      <p:to>
                                        <p:strVal val="visible"/>
                                      </p:to>
                                    </p:set>
                                    <p:animEffect transition="in" filter="checkerboard(across)">
                                      <p:cBhvr>
                                        <p:cTn id="13" dur="500"/>
                                        <p:tgtEl>
                                          <p:spTgt spid="286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p:bldP spid="2867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parable-of-talents-262x300"/>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2176463" y="685800"/>
            <a:ext cx="4791075"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4"/>
          <p:cNvSpPr>
            <a:spLocks noGrp="1" noChangeArrowheads="1"/>
          </p:cNvSpPr>
          <p:nvPr>
            <p:ph type="ctrTitle"/>
          </p:nvPr>
        </p:nvSpPr>
        <p:spPr>
          <a:xfrm>
            <a:off x="685800" y="2743200"/>
            <a:ext cx="7772400" cy="1470025"/>
          </a:xfrm>
        </p:spPr>
        <p:txBody>
          <a:bodyPr/>
          <a:lstStyle/>
          <a:p>
            <a:pPr eaLnBrk="1" hangingPunct="1"/>
            <a:r>
              <a:rPr lang="en-US" altLang="en-US" smtClean="0"/>
              <a:t>The Parable</a:t>
            </a:r>
          </a:p>
        </p:txBody>
      </p:sp>
      <p:sp>
        <p:nvSpPr>
          <p:cNvPr id="2" name="Rectangle 5"/>
          <p:cNvSpPr>
            <a:spLocks noGrp="1" noChangeArrowheads="1"/>
          </p:cNvSpPr>
          <p:nvPr>
            <p:ph type="subTitle" idx="1"/>
          </p:nvPr>
        </p:nvSpPr>
        <p:spPr/>
        <p:txBody>
          <a:bodyPr/>
          <a:lstStyle/>
          <a:p>
            <a:pPr eaLnBrk="1" hangingPunct="1"/>
            <a:endParaRPr lang="en-US" altLang="en-US" smtClean="0"/>
          </a:p>
        </p:txBody>
      </p:sp>
    </p:spTree>
    <p:custDataLst>
      <p:tags r:id="rId1"/>
    </p:custDataLst>
  </p:cSld>
  <p:clrMapOvr>
    <a:masterClrMapping/>
  </p:clrMapOvr>
  <p:transition advTm="7802"/>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500" fill="hold"/>
                                        <p:tgtEl>
                                          <p:spTgt spid="4100"/>
                                        </p:tgtEl>
                                        <p:attrNameLst>
                                          <p:attrName>ppt_w</p:attrName>
                                        </p:attrNameLst>
                                      </p:cBhvr>
                                      <p:tavLst>
                                        <p:tav tm="0">
                                          <p:val>
                                            <p:fltVal val="0"/>
                                          </p:val>
                                        </p:tav>
                                        <p:tav tm="100000">
                                          <p:val>
                                            <p:strVal val="#ppt_w"/>
                                          </p:val>
                                        </p:tav>
                                      </p:tavLst>
                                    </p:anim>
                                    <p:anim calcmode="lin" valueType="num">
                                      <p:cBhvr>
                                        <p:cTn id="8" dur="500" fill="hold"/>
                                        <p:tgtEl>
                                          <p:spTgt spid="410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p:txBody>
          <a:bodyPr/>
          <a:lstStyle/>
          <a:p>
            <a:pPr eaLnBrk="1" hangingPunct="1"/>
            <a:r>
              <a:rPr lang="en-US" altLang="en-US" smtClean="0"/>
              <a:t>Matthew 25:13-30</a:t>
            </a:r>
          </a:p>
        </p:txBody>
      </p:sp>
      <p:sp>
        <p:nvSpPr>
          <p:cNvPr id="6149" name="Text Box 5"/>
          <p:cNvSpPr txBox="1">
            <a:spLocks noChangeArrowheads="1"/>
          </p:cNvSpPr>
          <p:nvPr/>
        </p:nvSpPr>
        <p:spPr bwMode="auto">
          <a:xfrm>
            <a:off x="914400" y="1524000"/>
            <a:ext cx="73152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t>13 (NIV) "Therefore keep watch, because you do not know the day or the hour. 14 Again, it will be like a man going on a journey, who called his servants and entrusted his property to them. 15 To one he gave five talents of money, to another two talents, and to another one talent, each according to his ability. Then he went on his journey. 16 The man who had received the five talents went at once and put his money to work and gained five more. 17 So also, the one with the two talents gained two more. 18 But the man who had received the one talent went off, dug a hole in the ground and hid his master's money. </a:t>
            </a:r>
          </a:p>
        </p:txBody>
      </p:sp>
    </p:spTree>
    <p:custDataLst>
      <p:tags r:id="rId1"/>
    </p:custDataLst>
  </p:cSld>
  <p:clrMapOvr>
    <a:masterClrMapping/>
  </p:clrMapOvr>
  <p:transition advTm="3785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checkerboard(across)">
                                      <p:cBhvr>
                                        <p:cTn id="7"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altLang="en-US" smtClean="0"/>
              <a:t>Matthew 25:13-30</a:t>
            </a:r>
          </a:p>
        </p:txBody>
      </p:sp>
      <p:sp>
        <p:nvSpPr>
          <p:cNvPr id="8196" name="Text Box 4"/>
          <p:cNvSpPr txBox="1">
            <a:spLocks noChangeArrowheads="1"/>
          </p:cNvSpPr>
          <p:nvPr/>
        </p:nvSpPr>
        <p:spPr bwMode="auto">
          <a:xfrm>
            <a:off x="685800" y="1289050"/>
            <a:ext cx="7924800" cy="520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a:t>19 (NIV) "After a long time the master of those servants returned and settled accounts with them. 20 The man who had received the five talents brought the other five. `Master,' he said, `you entrusted me with five talents. See, I have gained five more.' 21 His master replied, `Well done, good and faithful servant! You have been faithful with a few things; I will put you in charge of many things. Come and share your master's happiness!' 22 The man with the two talents also came. `Master,' he said, `you entrusted me with two talents; see, I have gained two more.' 23 His master replied, `Well done, good and faithful servant! You have been faithful with a few things; I will put you in charge of many things. Come and share your master's happiness!' </a:t>
            </a:r>
          </a:p>
        </p:txBody>
      </p:sp>
    </p:spTree>
    <p:custDataLst>
      <p:tags r:id="rId1"/>
    </p:custDataLst>
  </p:cSld>
  <p:clrMapOvr>
    <a:masterClrMapping/>
  </p:clrMapOvr>
  <p:transition advTm="3973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checkerboard(across)">
                                      <p:cBhvr>
                                        <p:cTn id="7"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mtClean="0"/>
              <a:t>Matthew 25:13-30</a:t>
            </a:r>
          </a:p>
        </p:txBody>
      </p:sp>
      <p:sp>
        <p:nvSpPr>
          <p:cNvPr id="10244" name="Text Box 4"/>
          <p:cNvSpPr txBox="1">
            <a:spLocks noChangeArrowheads="1"/>
          </p:cNvSpPr>
          <p:nvPr/>
        </p:nvSpPr>
        <p:spPr bwMode="auto">
          <a:xfrm>
            <a:off x="457200" y="1600200"/>
            <a:ext cx="83058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000"/>
              <a:t>24 (NIV) "Then the man who had received the one talent came. `Master,' he said, `I knew that you are a hard man, harvesting where you have not sown and gathering where you have not scattered seed. 25 So I was afraid and went out and hid your talent in the ground. See, here is what belongs to you.' 26 His master replied, `You wicked, lazy servant! So you knew that I harvest where I have not sown and gather where I have not scattered seed? 27 Well then, you should have put my money on deposit with the bankers, so that when I returned I would have received it back with interest. 28 `Take the talent from him and give it to the one who has the ten talents. 29 For everyone who has will be given more, and he will have an abundance. Whoever does not have, even what he has will be taken from him. 30 And throw that worthless servant outside, into the darkness, where there will be weeping and gnashing of teeth.' “</a:t>
            </a:r>
          </a:p>
        </p:txBody>
      </p:sp>
    </p:spTree>
    <p:custDataLst>
      <p:tags r:id="rId1"/>
    </p:custDataLst>
  </p:cSld>
  <p:clrMapOvr>
    <a:masterClrMapping/>
  </p:clrMapOvr>
  <p:transition advTm="5214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checkerboard(across)">
                                      <p:cBhvr>
                                        <p:cTn id="7"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tlc-095"/>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914400" y="990600"/>
            <a:ext cx="731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Grp="1" noChangeArrowheads="1"/>
          </p:cNvSpPr>
          <p:nvPr>
            <p:ph type="ctrTitle"/>
          </p:nvPr>
        </p:nvSpPr>
        <p:spPr/>
        <p:txBody>
          <a:bodyPr/>
          <a:lstStyle/>
          <a:p>
            <a:pPr eaLnBrk="1" hangingPunct="1"/>
            <a:r>
              <a:rPr lang="en-US" altLang="en-US" smtClean="0"/>
              <a:t>The Story</a:t>
            </a:r>
          </a:p>
        </p:txBody>
      </p:sp>
      <p:sp>
        <p:nvSpPr>
          <p:cNvPr id="8196" name="Rectangle 5"/>
          <p:cNvSpPr>
            <a:spLocks noGrp="1" noChangeArrowheads="1"/>
          </p:cNvSpPr>
          <p:nvPr>
            <p:ph type="subTitle" idx="1"/>
          </p:nvPr>
        </p:nvSpPr>
        <p:spPr/>
        <p:txBody>
          <a:bodyPr/>
          <a:lstStyle/>
          <a:p>
            <a:pPr eaLnBrk="1" hangingPunct="1"/>
            <a:endParaRPr lang="en-US" altLang="en-US" smtClean="0"/>
          </a:p>
        </p:txBody>
      </p:sp>
    </p:spTree>
    <p:custDataLst>
      <p:tags r:id="rId1"/>
    </p:custDataLst>
  </p:cSld>
  <p:clrMapOvr>
    <a:masterClrMapping/>
  </p:clrMapOvr>
  <p:transition advTm="2300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2292"/>
                                        </p:tgtEl>
                                        <p:attrNameLst>
                                          <p:attrName>style.visibility</p:attrName>
                                        </p:attrNameLst>
                                      </p:cBhvr>
                                      <p:to>
                                        <p:strVal val="visible"/>
                                      </p:to>
                                    </p:set>
                                    <p:anim calcmode="lin" valueType="num">
                                      <p:cBhvr>
                                        <p:cTn id="7" dur="500" fill="hold"/>
                                        <p:tgtEl>
                                          <p:spTgt spid="12292"/>
                                        </p:tgtEl>
                                        <p:attrNameLst>
                                          <p:attrName>ppt_w</p:attrName>
                                        </p:attrNameLst>
                                      </p:cBhvr>
                                      <p:tavLst>
                                        <p:tav tm="0">
                                          <p:val>
                                            <p:fltVal val="0"/>
                                          </p:val>
                                        </p:tav>
                                        <p:tav tm="100000">
                                          <p:val>
                                            <p:strVal val="#ppt_w"/>
                                          </p:val>
                                        </p:tav>
                                      </p:tavLst>
                                    </p:anim>
                                    <p:anim calcmode="lin" valueType="num">
                                      <p:cBhvr>
                                        <p:cTn id="8" dur="500" fill="hold"/>
                                        <p:tgtEl>
                                          <p:spTgt spid="122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smtClean="0"/>
              <a:t>The Master’s Orders</a:t>
            </a:r>
          </a:p>
        </p:txBody>
      </p:sp>
      <p:sp>
        <p:nvSpPr>
          <p:cNvPr id="14339" name="Rectangle 3"/>
          <p:cNvSpPr>
            <a:spLocks noGrp="1" noChangeArrowheads="1"/>
          </p:cNvSpPr>
          <p:nvPr>
            <p:ph type="body" idx="1"/>
          </p:nvPr>
        </p:nvSpPr>
        <p:spPr/>
        <p:txBody>
          <a:bodyPr/>
          <a:lstStyle/>
          <a:p>
            <a:pPr eaLnBrk="1" hangingPunct="1">
              <a:lnSpc>
                <a:spcPct val="90000"/>
              </a:lnSpc>
            </a:pPr>
            <a:r>
              <a:rPr lang="en-US" altLang="en-US" smtClean="0"/>
              <a:t>A slaveowner going on a journey entrusts his property to his slaves:</a:t>
            </a:r>
          </a:p>
          <a:p>
            <a:pPr lvl="1" eaLnBrk="1" hangingPunct="1">
              <a:lnSpc>
                <a:spcPct val="90000"/>
              </a:lnSpc>
            </a:pPr>
            <a:r>
              <a:rPr lang="en-US" altLang="en-US" smtClean="0"/>
              <a:t>Varied amounts according to their abilities</a:t>
            </a:r>
          </a:p>
          <a:p>
            <a:pPr lvl="1" eaLnBrk="1" hangingPunct="1">
              <a:lnSpc>
                <a:spcPct val="90000"/>
              </a:lnSpc>
            </a:pPr>
            <a:r>
              <a:rPr lang="en-US" altLang="en-US" smtClean="0"/>
              <a:t>5 talents, 2 talents, 1 talent</a:t>
            </a:r>
          </a:p>
          <a:p>
            <a:pPr eaLnBrk="1" hangingPunct="1">
              <a:lnSpc>
                <a:spcPct val="90000"/>
              </a:lnSpc>
            </a:pPr>
            <a:r>
              <a:rPr lang="en-US" altLang="en-US" smtClean="0"/>
              <a:t>A talent is a substantial unit of weight used in the Greco-Roman world:</a:t>
            </a:r>
          </a:p>
          <a:p>
            <a:pPr lvl="1" eaLnBrk="1" hangingPunct="1">
              <a:lnSpc>
                <a:spcPct val="90000"/>
              </a:lnSpc>
            </a:pPr>
            <a:r>
              <a:rPr lang="en-US" altLang="en-US" smtClean="0"/>
              <a:t>About 60 pounds</a:t>
            </a:r>
          </a:p>
          <a:p>
            <a:pPr lvl="1" eaLnBrk="1" hangingPunct="1">
              <a:lnSpc>
                <a:spcPct val="90000"/>
              </a:lnSpc>
            </a:pPr>
            <a:r>
              <a:rPr lang="en-US" altLang="en-US" smtClean="0"/>
              <a:t>When referring to money, it normally means 60 pounds of silver, quite a substantial sum.</a:t>
            </a:r>
          </a:p>
        </p:txBody>
      </p:sp>
    </p:spTree>
    <p:custDataLst>
      <p:tags r:id="rId1"/>
    </p:custDataLst>
  </p:cSld>
  <p:clrMapOvr>
    <a:masterClrMapping/>
  </p:clrMapOvr>
  <p:transition advTm="3531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 calcmode="lin" valueType="num">
                                      <p:cBhvr additive="base">
                                        <p:cTn id="19" dur="5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33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339">
                                            <p:txEl>
                                              <p:pRg st="3" end="3"/>
                                            </p:txEl>
                                          </p:spTgt>
                                        </p:tgtEl>
                                        <p:attrNameLst>
                                          <p:attrName>style.visibility</p:attrName>
                                        </p:attrNameLst>
                                      </p:cBhvr>
                                      <p:to>
                                        <p:strVal val="visible"/>
                                      </p:to>
                                    </p:set>
                                    <p:anim calcmode="lin" valueType="num">
                                      <p:cBhvr additive="base">
                                        <p:cTn id="25" dur="5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33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calcmode="lin" valueType="num">
                                      <p:cBhvr additive="base">
                                        <p:cTn id="31" dur="5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33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339">
                                            <p:txEl>
                                              <p:pRg st="5" end="5"/>
                                            </p:txEl>
                                          </p:spTgt>
                                        </p:tgtEl>
                                        <p:attrNameLst>
                                          <p:attrName>style.visibility</p:attrName>
                                        </p:attrNameLst>
                                      </p:cBhvr>
                                      <p:to>
                                        <p:strVal val="visible"/>
                                      </p:to>
                                    </p:set>
                                    <p:anim calcmode="lin" valueType="num">
                                      <p:cBhvr additive="base">
                                        <p:cTn id="37" dur="5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33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smtClean="0"/>
              <a:t>Value of a Talent</a:t>
            </a:r>
          </a:p>
        </p:txBody>
      </p:sp>
      <p:sp>
        <p:nvSpPr>
          <p:cNvPr id="15363" name="Rectangle 3"/>
          <p:cNvSpPr>
            <a:spLocks noGrp="1" noChangeArrowheads="1"/>
          </p:cNvSpPr>
          <p:nvPr>
            <p:ph type="body" idx="1"/>
          </p:nvPr>
        </p:nvSpPr>
        <p:spPr/>
        <p:txBody>
          <a:bodyPr/>
          <a:lstStyle/>
          <a:p>
            <a:pPr eaLnBrk="1" hangingPunct="1"/>
            <a:r>
              <a:rPr lang="en-US" altLang="en-US" sz="2800" smtClean="0"/>
              <a:t>This is tricky, due to the huge changes introduced into society by industrialization.</a:t>
            </a:r>
          </a:p>
          <a:p>
            <a:pPr lvl="1" eaLnBrk="1" hangingPunct="1"/>
            <a:r>
              <a:rPr lang="en-US" altLang="en-US" sz="2400" smtClean="0"/>
              <a:t>60 lb of silver = 720 troy oz of silver</a:t>
            </a:r>
          </a:p>
          <a:p>
            <a:pPr lvl="2" eaLnBrk="1" hangingPunct="1"/>
            <a:r>
              <a:rPr lang="en-US" altLang="en-US" sz="2000" smtClean="0"/>
              <a:t>As of 3 May 2011, silver sells at $41.61 /oz.</a:t>
            </a:r>
          </a:p>
          <a:p>
            <a:pPr lvl="2" eaLnBrk="1" hangingPunct="1"/>
            <a:r>
              <a:rPr lang="en-US" altLang="en-US" sz="2000" smtClean="0"/>
              <a:t>So bullion value of a talent of silver is 720 x $41.61 = $29,959.20, about $30K.</a:t>
            </a:r>
          </a:p>
          <a:p>
            <a:pPr lvl="1" eaLnBrk="1" hangingPunct="1"/>
            <a:r>
              <a:rPr lang="en-US" altLang="en-US" sz="2400" smtClean="0"/>
              <a:t>A talent in ancient coinage was worth 6000 drachmas (or denarii), so 6000 days wages for a day-laborer.</a:t>
            </a:r>
          </a:p>
          <a:p>
            <a:pPr lvl="2" eaLnBrk="1" hangingPunct="1"/>
            <a:r>
              <a:rPr lang="en-US" altLang="en-US" sz="2000" smtClean="0"/>
              <a:t>As of 3 May 2011, the US Federal Minimum Wage is $7.25 per hour, so $58.00 per 8-hour day.</a:t>
            </a:r>
          </a:p>
          <a:p>
            <a:pPr lvl="2" eaLnBrk="1" hangingPunct="1"/>
            <a:r>
              <a:rPr lang="en-US" altLang="en-US" sz="2000" smtClean="0"/>
              <a:t>So the wage value of a talent is 6000 x $58. = $348K.</a:t>
            </a:r>
          </a:p>
        </p:txBody>
      </p:sp>
    </p:spTree>
    <p:custDataLst>
      <p:tags r:id="rId1"/>
    </p:custDataLst>
  </p:cSld>
  <p:clrMapOvr>
    <a:masterClrMapping/>
  </p:clrMapOvr>
  <p:transition advTm="12249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5363">
                                            <p:txEl>
                                              <p:pRg st="6" end="6"/>
                                            </p:txEl>
                                          </p:spTgt>
                                        </p:tgtEl>
                                        <p:attrNameLst>
                                          <p:attrName>style.visibility</p:attrName>
                                        </p:attrNameLst>
                                      </p:cBhvr>
                                      <p:to>
                                        <p:strVal val="visible"/>
                                      </p:to>
                                    </p:set>
                                    <p:anim calcmode="lin" valueType="num">
                                      <p:cBhvr additive="base">
                                        <p:cTn id="43"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36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3|2|3.1"/>
</p:tagLst>
</file>

<file path=ppt/tags/tag10.xml><?xml version="1.0" encoding="utf-8"?>
<p:tagLst xmlns:a="http://schemas.openxmlformats.org/drawingml/2006/main" xmlns:r="http://schemas.openxmlformats.org/officeDocument/2006/relationships" xmlns:p="http://schemas.openxmlformats.org/presentationml/2006/main">
  <p:tag name="TIMING" val="|2.1|4.3"/>
</p:tagLst>
</file>

<file path=ppt/tags/tag11.xml><?xml version="1.0" encoding="utf-8"?>
<p:tagLst xmlns:a="http://schemas.openxmlformats.org/drawingml/2006/main" xmlns:r="http://schemas.openxmlformats.org/officeDocument/2006/relationships" xmlns:p="http://schemas.openxmlformats.org/presentationml/2006/main">
  <p:tag name="TIMING" val="|0.9|3.7|3.6|5.4|22.2"/>
</p:tagLst>
</file>

<file path=ppt/tags/tag12.xml><?xml version="1.0" encoding="utf-8"?>
<p:tagLst xmlns:a="http://schemas.openxmlformats.org/drawingml/2006/main" xmlns:r="http://schemas.openxmlformats.org/officeDocument/2006/relationships" xmlns:p="http://schemas.openxmlformats.org/presentationml/2006/main">
  <p:tag name="TIMING" val="|0.4|7.3|25.8"/>
</p:tagLst>
</file>

<file path=ppt/tags/tag13.xml><?xml version="1.0" encoding="utf-8"?>
<p:tagLst xmlns:a="http://schemas.openxmlformats.org/drawingml/2006/main" xmlns:r="http://schemas.openxmlformats.org/officeDocument/2006/relationships" xmlns:p="http://schemas.openxmlformats.org/presentationml/2006/main">
  <p:tag name="TIMING" val="|1.6"/>
</p:tagLst>
</file>

<file path=ppt/tags/tag14.xml><?xml version="1.0" encoding="utf-8"?>
<p:tagLst xmlns:a="http://schemas.openxmlformats.org/drawingml/2006/main" xmlns:r="http://schemas.openxmlformats.org/officeDocument/2006/relationships" xmlns:p="http://schemas.openxmlformats.org/presentationml/2006/main">
  <p:tag name="TIMING" val="|1.7|8.2|8.4|12.5|19.8|15.1|4.9"/>
</p:tagLst>
</file>

<file path=ppt/tags/tag15.xml><?xml version="1.0" encoding="utf-8"?>
<p:tagLst xmlns:a="http://schemas.openxmlformats.org/drawingml/2006/main" xmlns:r="http://schemas.openxmlformats.org/officeDocument/2006/relationships" xmlns:p="http://schemas.openxmlformats.org/presentationml/2006/main">
  <p:tag name="TIMING" val="|0.4|5.3|1.9|2|1.4|3.4"/>
</p:tagLst>
</file>

<file path=ppt/tags/tag16.xml><?xml version="1.0" encoding="utf-8"?>
<p:tagLst xmlns:a="http://schemas.openxmlformats.org/drawingml/2006/main" xmlns:r="http://schemas.openxmlformats.org/officeDocument/2006/relationships" xmlns:p="http://schemas.openxmlformats.org/presentationml/2006/main">
  <p:tag name="TIMING" val="|4.7|16.4|8.8|26.5|33.4"/>
</p:tagLst>
</file>

<file path=ppt/tags/tag17.xml><?xml version="1.0" encoding="utf-8"?>
<p:tagLst xmlns:a="http://schemas.openxmlformats.org/drawingml/2006/main" xmlns:r="http://schemas.openxmlformats.org/officeDocument/2006/relationships" xmlns:p="http://schemas.openxmlformats.org/presentationml/2006/main">
  <p:tag name="TIMING" val="|1"/>
</p:tagLst>
</file>

<file path=ppt/tags/tag18.xml><?xml version="1.0" encoding="utf-8"?>
<p:tagLst xmlns:a="http://schemas.openxmlformats.org/drawingml/2006/main" xmlns:r="http://schemas.openxmlformats.org/officeDocument/2006/relationships" xmlns:p="http://schemas.openxmlformats.org/presentationml/2006/main">
  <p:tag name="TIMING" val="|0.3|31.3|25"/>
</p:tagLst>
</file>

<file path=ppt/tags/tag19.xml><?xml version="1.0" encoding="utf-8"?>
<p:tagLst xmlns:a="http://schemas.openxmlformats.org/drawingml/2006/main" xmlns:r="http://schemas.openxmlformats.org/officeDocument/2006/relationships" xmlns:p="http://schemas.openxmlformats.org/presentationml/2006/main">
  <p:tag name="TIMING" val="|0.3|25.5|9.5|11.5"/>
</p:tagLst>
</file>

<file path=ppt/tags/tag2.xml><?xml version="1.0" encoding="utf-8"?>
<p:tagLst xmlns:a="http://schemas.openxmlformats.org/drawingml/2006/main" xmlns:r="http://schemas.openxmlformats.org/officeDocument/2006/relationships" xmlns:p="http://schemas.openxmlformats.org/presentationml/2006/main">
  <p:tag name="TIMING" val="|1.6|7.5|7.7"/>
</p:tagLst>
</file>

<file path=ppt/tags/tag20.xml><?xml version="1.0" encoding="utf-8"?>
<p:tagLst xmlns:a="http://schemas.openxmlformats.org/drawingml/2006/main" xmlns:r="http://schemas.openxmlformats.org/officeDocument/2006/relationships" xmlns:p="http://schemas.openxmlformats.org/presentationml/2006/main">
  <p:tag name="TIMING" val="|9.8|5.3"/>
</p:tagLst>
</file>

<file path=ppt/tags/tag3.xml><?xml version="1.0" encoding="utf-8"?>
<p:tagLst xmlns:a="http://schemas.openxmlformats.org/drawingml/2006/main" xmlns:r="http://schemas.openxmlformats.org/officeDocument/2006/relationships" xmlns:p="http://schemas.openxmlformats.org/presentationml/2006/main">
  <p:tag name="TIMING" val="|2"/>
</p:tagLst>
</file>

<file path=ppt/tags/tag4.xml><?xml version="1.0" encoding="utf-8"?>
<p:tagLst xmlns:a="http://schemas.openxmlformats.org/drawingml/2006/main" xmlns:r="http://schemas.openxmlformats.org/officeDocument/2006/relationships" xmlns:p="http://schemas.openxmlformats.org/presentationml/2006/main">
  <p:tag name="TIMING" val="|1.5"/>
</p:tagLst>
</file>

<file path=ppt/tags/tag5.xml><?xml version="1.0" encoding="utf-8"?>
<p:tagLst xmlns:a="http://schemas.openxmlformats.org/drawingml/2006/main" xmlns:r="http://schemas.openxmlformats.org/officeDocument/2006/relationships" xmlns:p="http://schemas.openxmlformats.org/presentationml/2006/main">
  <p:tag name="TIMING" val="|0.9"/>
</p:tagLst>
</file>

<file path=ppt/tags/tag6.xml><?xml version="1.0" encoding="utf-8"?>
<p:tagLst xmlns:a="http://schemas.openxmlformats.org/drawingml/2006/main" xmlns:r="http://schemas.openxmlformats.org/officeDocument/2006/relationships" xmlns:p="http://schemas.openxmlformats.org/presentationml/2006/main">
  <p:tag name="TIMING" val="|0.3"/>
</p:tagLst>
</file>

<file path=ppt/tags/tag7.xml><?xml version="1.0" encoding="utf-8"?>
<p:tagLst xmlns:a="http://schemas.openxmlformats.org/drawingml/2006/main" xmlns:r="http://schemas.openxmlformats.org/officeDocument/2006/relationships" xmlns:p="http://schemas.openxmlformats.org/presentationml/2006/main">
  <p:tag name="TIMING" val="|0.6"/>
</p:tagLst>
</file>

<file path=ppt/tags/tag8.xml><?xml version="1.0" encoding="utf-8"?>
<p:tagLst xmlns:a="http://schemas.openxmlformats.org/drawingml/2006/main" xmlns:r="http://schemas.openxmlformats.org/officeDocument/2006/relationships" xmlns:p="http://schemas.openxmlformats.org/presentationml/2006/main">
  <p:tag name="TIMING" val="|2.2|5.2|4.4|4.2|4.5|5.9"/>
</p:tagLst>
</file>

<file path=ppt/tags/tag9.xml><?xml version="1.0" encoding="utf-8"?>
<p:tagLst xmlns:a="http://schemas.openxmlformats.org/drawingml/2006/main" xmlns:r="http://schemas.openxmlformats.org/officeDocument/2006/relationships" xmlns:p="http://schemas.openxmlformats.org/presentationml/2006/main">
  <p:tag name="TIMING" val="|2.7|32.4|13.6|9.2|10.6|15.9|13.2"/>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TotalTime>
  <Words>1227</Words>
  <Application>Microsoft Office PowerPoint</Application>
  <PresentationFormat>On-screen Show (4:3)</PresentationFormat>
  <Paragraphs>77</Paragraphs>
  <Slides>20</Slides>
  <Notes>0</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Default Design</vt:lpstr>
      <vt:lpstr>Parable of the Talents</vt:lpstr>
      <vt:lpstr>Parable of the Talents</vt:lpstr>
      <vt:lpstr>The Parable</vt:lpstr>
      <vt:lpstr>Matthew 25:13-30</vt:lpstr>
      <vt:lpstr>Matthew 25:13-30</vt:lpstr>
      <vt:lpstr>Matthew 25:13-30</vt:lpstr>
      <vt:lpstr>The Story</vt:lpstr>
      <vt:lpstr>The Master’s Orders</vt:lpstr>
      <vt:lpstr>Value of a Talent</vt:lpstr>
      <vt:lpstr>The Slaves’ Activity</vt:lpstr>
      <vt:lpstr>The Reckoning</vt:lpstr>
      <vt:lpstr>The Reckoning</vt:lpstr>
      <vt:lpstr>Interpreting the Parable</vt:lpstr>
      <vt:lpstr>The Context</vt:lpstr>
      <vt:lpstr>The Context</vt:lpstr>
      <vt:lpstr>Earthly Story &amp; Heavenly Meaning</vt:lpstr>
      <vt:lpstr>Some Lessons</vt:lpstr>
      <vt:lpstr>Some Lessons</vt:lpstr>
      <vt:lpstr>Some Lessons</vt:lpstr>
      <vt:lpstr>The End</vt:lpstr>
    </vt:vector>
  </TitlesOfParts>
  <Company>Biblical Theological Seminary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Parable of the Talents</dc:title>
  <dc:creator>rnewman</dc:creator>
  <cp:lastModifiedBy>Newman</cp:lastModifiedBy>
  <cp:revision>74</cp:revision>
  <dcterms:created xsi:type="dcterms:W3CDTF">2011-05-03T20:31:05Z</dcterms:created>
  <dcterms:modified xsi:type="dcterms:W3CDTF">2015-07-07T13:58:51Z</dcterms:modified>
</cp:coreProperties>
</file>