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8C5001-DA82-4091-B8B2-DC6326535F1A}" type="slidenum">
              <a:rPr lang="en-US" altLang="en-US"/>
              <a:pPr/>
              <a:t>‹#›</a:t>
            </a:fld>
            <a:endParaRPr lang="en-US" altLang="en-US"/>
          </a:p>
        </p:txBody>
      </p:sp>
    </p:spTree>
    <p:extLst>
      <p:ext uri="{BB962C8B-B14F-4D97-AF65-F5344CB8AC3E}">
        <p14:creationId xmlns:p14="http://schemas.microsoft.com/office/powerpoint/2010/main" val="55993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197764-BA87-41E4-BCEC-A5CCC77316D0}" type="slidenum">
              <a:rPr lang="en-US" altLang="en-US"/>
              <a:pPr/>
              <a:t>‹#›</a:t>
            </a:fld>
            <a:endParaRPr lang="en-US" altLang="en-US"/>
          </a:p>
        </p:txBody>
      </p:sp>
    </p:spTree>
    <p:extLst>
      <p:ext uri="{BB962C8B-B14F-4D97-AF65-F5344CB8AC3E}">
        <p14:creationId xmlns:p14="http://schemas.microsoft.com/office/powerpoint/2010/main" val="217004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D6F7F9-152B-424B-92FD-3D86CAA31D64}" type="slidenum">
              <a:rPr lang="en-US" altLang="en-US"/>
              <a:pPr/>
              <a:t>‹#›</a:t>
            </a:fld>
            <a:endParaRPr lang="en-US" altLang="en-US"/>
          </a:p>
        </p:txBody>
      </p:sp>
    </p:spTree>
    <p:extLst>
      <p:ext uri="{BB962C8B-B14F-4D97-AF65-F5344CB8AC3E}">
        <p14:creationId xmlns:p14="http://schemas.microsoft.com/office/powerpoint/2010/main" val="216644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C038E68-5E0F-4303-863D-E77F7D4D4C8F}" type="slidenum">
              <a:rPr lang="en-US" altLang="en-US"/>
              <a:pPr/>
              <a:t>‹#›</a:t>
            </a:fld>
            <a:endParaRPr lang="en-US" altLang="en-US"/>
          </a:p>
        </p:txBody>
      </p:sp>
    </p:spTree>
    <p:extLst>
      <p:ext uri="{BB962C8B-B14F-4D97-AF65-F5344CB8AC3E}">
        <p14:creationId xmlns:p14="http://schemas.microsoft.com/office/powerpoint/2010/main" val="63450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8B01D8B-DF97-4F46-AA55-611C09106D62}" type="slidenum">
              <a:rPr lang="en-US" altLang="en-US"/>
              <a:pPr/>
              <a:t>‹#›</a:t>
            </a:fld>
            <a:endParaRPr lang="en-US" altLang="en-US"/>
          </a:p>
        </p:txBody>
      </p:sp>
    </p:spTree>
    <p:extLst>
      <p:ext uri="{BB962C8B-B14F-4D97-AF65-F5344CB8AC3E}">
        <p14:creationId xmlns:p14="http://schemas.microsoft.com/office/powerpoint/2010/main" val="270316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6984FD7-39DF-46E9-B9C9-3725A320B196}" type="slidenum">
              <a:rPr lang="en-US" altLang="en-US"/>
              <a:pPr/>
              <a:t>‹#›</a:t>
            </a:fld>
            <a:endParaRPr lang="en-US" altLang="en-US"/>
          </a:p>
        </p:txBody>
      </p:sp>
    </p:spTree>
    <p:extLst>
      <p:ext uri="{BB962C8B-B14F-4D97-AF65-F5344CB8AC3E}">
        <p14:creationId xmlns:p14="http://schemas.microsoft.com/office/powerpoint/2010/main" val="3962055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721469B-9C32-4D9D-9417-54FEC34A7105}" type="slidenum">
              <a:rPr lang="en-US" altLang="en-US"/>
              <a:pPr/>
              <a:t>‹#›</a:t>
            </a:fld>
            <a:endParaRPr lang="en-US" altLang="en-US"/>
          </a:p>
        </p:txBody>
      </p:sp>
    </p:spTree>
    <p:extLst>
      <p:ext uri="{BB962C8B-B14F-4D97-AF65-F5344CB8AC3E}">
        <p14:creationId xmlns:p14="http://schemas.microsoft.com/office/powerpoint/2010/main" val="350553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F9CD65F-2CE0-4468-8709-420E6CF190B1}" type="slidenum">
              <a:rPr lang="en-US" altLang="en-US"/>
              <a:pPr/>
              <a:t>‹#›</a:t>
            </a:fld>
            <a:endParaRPr lang="en-US" altLang="en-US"/>
          </a:p>
        </p:txBody>
      </p:sp>
    </p:spTree>
    <p:extLst>
      <p:ext uri="{BB962C8B-B14F-4D97-AF65-F5344CB8AC3E}">
        <p14:creationId xmlns:p14="http://schemas.microsoft.com/office/powerpoint/2010/main" val="166811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3B868D9-06CE-45DD-9FE8-4FAFC80560F0}" type="slidenum">
              <a:rPr lang="en-US" altLang="en-US"/>
              <a:pPr/>
              <a:t>‹#›</a:t>
            </a:fld>
            <a:endParaRPr lang="en-US" altLang="en-US"/>
          </a:p>
        </p:txBody>
      </p:sp>
    </p:spTree>
    <p:extLst>
      <p:ext uri="{BB962C8B-B14F-4D97-AF65-F5344CB8AC3E}">
        <p14:creationId xmlns:p14="http://schemas.microsoft.com/office/powerpoint/2010/main" val="307599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9118182-62DF-43D9-9947-945EB91BB243}" type="slidenum">
              <a:rPr lang="en-US" altLang="en-US"/>
              <a:pPr/>
              <a:t>‹#›</a:t>
            </a:fld>
            <a:endParaRPr lang="en-US" altLang="en-US"/>
          </a:p>
        </p:txBody>
      </p:sp>
    </p:spTree>
    <p:extLst>
      <p:ext uri="{BB962C8B-B14F-4D97-AF65-F5344CB8AC3E}">
        <p14:creationId xmlns:p14="http://schemas.microsoft.com/office/powerpoint/2010/main" val="227964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26FF5F6-3D06-4591-A332-DD15E27BF316}" type="slidenum">
              <a:rPr lang="en-US" altLang="en-US"/>
              <a:pPr/>
              <a:t>‹#›</a:t>
            </a:fld>
            <a:endParaRPr lang="en-US" altLang="en-US"/>
          </a:p>
        </p:txBody>
      </p:sp>
    </p:spTree>
    <p:extLst>
      <p:ext uri="{BB962C8B-B14F-4D97-AF65-F5344CB8AC3E}">
        <p14:creationId xmlns:p14="http://schemas.microsoft.com/office/powerpoint/2010/main" val="322415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D85DB62-2EC6-4459-8A19-84F3AF81FC5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Cj02806720000[1]"/>
          <p:cNvPicPr>
            <a:picLocks noChangeAspect="1" noChangeArrowheads="1"/>
          </p:cNvPicPr>
          <p:nvPr/>
        </p:nvPicPr>
        <p:blipFill>
          <a:blip r:embed="rId5" cstate="print">
            <a:lum bright="40000" contrast="-40000"/>
            <a:extLst>
              <a:ext uri="{28A0092B-C50C-407E-A947-70E740481C1C}">
                <a14:useLocalDpi xmlns:a14="http://schemas.microsoft.com/office/drawing/2010/main" val="0"/>
              </a:ext>
            </a:extLst>
          </a:blip>
          <a:srcRect/>
          <a:stretch>
            <a:fillRect/>
          </a:stretch>
        </p:blipFill>
        <p:spPr bwMode="auto">
          <a:xfrm>
            <a:off x="2130425" y="685800"/>
            <a:ext cx="4883150" cy="54864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sz="5400"/>
              <a:t>Parable of the Tenants</a:t>
            </a:r>
          </a:p>
        </p:txBody>
      </p:sp>
      <p:sp>
        <p:nvSpPr>
          <p:cNvPr id="2051" name="Rectangle 3"/>
          <p:cNvSpPr>
            <a:spLocks noGrp="1" noChangeArrowheads="1"/>
          </p:cNvSpPr>
          <p:nvPr>
            <p:ph type="subTitle" idx="1"/>
          </p:nvPr>
        </p:nvSpPr>
        <p:spPr/>
        <p:txBody>
          <a:bodyPr/>
          <a:lstStyle/>
          <a:p>
            <a:r>
              <a:rPr lang="en-US" altLang="en-US"/>
              <a:t>Matthew 21:33-46</a:t>
            </a:r>
          </a:p>
          <a:p>
            <a:r>
              <a:rPr lang="en-US" altLang="en-US" i="1"/>
              <a:t>Robert C. Newman</a:t>
            </a:r>
          </a:p>
        </p:txBody>
      </p:sp>
      <p:pic>
        <p:nvPicPr>
          <p:cNvPr id="2" name="ParabTenant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85800" y="5791200"/>
            <a:ext cx="609600" cy="609600"/>
          </a:xfrm>
          <a:prstGeom prst="rect">
            <a:avLst/>
          </a:prstGeom>
        </p:spPr>
      </p:pic>
    </p:spTree>
    <p:custDataLst>
      <p:tags r:id="rId1"/>
    </p:custDataLst>
  </p:cSld>
  <p:clrMapOvr>
    <a:masterClrMapping/>
  </p:clrMapOvr>
  <p:transition advTm="4051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Its Significance</a:t>
            </a:r>
          </a:p>
        </p:txBody>
      </p:sp>
      <p:sp>
        <p:nvSpPr>
          <p:cNvPr id="16387" name="Rectangle 3"/>
          <p:cNvSpPr>
            <a:spLocks noGrp="1" noChangeArrowheads="1"/>
          </p:cNvSpPr>
          <p:nvPr>
            <p:ph type="body" idx="1"/>
          </p:nvPr>
        </p:nvSpPr>
        <p:spPr/>
        <p:txBody>
          <a:bodyPr/>
          <a:lstStyle/>
          <a:p>
            <a:r>
              <a:rPr lang="en-US" altLang="en-US"/>
              <a:t>Landlord sends son.</a:t>
            </a:r>
          </a:p>
          <a:p>
            <a:pPr lvl="1"/>
            <a:r>
              <a:rPr lang="en-US" altLang="en-US"/>
              <a:t>Emphasis here is not on Jesus</a:t>
            </a:r>
            <a:r>
              <a:rPr lang="en-US" altLang="en-US">
                <a:cs typeface="Arial" charset="0"/>
              </a:rPr>
              <a:t>'</a:t>
            </a:r>
            <a:r>
              <a:rPr lang="en-US" altLang="en-US"/>
              <a:t> atonement, but on the aggravated rebellion in the face of God</a:t>
            </a:r>
            <a:r>
              <a:rPr lang="en-US" altLang="en-US">
                <a:cs typeface="Arial" charset="0"/>
              </a:rPr>
              <a:t>'</a:t>
            </a:r>
            <a:r>
              <a:rPr lang="en-US" altLang="en-US"/>
              <a:t>s mercy.</a:t>
            </a:r>
          </a:p>
          <a:p>
            <a:r>
              <a:rPr lang="en-US" altLang="en-US"/>
              <a:t>The landlord comes.</a:t>
            </a:r>
          </a:p>
          <a:p>
            <a:pPr lvl="1"/>
            <a:r>
              <a:rPr lang="en-US" altLang="en-US"/>
              <a:t>God will finally come in judgment.</a:t>
            </a:r>
          </a:p>
        </p:txBody>
      </p:sp>
    </p:spTree>
    <p:custDataLst>
      <p:tags r:id="rId1"/>
    </p:custDataLst>
  </p:cSld>
  <p:clrMapOvr>
    <a:masterClrMapping/>
  </p:clrMapOvr>
  <p:transition advTm="314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Humans as Tenants</a:t>
            </a:r>
          </a:p>
        </p:txBody>
      </p:sp>
      <p:sp>
        <p:nvSpPr>
          <p:cNvPr id="17411" name="Rectangle 3"/>
          <p:cNvSpPr>
            <a:spLocks noGrp="1" noChangeArrowheads="1"/>
          </p:cNvSpPr>
          <p:nvPr>
            <p:ph type="body" idx="1"/>
          </p:nvPr>
        </p:nvSpPr>
        <p:spPr/>
        <p:txBody>
          <a:bodyPr/>
          <a:lstStyle/>
          <a:p>
            <a:r>
              <a:rPr lang="en-US" altLang="en-US"/>
              <a:t>Ungrateful:</a:t>
            </a:r>
          </a:p>
          <a:p>
            <a:pPr lvl="1"/>
            <a:r>
              <a:rPr lang="en-US" altLang="en-US"/>
              <a:t>Romans 1:21: (NIV) For although they knew God, they neither glorified him as God nor gave thanks to him, but their thinking became futile and their foolish hearts were darkened.</a:t>
            </a:r>
          </a:p>
          <a:p>
            <a:r>
              <a:rPr lang="en-US" altLang="en-US"/>
              <a:t>Misread God</a:t>
            </a:r>
            <a:r>
              <a:rPr lang="en-US" altLang="en-US">
                <a:cs typeface="Arial" charset="0"/>
              </a:rPr>
              <a:t>'</a:t>
            </a:r>
            <a:r>
              <a:rPr lang="en-US" altLang="en-US"/>
              <a:t>s patience as softness:</a:t>
            </a:r>
          </a:p>
          <a:p>
            <a:pPr lvl="1"/>
            <a:r>
              <a:rPr lang="en-US" altLang="en-US"/>
              <a:t>Psalm 50:21: (NIV) These things you have done and I kept silent; you thought I was altogether like you.  </a:t>
            </a:r>
          </a:p>
          <a:p>
            <a:pPr lvl="1"/>
            <a:endParaRPr lang="en-US" altLang="en-US"/>
          </a:p>
        </p:txBody>
      </p:sp>
    </p:spTree>
    <p:custDataLst>
      <p:tags r:id="rId1"/>
    </p:custDataLst>
  </p:cSld>
  <p:clrMapOvr>
    <a:masterClrMapping/>
  </p:clrMapOvr>
  <p:transition advTm="580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checkerboard(across)">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Humans as Tenants</a:t>
            </a:r>
          </a:p>
        </p:txBody>
      </p:sp>
      <p:sp>
        <p:nvSpPr>
          <p:cNvPr id="18435" name="Rectangle 3"/>
          <p:cNvSpPr>
            <a:spLocks noGrp="1" noChangeArrowheads="1"/>
          </p:cNvSpPr>
          <p:nvPr>
            <p:ph type="body" idx="1"/>
          </p:nvPr>
        </p:nvSpPr>
        <p:spPr/>
        <p:txBody>
          <a:bodyPr/>
          <a:lstStyle/>
          <a:p>
            <a:r>
              <a:rPr lang="en-US" altLang="en-US"/>
              <a:t>Misread God</a:t>
            </a:r>
            <a:r>
              <a:rPr lang="en-US" altLang="en-US">
                <a:cs typeface="Arial" charset="0"/>
              </a:rPr>
              <a:t>'</a:t>
            </a:r>
            <a:r>
              <a:rPr lang="en-US" altLang="en-US"/>
              <a:t>s absence as death:</a:t>
            </a:r>
          </a:p>
          <a:p>
            <a:pPr lvl="1"/>
            <a:r>
              <a:rPr lang="en-US" altLang="en-US"/>
              <a:t>2 Peter 3:4: (NIV) They will say, "Where is this </a:t>
            </a:r>
            <a:r>
              <a:rPr lang="en-US" altLang="en-US">
                <a:cs typeface="Arial" charset="0"/>
              </a:rPr>
              <a:t>'</a:t>
            </a:r>
            <a:r>
              <a:rPr lang="en-US" altLang="en-US"/>
              <a:t>coming</a:t>
            </a:r>
            <a:r>
              <a:rPr lang="en-US" altLang="en-US">
                <a:cs typeface="Arial" charset="0"/>
              </a:rPr>
              <a:t>'</a:t>
            </a:r>
            <a:r>
              <a:rPr lang="en-US" altLang="en-US"/>
              <a:t> he promised? Ever since our fathers died, everything goes on as it has since the beginning of creation." </a:t>
            </a:r>
          </a:p>
          <a:p>
            <a:r>
              <a:rPr lang="en-US" altLang="en-US"/>
              <a:t>Think to take property for selves:</a:t>
            </a:r>
          </a:p>
          <a:p>
            <a:pPr lvl="1"/>
            <a:r>
              <a:rPr lang="en-US" altLang="en-US"/>
              <a:t>Genesis 3:5: (NIV) "For God knows that when you eat of it your eyes will be opened, and you will be like God, knowing good and evil." </a:t>
            </a:r>
          </a:p>
          <a:p>
            <a:pPr lvl="1"/>
            <a:endParaRPr lang="en-US" altLang="en-US"/>
          </a:p>
        </p:txBody>
      </p:sp>
    </p:spTree>
    <p:custDataLst>
      <p:tags r:id="rId1"/>
    </p:custDataLst>
  </p:cSld>
  <p:clrMapOvr>
    <a:masterClrMapping/>
  </p:clrMapOvr>
  <p:transition advTm="647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checkerboard(across)">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checkerboard(across)">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checkerboard(across)">
                                      <p:cBhvr>
                                        <p:cTn id="22"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Humans as Tenants</a:t>
            </a:r>
          </a:p>
        </p:txBody>
      </p:sp>
      <p:sp>
        <p:nvSpPr>
          <p:cNvPr id="19459" name="Rectangle 3"/>
          <p:cNvSpPr>
            <a:spLocks noGrp="1" noChangeArrowheads="1"/>
          </p:cNvSpPr>
          <p:nvPr>
            <p:ph type="body" idx="1"/>
          </p:nvPr>
        </p:nvSpPr>
        <p:spPr/>
        <p:txBody>
          <a:bodyPr/>
          <a:lstStyle/>
          <a:p>
            <a:r>
              <a:rPr lang="en-US" altLang="en-US"/>
              <a:t>But disaster lies ahead:</a:t>
            </a:r>
          </a:p>
          <a:p>
            <a:pPr lvl="1"/>
            <a:r>
              <a:rPr lang="en-US" altLang="en-US"/>
              <a:t>Deuteronomy 32:35: (NIV) It is mine to avenge; I will repay. In due time their foot will slip; their day of disaster is near and their doom rushes upon them. </a:t>
            </a:r>
          </a:p>
        </p:txBody>
      </p:sp>
    </p:spTree>
    <p:custDataLst>
      <p:tags r:id="rId1"/>
    </p:custDataLst>
  </p:cSld>
  <p:clrMapOvr>
    <a:masterClrMapping/>
  </p:clrMapOvr>
  <p:transition advTm="407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MCj02806720000[1]"/>
          <p:cNvPicPr>
            <a:picLocks noChangeAspect="1" noChangeArrowheads="1"/>
          </p:cNvPicPr>
          <p:nvPr/>
        </p:nvPicPr>
        <p:blipFill>
          <a:blip r:embed="rId3" cstate="print">
            <a:lum bright="40000" contrast="-40000"/>
            <a:extLst>
              <a:ext uri="{28A0092B-C50C-407E-A947-70E740481C1C}">
                <a14:useLocalDpi xmlns:a14="http://schemas.microsoft.com/office/drawing/2010/main" val="0"/>
              </a:ext>
            </a:extLst>
          </a:blip>
          <a:srcRect/>
          <a:stretch>
            <a:fillRect/>
          </a:stretch>
        </p:blipFill>
        <p:spPr bwMode="auto">
          <a:xfrm>
            <a:off x="2130425" y="685800"/>
            <a:ext cx="4883150" cy="5486400"/>
          </a:xfrm>
          <a:prstGeom prst="rect">
            <a:avLst/>
          </a:prstGeom>
          <a:noFill/>
          <a:extLst>
            <a:ext uri="{909E8E84-426E-40DD-AFC4-6F175D3DCCD1}">
              <a14:hiddenFill xmlns:a14="http://schemas.microsoft.com/office/drawing/2010/main">
                <a:solidFill>
                  <a:srgbClr val="FFFFFF"/>
                </a:solidFill>
              </a14:hiddenFill>
            </a:ext>
          </a:extLst>
        </p:spPr>
      </p:pic>
      <p:sp>
        <p:nvSpPr>
          <p:cNvPr id="23556" name="Rectangle 4"/>
          <p:cNvSpPr>
            <a:spLocks noGrp="1" noChangeArrowheads="1"/>
          </p:cNvSpPr>
          <p:nvPr>
            <p:ph type="ctrTitle"/>
          </p:nvPr>
        </p:nvSpPr>
        <p:spPr/>
        <p:txBody>
          <a:bodyPr/>
          <a:lstStyle/>
          <a:p>
            <a:r>
              <a:rPr lang="en-US" altLang="en-US" sz="5400"/>
              <a:t>The End</a:t>
            </a:r>
          </a:p>
        </p:txBody>
      </p:sp>
      <p:sp>
        <p:nvSpPr>
          <p:cNvPr id="23557" name="Rectangle 5"/>
          <p:cNvSpPr>
            <a:spLocks noGrp="1" noChangeArrowheads="1"/>
          </p:cNvSpPr>
          <p:nvPr>
            <p:ph type="subTitle" idx="1"/>
          </p:nvPr>
        </p:nvSpPr>
        <p:spPr/>
        <p:txBody>
          <a:bodyPr/>
          <a:lstStyle/>
          <a:p>
            <a:r>
              <a:rPr lang="en-US" altLang="en-US"/>
              <a:t>… is not yet.</a:t>
            </a:r>
          </a:p>
          <a:p>
            <a:r>
              <a:rPr lang="en-US" altLang="en-US"/>
              <a:t>There is still time to repent.</a:t>
            </a:r>
          </a:p>
        </p:txBody>
      </p:sp>
    </p:spTree>
    <p:custDataLst>
      <p:tags r:id="rId1"/>
    </p:custDataLst>
  </p:cSld>
  <p:clrMapOvr>
    <a:masterClrMapping/>
  </p:clrMapOvr>
  <p:transition advTm="152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557">
                                            <p:txEl>
                                              <p:pRg st="0" end="0"/>
                                            </p:txEl>
                                          </p:spTgt>
                                        </p:tgtEl>
                                        <p:attrNameLst>
                                          <p:attrName>style.visibility</p:attrName>
                                        </p:attrNameLst>
                                      </p:cBhvr>
                                      <p:to>
                                        <p:strVal val="visible"/>
                                      </p:to>
                                    </p:set>
                                    <p:animEffect transition="in" filter="checkerboard(across)">
                                      <p:cBhvr>
                                        <p:cTn id="13" dur="500"/>
                                        <p:tgtEl>
                                          <p:spTgt spid="2355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3557">
                                            <p:txEl>
                                              <p:pRg st="1" end="1"/>
                                            </p:txEl>
                                          </p:spTgt>
                                        </p:tgtEl>
                                        <p:attrNameLst>
                                          <p:attrName>style.visibility</p:attrName>
                                        </p:attrNameLst>
                                      </p:cBhvr>
                                      <p:to>
                                        <p:strVal val="visible"/>
                                      </p:to>
                                    </p:set>
                                    <p:animEffect transition="in" filter="checkerboard(across)">
                                      <p:cBhvr>
                                        <p:cTn id="18"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44562"/>
          </a:xfrm>
        </p:spPr>
        <p:txBody>
          <a:bodyPr/>
          <a:lstStyle/>
          <a:p>
            <a:r>
              <a:rPr lang="en-US" altLang="en-US"/>
              <a:t>Matthew 21:33-46 (1)</a:t>
            </a:r>
          </a:p>
        </p:txBody>
      </p:sp>
      <p:sp>
        <p:nvSpPr>
          <p:cNvPr id="6148" name="Text Box 4"/>
          <p:cNvSpPr txBox="1">
            <a:spLocks noChangeArrowheads="1"/>
          </p:cNvSpPr>
          <p:nvPr/>
        </p:nvSpPr>
        <p:spPr bwMode="auto">
          <a:xfrm>
            <a:off x="457200" y="1066800"/>
            <a:ext cx="86868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21:33 (NIV) "Listen to another parable: There was a landowner who planted a vineyard. He put a wall around it, dug a winepress in it and built a watchtower. Then he rented the vineyard to some farmers and went away on a journey. 34 When the harvest time approached, he sent his servants to the tenants to collect his fruit. 35 The tenants seized his servants; they beat one, killed another, and stoned a third. 36 Then he sent other servants to them, more than the first time, and the tenants treated them the same way. 37 Last of all, he sent his son to them. </a:t>
            </a:r>
            <a:r>
              <a:rPr lang="en-US" altLang="en-US" sz="2400">
                <a:cs typeface="Arial" charset="0"/>
              </a:rPr>
              <a:t>'</a:t>
            </a:r>
            <a:r>
              <a:rPr lang="en-US" altLang="en-US" sz="2400"/>
              <a:t>They will respect my son,' he said. 38 But when the tenants saw the son, they said to each other, </a:t>
            </a:r>
            <a:r>
              <a:rPr lang="en-US" altLang="en-US" sz="2400">
                <a:cs typeface="Arial" charset="0"/>
              </a:rPr>
              <a:t>'</a:t>
            </a:r>
            <a:r>
              <a:rPr lang="en-US" altLang="en-US" sz="2400"/>
              <a:t>This is the heir. Come, let's kill him and take his inheritance.' 39 So they took him and threw him out of the vineyard and killed him. 40 Therefore, when the owner of the vineyard comes, what will he do to those tenants?" </a:t>
            </a:r>
          </a:p>
        </p:txBody>
      </p:sp>
    </p:spTree>
    <p:custDataLst>
      <p:tags r:id="rId1"/>
    </p:custDataLst>
  </p:cSld>
  <p:clrMapOvr>
    <a:masterClrMapping/>
  </p:clrMapOvr>
  <p:transition advTm="493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heckerboard(across)">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Matthew 21:33-46 (2)</a:t>
            </a:r>
          </a:p>
        </p:txBody>
      </p:sp>
      <p:sp>
        <p:nvSpPr>
          <p:cNvPr id="8196" name="Text Box 4"/>
          <p:cNvSpPr txBox="1">
            <a:spLocks noChangeArrowheads="1"/>
          </p:cNvSpPr>
          <p:nvPr/>
        </p:nvSpPr>
        <p:spPr bwMode="auto">
          <a:xfrm>
            <a:off x="381000" y="1289050"/>
            <a:ext cx="8534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21:41 (NIV) "He will bring those wretches to a wretched end," they replied, "and he will rent the vineyard to other tenants, who will give him his share of the crop at harvest time." 42 Jesus said to them, "Have you never read in the Scriptures: </a:t>
            </a:r>
            <a:r>
              <a:rPr lang="en-US" altLang="en-US" sz="2400">
                <a:cs typeface="Arial" charset="0"/>
              </a:rPr>
              <a:t>'</a:t>
            </a:r>
            <a:r>
              <a:rPr lang="en-US" altLang="en-US" sz="2400"/>
              <a:t>The stone the builders rejected has become the capstone; the Lord has done this, and it is marvelous in our eyes'? 43 Therefore I tell you that the kingdom of God will be taken away from you and given to a people who will produce its fruit. 44 He who falls on this stone will be broken to pieces, but he on whom it falls will be crushed." 45 When the chief priests and the Pharisees heard Jesus' parables, they knew he was talking about them. 46 They looked for a way to arrest him, but they were afraid of the crowd because the people held that he was a prophet. </a:t>
            </a:r>
          </a:p>
        </p:txBody>
      </p:sp>
    </p:spTree>
    <p:custDataLst>
      <p:tags r:id="rId1"/>
    </p:custDataLst>
  </p:cSld>
  <p:clrMapOvr>
    <a:masterClrMapping/>
  </p:clrMapOvr>
  <p:transition advTm="466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 Story</a:t>
            </a:r>
          </a:p>
        </p:txBody>
      </p:sp>
      <p:sp>
        <p:nvSpPr>
          <p:cNvPr id="10243" name="Rectangle 3"/>
          <p:cNvSpPr>
            <a:spLocks noGrp="1" noChangeArrowheads="1"/>
          </p:cNvSpPr>
          <p:nvPr>
            <p:ph type="body" idx="1"/>
          </p:nvPr>
        </p:nvSpPr>
        <p:spPr/>
        <p:txBody>
          <a:bodyPr/>
          <a:lstStyle/>
          <a:p>
            <a:r>
              <a:rPr lang="en-US" altLang="en-US"/>
              <a:t>A landowner develops some of his land to be a vineyard:</a:t>
            </a:r>
          </a:p>
          <a:p>
            <a:pPr lvl="1"/>
            <a:r>
              <a:rPr lang="en-US" altLang="en-US"/>
              <a:t>Planting vines</a:t>
            </a:r>
          </a:p>
          <a:p>
            <a:pPr lvl="1"/>
            <a:r>
              <a:rPr lang="en-US" altLang="en-US"/>
              <a:t>Building wall, winepress, watchtower</a:t>
            </a:r>
          </a:p>
          <a:p>
            <a:r>
              <a:rPr lang="en-US" altLang="en-US"/>
              <a:t>He rents vineyard to tenants, goes away on a journey.</a:t>
            </a:r>
          </a:p>
          <a:p>
            <a:r>
              <a:rPr lang="en-US" altLang="en-US"/>
              <a:t>At harvest time, he sends his servants to collect the rent.</a:t>
            </a:r>
          </a:p>
        </p:txBody>
      </p:sp>
    </p:spTree>
    <p:custDataLst>
      <p:tags r:id="rId1"/>
    </p:custDataLst>
  </p:cSld>
  <p:clrMapOvr>
    <a:masterClrMapping/>
  </p:clrMapOvr>
  <p:transition advTm="225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Story</a:t>
            </a:r>
          </a:p>
        </p:txBody>
      </p:sp>
      <p:sp>
        <p:nvSpPr>
          <p:cNvPr id="11267" name="Rectangle 3"/>
          <p:cNvSpPr>
            <a:spLocks noGrp="1" noChangeArrowheads="1"/>
          </p:cNvSpPr>
          <p:nvPr>
            <p:ph type="body" idx="1"/>
          </p:nvPr>
        </p:nvSpPr>
        <p:spPr/>
        <p:txBody>
          <a:bodyPr/>
          <a:lstStyle/>
          <a:p>
            <a:r>
              <a:rPr lang="en-US" altLang="en-US"/>
              <a:t>Instead of paying the rent, the tenants mistreat, even kill, some of the servants.</a:t>
            </a:r>
          </a:p>
          <a:p>
            <a:r>
              <a:rPr lang="en-US" altLang="en-US"/>
              <a:t>The owner finally sends his son (perhaps the tenants claim the servants are bogus?)</a:t>
            </a:r>
          </a:p>
          <a:p>
            <a:r>
              <a:rPr lang="en-US" altLang="en-US"/>
              <a:t>The tenants plot together &amp; kill the son (to take the property).</a:t>
            </a:r>
          </a:p>
          <a:p>
            <a:r>
              <a:rPr lang="en-US" altLang="en-US"/>
              <a:t>Perhaps they assume the owner has died.</a:t>
            </a:r>
          </a:p>
        </p:txBody>
      </p:sp>
    </p:spTree>
    <p:custDataLst>
      <p:tags r:id="rId1"/>
    </p:custDataLst>
  </p:cSld>
  <p:clrMapOvr>
    <a:masterClrMapping/>
  </p:clrMapOvr>
  <p:transition advTm="233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Jesus</a:t>
            </a:r>
            <a:r>
              <a:rPr lang="en-US" altLang="en-US">
                <a:cs typeface="Arial" charset="0"/>
              </a:rPr>
              <a:t>'</a:t>
            </a:r>
            <a:r>
              <a:rPr lang="en-US" altLang="en-US"/>
              <a:t> Question</a:t>
            </a:r>
          </a:p>
        </p:txBody>
      </p:sp>
      <p:sp>
        <p:nvSpPr>
          <p:cNvPr id="12291" name="Rectangle 3"/>
          <p:cNvSpPr>
            <a:spLocks noGrp="1" noChangeArrowheads="1"/>
          </p:cNvSpPr>
          <p:nvPr>
            <p:ph type="body" idx="1"/>
          </p:nvPr>
        </p:nvSpPr>
        <p:spPr/>
        <p:txBody>
          <a:bodyPr/>
          <a:lstStyle/>
          <a:p>
            <a:r>
              <a:rPr lang="en-US" altLang="en-US"/>
              <a:t>What will the owner do when he shows up? (note that the narration stops before the owner comes).</a:t>
            </a:r>
          </a:p>
          <a:p>
            <a:r>
              <a:rPr lang="en-US" altLang="en-US"/>
              <a:t>The audience replies:</a:t>
            </a:r>
          </a:p>
          <a:p>
            <a:pPr lvl="1"/>
            <a:r>
              <a:rPr lang="en-US" altLang="en-US"/>
              <a:t>He will kill the tenants…</a:t>
            </a:r>
          </a:p>
          <a:p>
            <a:pPr lvl="1"/>
            <a:r>
              <a:rPr lang="en-US" altLang="en-US"/>
              <a:t>… and rent the vineyard to others.</a:t>
            </a:r>
          </a:p>
        </p:txBody>
      </p:sp>
    </p:spTree>
    <p:custDataLst>
      <p:tags r:id="rId1"/>
    </p:custDataLst>
  </p:cSld>
  <p:clrMapOvr>
    <a:masterClrMapping/>
  </p:clrMapOvr>
  <p:transition advTm="187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Its Significance</a:t>
            </a:r>
          </a:p>
        </p:txBody>
      </p:sp>
      <p:sp>
        <p:nvSpPr>
          <p:cNvPr id="13315" name="Rectangle 3"/>
          <p:cNvSpPr>
            <a:spLocks noGrp="1" noChangeArrowheads="1"/>
          </p:cNvSpPr>
          <p:nvPr>
            <p:ph type="body" idx="1"/>
          </p:nvPr>
        </p:nvSpPr>
        <p:spPr/>
        <p:txBody>
          <a:bodyPr/>
          <a:lstStyle/>
          <a:p>
            <a:r>
              <a:rPr lang="en-US" altLang="en-US"/>
              <a:t>Immediate context:</a:t>
            </a:r>
          </a:p>
          <a:p>
            <a:pPr lvl="1"/>
            <a:r>
              <a:rPr lang="en-US" altLang="en-US"/>
              <a:t>A picture of God (owner) </a:t>
            </a:r>
          </a:p>
          <a:p>
            <a:pPr lvl="2"/>
            <a:r>
              <a:rPr lang="en-US" altLang="en-US"/>
              <a:t>And Jewish leaders (tenants)</a:t>
            </a:r>
          </a:p>
          <a:p>
            <a:pPr lvl="1"/>
            <a:r>
              <a:rPr lang="en-US" altLang="en-US"/>
              <a:t>God will bring disaster for rejecting his Son.</a:t>
            </a:r>
          </a:p>
          <a:p>
            <a:r>
              <a:rPr lang="en-US" altLang="en-US"/>
              <a:t>Broader significance:</a:t>
            </a:r>
          </a:p>
          <a:p>
            <a:pPr lvl="1"/>
            <a:r>
              <a:rPr lang="en-US" altLang="en-US"/>
              <a:t>God pictured as landlord (cp CS Lewis, </a:t>
            </a:r>
            <a:r>
              <a:rPr lang="en-US" altLang="en-US" i="1"/>
              <a:t>Pilgrim</a:t>
            </a:r>
            <a:r>
              <a:rPr lang="en-US" altLang="en-US" i="1">
                <a:cs typeface="Arial" charset="0"/>
              </a:rPr>
              <a:t>'</a:t>
            </a:r>
            <a:r>
              <a:rPr lang="en-US" altLang="en-US" i="1"/>
              <a:t>s Regress)</a:t>
            </a:r>
          </a:p>
          <a:p>
            <a:pPr lvl="2"/>
            <a:r>
              <a:rPr lang="en-US" altLang="en-US"/>
              <a:t>And humans as tenants</a:t>
            </a:r>
          </a:p>
        </p:txBody>
      </p:sp>
    </p:spTree>
    <p:custDataLst>
      <p:tags r:id="rId1"/>
    </p:custDataLst>
  </p:cSld>
  <p:clrMapOvr>
    <a:masterClrMapping/>
  </p:clrMapOvr>
  <p:transition advTm="654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Its Significance</a:t>
            </a:r>
          </a:p>
        </p:txBody>
      </p:sp>
      <p:sp>
        <p:nvSpPr>
          <p:cNvPr id="14339" name="Rectangle 3"/>
          <p:cNvSpPr>
            <a:spLocks noGrp="1" noChangeArrowheads="1"/>
          </p:cNvSpPr>
          <p:nvPr>
            <p:ph type="body" idx="1"/>
          </p:nvPr>
        </p:nvSpPr>
        <p:spPr/>
        <p:txBody>
          <a:bodyPr/>
          <a:lstStyle/>
          <a:p>
            <a:r>
              <a:rPr lang="en-US" altLang="en-US"/>
              <a:t>The landlord makes good provision for the vineyard.</a:t>
            </a:r>
          </a:p>
          <a:p>
            <a:pPr lvl="1"/>
            <a:r>
              <a:rPr lang="en-US" altLang="en-US"/>
              <a:t>God makes good provision for us.</a:t>
            </a:r>
          </a:p>
          <a:p>
            <a:r>
              <a:rPr lang="en-US" altLang="en-US"/>
              <a:t>Landlord rents out the vineyard.</a:t>
            </a:r>
          </a:p>
          <a:p>
            <a:pPr lvl="1"/>
            <a:r>
              <a:rPr lang="en-US" altLang="en-US"/>
              <a:t>God entrusts us with life, abilities, etc.</a:t>
            </a:r>
          </a:p>
          <a:p>
            <a:r>
              <a:rPr lang="en-US" altLang="en-US"/>
              <a:t>Landlord goes away.</a:t>
            </a:r>
          </a:p>
          <a:p>
            <a:pPr lvl="1"/>
            <a:r>
              <a:rPr lang="en-US" altLang="en-US"/>
              <a:t>God is silent, invisible, etc. (cp Psalm 50)</a:t>
            </a:r>
          </a:p>
        </p:txBody>
      </p:sp>
    </p:spTree>
    <p:custDataLst>
      <p:tags r:id="rId1"/>
    </p:custDataLst>
  </p:cSld>
  <p:clrMapOvr>
    <a:masterClrMapping/>
  </p:clrMapOvr>
  <p:transition advTm="475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Its Significance</a:t>
            </a:r>
          </a:p>
        </p:txBody>
      </p:sp>
      <p:sp>
        <p:nvSpPr>
          <p:cNvPr id="15363" name="Rectangle 3"/>
          <p:cNvSpPr>
            <a:spLocks noGrp="1" noChangeArrowheads="1"/>
          </p:cNvSpPr>
          <p:nvPr>
            <p:ph type="body" idx="1"/>
          </p:nvPr>
        </p:nvSpPr>
        <p:spPr/>
        <p:txBody>
          <a:bodyPr/>
          <a:lstStyle/>
          <a:p>
            <a:r>
              <a:rPr lang="en-US" altLang="en-US"/>
              <a:t>Landlord sends servants.</a:t>
            </a:r>
          </a:p>
          <a:p>
            <a:pPr lvl="1"/>
            <a:r>
              <a:rPr lang="en-US" altLang="en-US"/>
              <a:t>God sends OT prophets, apostles, Bible, preachers, etc.</a:t>
            </a:r>
          </a:p>
          <a:p>
            <a:r>
              <a:rPr lang="en-US" altLang="en-US"/>
              <a:t>Landlord is very patient, but doesn</a:t>
            </a:r>
            <a:r>
              <a:rPr lang="en-US" altLang="en-US">
                <a:cs typeface="Arial" charset="0"/>
              </a:rPr>
              <a:t>'</a:t>
            </a:r>
            <a:r>
              <a:rPr lang="en-US" altLang="en-US"/>
              <a:t>t cancel rent.</a:t>
            </a:r>
          </a:p>
          <a:p>
            <a:pPr lvl="1"/>
            <a:r>
              <a:rPr lang="en-US" altLang="en-US"/>
              <a:t>God</a:t>
            </a:r>
            <a:r>
              <a:rPr lang="en-US" altLang="en-US">
                <a:cs typeface="Arial" charset="0"/>
              </a:rPr>
              <a:t>'</a:t>
            </a:r>
            <a:r>
              <a:rPr lang="en-US" altLang="en-US"/>
              <a:t>s mercy and justice displayed.</a:t>
            </a:r>
          </a:p>
          <a:p>
            <a:r>
              <a:rPr lang="en-US" altLang="en-US"/>
              <a:t>Landlord sends his son.</a:t>
            </a:r>
          </a:p>
          <a:p>
            <a:pPr lvl="1"/>
            <a:r>
              <a:rPr lang="en-US" altLang="en-US"/>
              <a:t>God sends his Son</a:t>
            </a:r>
          </a:p>
        </p:txBody>
      </p:sp>
    </p:spTree>
    <p:custDataLst>
      <p:tags r:id="rId1"/>
    </p:custDataLst>
  </p:cSld>
  <p:clrMapOvr>
    <a:masterClrMapping/>
  </p:clrMapOvr>
  <p:transition advTm="561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6.3|5.6"/>
</p:tagLst>
</file>

<file path=ppt/tags/tag10.xml><?xml version="1.0" encoding="utf-8"?>
<p:tagLst xmlns:a="http://schemas.openxmlformats.org/drawingml/2006/main" xmlns:r="http://schemas.openxmlformats.org/officeDocument/2006/relationships" xmlns:p="http://schemas.openxmlformats.org/presentationml/2006/main">
  <p:tag name="TIMING" val="|0.4|3.1|15.9|4.6"/>
</p:tagLst>
</file>

<file path=ppt/tags/tag11.xml><?xml version="1.0" encoding="utf-8"?>
<p:tagLst xmlns:a="http://schemas.openxmlformats.org/drawingml/2006/main" xmlns:r="http://schemas.openxmlformats.org/officeDocument/2006/relationships" xmlns:p="http://schemas.openxmlformats.org/presentationml/2006/main">
  <p:tag name="TIMING" val="|0.4|8|22.7|9.7"/>
</p:tagLst>
</file>

<file path=ppt/tags/tag12.xml><?xml version="1.0" encoding="utf-8"?>
<p:tagLst xmlns:a="http://schemas.openxmlformats.org/drawingml/2006/main" xmlns:r="http://schemas.openxmlformats.org/officeDocument/2006/relationships" xmlns:p="http://schemas.openxmlformats.org/presentationml/2006/main">
  <p:tag name="TIMING" val="|0.3|14.4|19.6|12.8"/>
</p:tagLst>
</file>

<file path=ppt/tags/tag13.xml><?xml version="1.0" encoding="utf-8"?>
<p:tagLst xmlns:a="http://schemas.openxmlformats.org/drawingml/2006/main" xmlns:r="http://schemas.openxmlformats.org/officeDocument/2006/relationships" xmlns:p="http://schemas.openxmlformats.org/presentationml/2006/main">
  <p:tag name="TIMING" val="|0.5|14.5"/>
</p:tagLst>
</file>

<file path=ppt/tags/tag14.xml><?xml version="1.0" encoding="utf-8"?>
<p:tagLst xmlns:a="http://schemas.openxmlformats.org/drawingml/2006/main" xmlns:r="http://schemas.openxmlformats.org/officeDocument/2006/relationships" xmlns:p="http://schemas.openxmlformats.org/presentationml/2006/main">
  <p:tag name="TIMING" val="|1.1|1.8|1.3"/>
</p:tagLst>
</file>

<file path=ppt/tags/tag2.xml><?xml version="1.0" encoding="utf-8"?>
<p:tagLst xmlns:a="http://schemas.openxmlformats.org/drawingml/2006/main" xmlns:r="http://schemas.openxmlformats.org/officeDocument/2006/relationships" xmlns:p="http://schemas.openxmlformats.org/presentationml/2006/main">
  <p:tag name="TIMING" val="|2.9"/>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0.6|5.2|2|4.9|5.4"/>
</p:tagLst>
</file>

<file path=ppt/tags/tag5.xml><?xml version="1.0" encoding="utf-8"?>
<p:tagLst xmlns:a="http://schemas.openxmlformats.org/drawingml/2006/main" xmlns:r="http://schemas.openxmlformats.org/officeDocument/2006/relationships" xmlns:p="http://schemas.openxmlformats.org/presentationml/2006/main">
  <p:tag name="TIMING" val="|0.3|3.4|9.9|4"/>
</p:tagLst>
</file>

<file path=ppt/tags/tag6.xml><?xml version="1.0" encoding="utf-8"?>
<p:tagLst xmlns:a="http://schemas.openxmlformats.org/drawingml/2006/main" xmlns:r="http://schemas.openxmlformats.org/officeDocument/2006/relationships" xmlns:p="http://schemas.openxmlformats.org/presentationml/2006/main">
  <p:tag name="TIMING" val="|1.1|6.4|1|2"/>
</p:tagLst>
</file>

<file path=ppt/tags/tag7.xml><?xml version="1.0" encoding="utf-8"?>
<p:tagLst xmlns:a="http://schemas.openxmlformats.org/drawingml/2006/main" xmlns:r="http://schemas.openxmlformats.org/officeDocument/2006/relationships" xmlns:p="http://schemas.openxmlformats.org/presentationml/2006/main">
  <p:tag name="TIMING" val="|1.9|5.8|6|7.4|12|8.2|15"/>
</p:tagLst>
</file>

<file path=ppt/tags/tag8.xml><?xml version="1.0" encoding="utf-8"?>
<p:tagLst xmlns:a="http://schemas.openxmlformats.org/drawingml/2006/main" xmlns:r="http://schemas.openxmlformats.org/officeDocument/2006/relationships" xmlns:p="http://schemas.openxmlformats.org/presentationml/2006/main">
  <p:tag name="TIMING" val="|0.4|1.5|3.9|3.2|12.8|6.8"/>
</p:tagLst>
</file>

<file path=ppt/tags/tag9.xml><?xml version="1.0" encoding="utf-8"?>
<p:tagLst xmlns:a="http://schemas.openxmlformats.org/drawingml/2006/main" xmlns:r="http://schemas.openxmlformats.org/officeDocument/2006/relationships" xmlns:p="http://schemas.openxmlformats.org/presentationml/2006/main">
  <p:tag name="TIMING" val="|0.3|3.3|27.3|4.4|11.4|4.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78</TotalTime>
  <Words>944</Words>
  <Application>Microsoft Office PowerPoint</Application>
  <PresentationFormat>On-screen Show (4:3)</PresentationFormat>
  <Paragraphs>66</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Parable of the Tenants</vt:lpstr>
      <vt:lpstr>Matthew 21:33-46 (1)</vt:lpstr>
      <vt:lpstr>Matthew 21:33-46 (2)</vt:lpstr>
      <vt:lpstr>The Story</vt:lpstr>
      <vt:lpstr>The Story</vt:lpstr>
      <vt:lpstr>Jesus' Question</vt:lpstr>
      <vt:lpstr>Its Significance</vt:lpstr>
      <vt:lpstr>Its Significance</vt:lpstr>
      <vt:lpstr>Its Significance</vt:lpstr>
      <vt:lpstr>Its Significance</vt:lpstr>
      <vt:lpstr>Humans as Tenants</vt:lpstr>
      <vt:lpstr>Humans as Tenants</vt:lpstr>
      <vt:lpstr>Humans as Tenants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Parable of the Tenants</dc:title>
  <dc:creator>rnewman</dc:creator>
  <cp:lastModifiedBy>Newman</cp:lastModifiedBy>
  <cp:revision>42</cp:revision>
  <dcterms:created xsi:type="dcterms:W3CDTF">2008-05-21T17:02:23Z</dcterms:created>
  <dcterms:modified xsi:type="dcterms:W3CDTF">2015-07-07T14:02:11Z</dcterms:modified>
</cp:coreProperties>
</file>