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99"/>
    <a:srgbClr val="A50021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1C34439A-D35D-4532-8783-3F1D4CE6E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E7640-CDA5-4674-A4E5-458A41AA4A52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7376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8544-137C-4DC4-8AF7-C860AC240AF6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1409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72871EC8-857F-4EA6-9B52-B0AA1FDC78CE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187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8BC9-77BF-4CCF-80A9-D4AF5DB21A74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8465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C06B7-82B8-4BEC-B102-43694934156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9748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CC63-3D4E-4717-95E1-F2F72D5C7B0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6418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D25D2-724B-4E75-AB50-E24D1518125D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36803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F4D1-3092-4F3A-B7DE-E9F9C3763F2A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1141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668A5-2FD4-498F-84B7-D252BC3E1308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1276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B110-22A4-4806-A9DD-3F59BB27315E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9788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6DFED-E4F7-4BA1-B3FC-DD16FE0B98F6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4113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9E563E4F-142E-4FC7-9BF8-F4DDEADEB105}" type="slidenum">
              <a:rPr lang="en-US" altLang="en-US"/>
              <a:pPr/>
              <a:t>‹#›</a:t>
            </a:fld>
            <a:endParaRPr lang="en-US" altLang="en-US" sz="1400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Parables of the Kingdom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Matthew 13</a:t>
            </a:r>
          </a:p>
          <a:p>
            <a:r>
              <a:rPr lang="en-US" altLang="en-US" i="1"/>
              <a:t>Robert C. Newman</a:t>
            </a:r>
          </a:p>
        </p:txBody>
      </p:sp>
      <p:pic>
        <p:nvPicPr>
          <p:cNvPr id="2" name="ParabKingd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7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8322" grpId="0" autoUpdateAnimBg="0"/>
      <p:bldP spid="56832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Lessons from the Weeds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Satan will follow the Gospel with 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gospels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 and 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Christians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 of his own.</a:t>
            </a:r>
          </a:p>
          <a:p>
            <a:r>
              <a:rPr lang="en-US" altLang="en-US" sz="2800"/>
              <a:t>It will not be possible to destroy these without drastic disruptions.</a:t>
            </a:r>
          </a:p>
          <a:p>
            <a:r>
              <a:rPr lang="en-US" altLang="en-US" sz="2800"/>
              <a:t>But they will finally be destroyed at the judgment.</a:t>
            </a:r>
          </a:p>
          <a:p>
            <a:r>
              <a:rPr lang="en-US" altLang="en-US" sz="2800"/>
              <a:t>Though believers often seem to get lost in this confusion, they will shine in God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s kingdom.</a:t>
            </a:r>
          </a:p>
        </p:txBody>
      </p:sp>
    </p:spTree>
    <p:custDataLst>
      <p:tags r:id="rId1"/>
    </p:custDataLst>
  </p:cSld>
  <p:clrMapOvr>
    <a:masterClrMapping/>
  </p:clrMapOvr>
  <p:transition advTm="69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Parable of the Dragnet: the Story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 dragnet is a long, rectangular net with floats on one side, weights on other.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It is set out to enclose a region of water near the shore.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It is drawn in with all the fish trapped.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fish are sorted into marketable and worthless.</a:t>
            </a:r>
          </a:p>
        </p:txBody>
      </p:sp>
      <p:pic>
        <p:nvPicPr>
          <p:cNvPr id="578569" name="Picture 9" descr="drag ne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111500"/>
            <a:ext cx="3810000" cy="209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2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 Interpretation </a:t>
            </a:r>
            <a:br>
              <a:rPr lang="en-US" altLang="en-US"/>
            </a:br>
            <a:r>
              <a:rPr lang="en-US" altLang="en-US"/>
              <a:t>of the Dragnet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62200"/>
            <a:ext cx="7772400" cy="3854450"/>
          </a:xfrm>
        </p:spPr>
        <p:txBody>
          <a:bodyPr/>
          <a:lstStyle/>
          <a:p>
            <a:r>
              <a:rPr lang="en-US" altLang="en-US" sz="2800"/>
              <a:t>Fishermen = angels</a:t>
            </a:r>
          </a:p>
          <a:p>
            <a:r>
              <a:rPr lang="en-US" altLang="en-US" sz="2800"/>
              <a:t>Fish = righteous &amp; wicked</a:t>
            </a:r>
          </a:p>
          <a:p>
            <a:r>
              <a:rPr lang="en-US" altLang="en-US" sz="2800"/>
              <a:t>Drawing the net = end of the age</a:t>
            </a:r>
          </a:p>
          <a:p>
            <a:r>
              <a:rPr lang="en-US" altLang="en-US" sz="2800"/>
              <a:t>Sorting fish = separation of righteous/wicked</a:t>
            </a:r>
          </a:p>
          <a:p>
            <a:r>
              <a:rPr lang="en-US" altLang="en-US" sz="2800"/>
              <a:t>Good into containers is parallel with wheat into barn.</a:t>
            </a:r>
          </a:p>
          <a:p>
            <a:r>
              <a:rPr lang="en-US" altLang="en-US" sz="2800"/>
              <a:t>Bad thrown away = wicked into fire, weeping.</a:t>
            </a:r>
          </a:p>
        </p:txBody>
      </p:sp>
    </p:spTree>
    <p:custDataLst>
      <p:tags r:id="rId1"/>
    </p:custDataLst>
  </p:cSld>
  <p:clrMapOvr>
    <a:masterClrMapping/>
  </p:clrMapOvr>
  <p:transition advTm="44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from the Dragnet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will be no escape from judgment at the end of the age.</a:t>
            </a:r>
          </a:p>
          <a:p>
            <a:r>
              <a:rPr lang="en-US" altLang="en-US"/>
              <a:t>There will be a complete and accurate separation of righteous &amp; wicked.</a:t>
            </a:r>
          </a:p>
          <a:p>
            <a:r>
              <a:rPr lang="en-US" altLang="en-US"/>
              <a:t>The fate of the wicked is terrible – burning, weeping, being thrown away.</a:t>
            </a:r>
          </a:p>
        </p:txBody>
      </p:sp>
    </p:spTree>
    <p:custDataLst>
      <p:tags r:id="rId1"/>
    </p:custDataLst>
  </p:cSld>
  <p:clrMapOvr>
    <a:masterClrMapping/>
  </p:clrMapOvr>
  <p:transition advTm="27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Uninterpreted Parables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Mustard &amp; Leaven, Treasure &amp; Pearl</a:t>
            </a:r>
          </a:p>
        </p:txBody>
      </p:sp>
    </p:spTree>
    <p:custDataLst>
      <p:tags r:id="rId1"/>
    </p:custDataLst>
  </p:cSld>
  <p:clrMapOvr>
    <a:masterClrMapping/>
  </p:clrMapOvr>
  <p:transition advTm="13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 autoUpdateAnimBg="0"/>
      <p:bldP spid="5816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Divergent Views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These form two pairs of parables.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Mustard &amp; Leaven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Some see growth of both as good.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Others see growth of both as bad.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We suggest one good, one bad.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Treasure &amp; Pearl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Some see T &amp; P as Christ/Gospel, for which believer gives up everything.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Others see T &amp; P as Israel/Church, for which Christ gives up everything.</a:t>
            </a:r>
          </a:p>
        </p:txBody>
      </p:sp>
    </p:spTree>
    <p:custDataLst>
      <p:tags r:id="rId1"/>
    </p:custDataLst>
  </p:cSld>
  <p:clrMapOvr>
    <a:masterClrMapping/>
  </p:clrMapOvr>
  <p:transition advTm="96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Use interpreted parables to help understand uninterpreted.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Context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Symbolism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Chronological structure?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Use OT and NT background.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OT have similar figures?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NT have similar figures or interpretation?</a:t>
            </a:r>
          </a:p>
        </p:txBody>
      </p:sp>
    </p:spTree>
    <p:custDataLst>
      <p:tags r:id="rId1"/>
    </p:custDataLst>
  </p:cSld>
  <p:clrMapOvr>
    <a:masterClrMapping/>
  </p:clrMapOvr>
  <p:transition advTm="34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to Whole Series?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Sower	Planting</a:t>
            </a:r>
          </a:p>
          <a:p>
            <a:r>
              <a:rPr lang="en-US" altLang="en-US"/>
              <a:t>Weeds	Planting	Growth	Harvest</a:t>
            </a:r>
          </a:p>
          <a:p>
            <a:r>
              <a:rPr lang="en-US" altLang="en-US"/>
              <a:t>Mustard			Growth</a:t>
            </a:r>
          </a:p>
          <a:p>
            <a:r>
              <a:rPr lang="en-US" altLang="en-US"/>
              <a:t>Leaven			Growth</a:t>
            </a:r>
          </a:p>
          <a:p>
            <a:r>
              <a:rPr lang="en-US" altLang="en-US"/>
              <a:t>Treasure	Finding</a:t>
            </a:r>
          </a:p>
          <a:p>
            <a:r>
              <a:rPr lang="en-US" altLang="en-US"/>
              <a:t>Pearl		Finding</a:t>
            </a:r>
          </a:p>
          <a:p>
            <a:r>
              <a:rPr lang="en-US" altLang="en-US"/>
              <a:t>Dragnet					Harvest</a:t>
            </a:r>
          </a:p>
        </p:txBody>
      </p:sp>
    </p:spTree>
    <p:custDataLst>
      <p:tags r:id="rId1"/>
    </p:custDataLst>
  </p:cSld>
  <p:clrMapOvr>
    <a:masterClrMapping/>
  </p:clrMapOvr>
  <p:transition advTm="44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4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4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Mustard &amp; Leaven: the Stories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Both rather common in NT times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Mustard seed: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Very small seed </a:t>
            </a:r>
            <a:r>
              <a:rPr lang="en-US" altLang="en-US" sz="2000">
                <a:sym typeface="Wingdings" pitchFamily="2" charset="2"/>
              </a:rPr>
              <a:t> large herb, small tree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ym typeface="Wingdings" pitchFamily="2" charset="2"/>
              </a:rPr>
              <a:t>When large enough, it attracts birds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Leaven: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Making bread by sourdough method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Amount of dough large, but has biblical precedent</a:t>
            </a:r>
          </a:p>
        </p:txBody>
      </p:sp>
      <p:pic>
        <p:nvPicPr>
          <p:cNvPr id="585734" name="Picture 6" descr="mustard-see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101850"/>
            <a:ext cx="2743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09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Mustard &amp; Leaven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4191000" cy="4006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Controversial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Covenantal – good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Dispensational – bad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Context: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Sower &amp; Weeds – planting good/bad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Weeds – growing good/bad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Weeds &amp; Dragnet – harvesting good/bad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Figurative use elsewhere: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Tree/birds – Ezk 31, Dan 4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Leaven – OT liturgy, Jesus, Paul</a:t>
            </a:r>
          </a:p>
        </p:txBody>
      </p:sp>
      <p:pic>
        <p:nvPicPr>
          <p:cNvPr id="586758" name="Picture 6" descr="Leav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513" y="2101850"/>
            <a:ext cx="2873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46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Parables Listed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Sower</a:t>
            </a:r>
          </a:p>
          <a:p>
            <a:r>
              <a:rPr lang="en-US" altLang="en-US"/>
              <a:t>Wheat &amp; Weeds</a:t>
            </a:r>
          </a:p>
          <a:p>
            <a:r>
              <a:rPr lang="en-US" altLang="en-US"/>
              <a:t>Mustard Seed</a:t>
            </a:r>
          </a:p>
          <a:p>
            <a:r>
              <a:rPr lang="en-US" altLang="en-US"/>
              <a:t>Leaven</a:t>
            </a:r>
          </a:p>
          <a:p>
            <a:r>
              <a:rPr lang="en-US" altLang="en-US"/>
              <a:t>Treasure</a:t>
            </a:r>
          </a:p>
          <a:p>
            <a:r>
              <a:rPr lang="en-US" altLang="en-US"/>
              <a:t>Pearl</a:t>
            </a:r>
          </a:p>
          <a:p>
            <a:r>
              <a:rPr lang="en-US" altLang="en-US"/>
              <a:t>Dragnet</a:t>
            </a:r>
          </a:p>
        </p:txBody>
      </p:sp>
    </p:spTree>
    <p:custDataLst>
      <p:tags r:id="rId1"/>
    </p:custDataLst>
  </p:cSld>
  <p:clrMapOvr>
    <a:masterClrMapping/>
  </p:clrMapOvr>
  <p:transition advTm="22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Mustard &amp; Leaven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suggest that the growth of the mustard plant pictures the growth of the Gospel or church in a society.  When it becomes big enough, the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birds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 move in.</a:t>
            </a:r>
          </a:p>
          <a:p>
            <a:r>
              <a:rPr lang="en-US" altLang="en-US"/>
              <a:t>We suggest the growth of the leaven then pictures not the spread of Christianity internally, but the spread of unbelief within the church.</a:t>
            </a:r>
          </a:p>
        </p:txBody>
      </p:sp>
    </p:spTree>
    <p:custDataLst>
      <p:tags r:id="rId1"/>
    </p:custDataLst>
  </p:cSld>
  <p:clrMapOvr>
    <a:masterClrMapping/>
  </p:clrMapOvr>
  <p:transition advTm="64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from Mustard &amp; Leaven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Despite a small start, the church will often grow to dominate the society it is in.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Once it begins to dominate, people will begin to join for wrong reasons.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False teaching will then be able to work far more effectively within than it could before, often coming to thoroughly permeate the church.</a:t>
            </a:r>
          </a:p>
        </p:txBody>
      </p:sp>
    </p:spTree>
    <p:custDataLst>
      <p:tags r:id="rId1"/>
    </p:custDataLst>
  </p:cSld>
  <p:clrMapOvr>
    <a:masterClrMapping/>
  </p:clrMapOvr>
  <p:transition advTm="33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Treasure &amp; Pearl: the Stories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Two specific incidents of finding &amp; buying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Treasure: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Found accidentally by tenant/farm laborer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Sells all to get clear title to land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Pearl: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Found intentionally by a pearl merchant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Sells all to have pearl as his own</a:t>
            </a:r>
          </a:p>
        </p:txBody>
      </p:sp>
      <p:pic>
        <p:nvPicPr>
          <p:cNvPr id="589830" name="Picture 6" descr="BS01089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738" y="2101850"/>
            <a:ext cx="30813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6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Treasure &amp; Pearl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Controversial </a:t>
            </a:r>
            <a:r>
              <a:rPr lang="en-US" altLang="en-US" sz="2800">
                <a:cs typeface="Times New Roman" pitchFamily="18" charset="0"/>
              </a:rPr>
              <a:t>–</a:t>
            </a:r>
            <a:r>
              <a:rPr lang="en-US" altLang="en-US" sz="2800"/>
              <a:t> Treasure &amp; Pearl is: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Christ/Gospel – believer gives all to have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Church/Israel – Christ gives all to have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Context: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If parables form a chronology, the 1</a:t>
            </a:r>
            <a:r>
              <a:rPr lang="en-US" altLang="en-US" sz="2400" baseline="30000"/>
              <a:t>st</a:t>
            </a:r>
            <a:r>
              <a:rPr lang="en-US" altLang="en-US" sz="2400"/>
              <a:t> is right.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Fits scheme of salvation history.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Figurative use elsewhere: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Yes, we can</a:t>
            </a:r>
            <a:r>
              <a:rPr lang="en-US" altLang="en-US" sz="2400">
                <a:cs typeface="Times New Roman" pitchFamily="18" charset="0"/>
              </a:rPr>
              <a:t>'</a:t>
            </a:r>
            <a:r>
              <a:rPr lang="en-US" altLang="en-US" sz="2400"/>
              <a:t>t buy salvation.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But we must give up all to follow Christ.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Gospel is a treasure (2 Cor 4:7).</a:t>
            </a:r>
          </a:p>
        </p:txBody>
      </p:sp>
    </p:spTree>
    <p:custDataLst>
      <p:tags r:id="rId1"/>
    </p:custDataLst>
  </p:cSld>
  <p:clrMapOvr>
    <a:masterClrMapping/>
  </p:clrMapOvr>
  <p:transition advTm="91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from Treasure &amp; Pearl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When false teaching has done its work, the Gospel may be hard to find.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Still, some will find it.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By accident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By looking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Both will recognize its surpassing value.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Both will give up all to have it.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Both will realize this is a great bargain.</a:t>
            </a:r>
          </a:p>
        </p:txBody>
      </p:sp>
      <p:pic>
        <p:nvPicPr>
          <p:cNvPr id="592902" name="Picture 6" descr="Pear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73050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65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2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on Kingdom Parables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Sower – various responses to Gospel</a:t>
            </a:r>
          </a:p>
          <a:p>
            <a:r>
              <a:rPr lang="en-US" altLang="en-US"/>
              <a:t>Weeds – false gospels of Satan</a:t>
            </a:r>
          </a:p>
          <a:p>
            <a:r>
              <a:rPr lang="en-US" altLang="en-US"/>
              <a:t>Mustard – growth of the church</a:t>
            </a:r>
          </a:p>
          <a:p>
            <a:r>
              <a:rPr lang="en-US" altLang="en-US"/>
              <a:t>Leaven – growth of error in the church</a:t>
            </a:r>
          </a:p>
          <a:p>
            <a:r>
              <a:rPr lang="en-US" altLang="en-US"/>
              <a:t>Treasure – Gospel found by accident</a:t>
            </a:r>
          </a:p>
          <a:p>
            <a:r>
              <a:rPr lang="en-US" altLang="en-US"/>
              <a:t>Pearl – Gospel found by search</a:t>
            </a:r>
          </a:p>
          <a:p>
            <a:r>
              <a:rPr lang="en-US" altLang="en-US"/>
              <a:t>Dragnet – God will judge, separate</a:t>
            </a:r>
          </a:p>
        </p:txBody>
      </p:sp>
    </p:spTree>
    <p:custDataLst>
      <p:tags r:id="rId1"/>
    </p:custDataLst>
  </p:cSld>
  <p:clrMapOvr>
    <a:masterClrMapping/>
  </p:clrMapOvr>
  <p:transition advTm="29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on Kingdom Parables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Chronological, but not a single progression</a:t>
            </a:r>
          </a:p>
          <a:p>
            <a:r>
              <a:rPr lang="en-US" altLang="en-US"/>
              <a:t>Shows the typical progress of the Gospel in a particular society, ethnic group, etc.</a:t>
            </a:r>
          </a:p>
          <a:p>
            <a:r>
              <a:rPr lang="en-US" altLang="en-US"/>
              <a:t>Probably cycle starts over in some sense when God sends a revival.</a:t>
            </a:r>
          </a:p>
          <a:p>
            <a:r>
              <a:rPr lang="en-US" altLang="en-US"/>
              <a:t>In societies with no state church, various groups will be in various stages of cycle.</a:t>
            </a:r>
          </a:p>
        </p:txBody>
      </p:sp>
    </p:spTree>
    <p:custDataLst>
      <p:tags r:id="rId1"/>
    </p:custDataLst>
  </p:cSld>
  <p:clrMapOvr>
    <a:masterClrMapping/>
  </p:clrMapOvr>
  <p:transition advTm="51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Is coming!</a:t>
            </a:r>
          </a:p>
          <a:p>
            <a:r>
              <a:rPr lang="en-US" altLang="en-US"/>
              <a:t>May God help us to be discerning!</a:t>
            </a:r>
          </a:p>
        </p:txBody>
      </p:sp>
    </p:spTree>
    <p:custDataLst>
      <p:tags r:id="rId1"/>
    </p:custDataLst>
  </p:cSld>
  <p:clrMapOvr>
    <a:masterClrMapping/>
  </p:clrMapOvr>
  <p:transition advTm="31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0" grpId="0" autoUpdateAnimBg="0"/>
      <p:bldP spid="5959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Interpreted by Jesus?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Sower			Yes</a:t>
            </a:r>
          </a:p>
          <a:p>
            <a:r>
              <a:rPr lang="en-US" altLang="en-US"/>
              <a:t>Wheat &amp; Weeds	Yes</a:t>
            </a:r>
          </a:p>
          <a:p>
            <a:r>
              <a:rPr lang="en-US" altLang="en-US"/>
              <a:t>Mustard Seed				No</a:t>
            </a:r>
          </a:p>
          <a:p>
            <a:r>
              <a:rPr lang="en-US" altLang="en-US"/>
              <a:t>Leaven					No</a:t>
            </a:r>
          </a:p>
          <a:p>
            <a:r>
              <a:rPr lang="en-US" altLang="en-US"/>
              <a:t>Treasure				No</a:t>
            </a:r>
          </a:p>
          <a:p>
            <a:r>
              <a:rPr lang="en-US" altLang="en-US"/>
              <a:t>Pearl					No</a:t>
            </a:r>
          </a:p>
          <a:p>
            <a:r>
              <a:rPr lang="en-US" altLang="en-US"/>
              <a:t>Dragnet			Yes</a:t>
            </a:r>
          </a:p>
        </p:txBody>
      </p:sp>
    </p:spTree>
    <p:custDataLst>
      <p:tags r:id="rId1"/>
    </p:custDataLst>
  </p:cSld>
  <p:clrMapOvr>
    <a:masterClrMapping/>
  </p:clrMapOvr>
  <p:transition advTm="32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0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Interpreted Parables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Sower, Wheat &amp; Weeds, Dragnet</a:t>
            </a:r>
          </a:p>
        </p:txBody>
      </p:sp>
    </p:spTree>
    <p:custDataLst>
      <p:tags r:id="rId1"/>
    </p:custDataLst>
  </p:cSld>
  <p:clrMapOvr>
    <a:masterClrMapping/>
  </p:clrMapOvr>
  <p:transition advTm="132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 autoUpdateAnimBg="0"/>
      <p:bldP spid="5713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Parable of the Sower: the Story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/>
              <a:t>Planting by the </a:t>
            </a:r>
            <a:r>
              <a:rPr lang="en-US" altLang="en-US" sz="2400">
                <a:cs typeface="Times New Roman" pitchFamily="18" charset="0"/>
              </a:rPr>
              <a:t>"</a:t>
            </a:r>
            <a:r>
              <a:rPr lang="en-US" altLang="en-US" sz="2400"/>
              <a:t>broadcast</a:t>
            </a:r>
            <a:r>
              <a:rPr lang="en-US" altLang="en-US" sz="2400">
                <a:cs typeface="Times New Roman" pitchFamily="18" charset="0"/>
              </a:rPr>
              <a:t>"</a:t>
            </a:r>
            <a:r>
              <a:rPr lang="en-US" altLang="en-US" sz="2400"/>
              <a:t> method:</a:t>
            </a:r>
          </a:p>
          <a:p>
            <a:r>
              <a:rPr lang="en-US" altLang="en-US" sz="2400"/>
              <a:t>Case 1: Roadside &amp; birds</a:t>
            </a:r>
          </a:p>
          <a:p>
            <a:r>
              <a:rPr lang="en-US" altLang="en-US" sz="2400"/>
              <a:t>Case 2: Stony ground &amp; sun</a:t>
            </a:r>
          </a:p>
          <a:p>
            <a:r>
              <a:rPr lang="en-US" altLang="en-US" sz="2400"/>
              <a:t>Case 3: Competition with thorns</a:t>
            </a:r>
          </a:p>
          <a:p>
            <a:r>
              <a:rPr lang="en-US" altLang="en-US" sz="2400"/>
              <a:t>Case 4: Good soil but various yields</a:t>
            </a:r>
          </a:p>
        </p:txBody>
      </p:sp>
      <p:pic>
        <p:nvPicPr>
          <p:cNvPr id="572422" name="Picture 6" descr="Sow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2101850"/>
            <a:ext cx="2362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33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 Interpretation of the Sower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Seed = the Word (of the Kingdom)</a:t>
            </a:r>
          </a:p>
          <a:p>
            <a:r>
              <a:rPr lang="en-US" altLang="en-US"/>
              <a:t>Soils = different receptions of the Word</a:t>
            </a:r>
          </a:p>
          <a:p>
            <a:r>
              <a:rPr lang="en-US" altLang="en-US"/>
              <a:t>Roadside = doesn’t understand</a:t>
            </a:r>
          </a:p>
          <a:p>
            <a:r>
              <a:rPr lang="en-US" altLang="en-US"/>
              <a:t>Birds = Satan removing Word</a:t>
            </a:r>
          </a:p>
          <a:p>
            <a:r>
              <a:rPr lang="en-US" altLang="en-US"/>
              <a:t>Soil over bedrock = no root</a:t>
            </a:r>
          </a:p>
          <a:p>
            <a:r>
              <a:rPr lang="en-US" altLang="en-US"/>
              <a:t>Thorns = worries, deceitful wealth</a:t>
            </a:r>
          </a:p>
          <a:p>
            <a:r>
              <a:rPr lang="en-US" altLang="en-US"/>
              <a:t>Good soil = understands, accepts, holds on</a:t>
            </a:r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82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Lessons from the Sower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 all will accept (or retain) the Gospel.</a:t>
            </a:r>
          </a:p>
          <a:p>
            <a:r>
              <a:rPr lang="en-US" altLang="en-US"/>
              <a:t>Some won’t understand, respond, remember.</a:t>
            </a:r>
          </a:p>
          <a:p>
            <a:r>
              <a:rPr lang="en-US" altLang="en-US"/>
              <a:t>Others will fall away in persecution.</a:t>
            </a:r>
          </a:p>
          <a:p>
            <a:r>
              <a:rPr lang="en-US" altLang="en-US"/>
              <a:t>Others will be distracted by the world.</a:t>
            </a:r>
          </a:p>
          <a:p>
            <a:r>
              <a:rPr lang="en-US" altLang="en-US"/>
              <a:t>Others will show salvation in their lives, but even here there will be real differences.</a:t>
            </a:r>
          </a:p>
        </p:txBody>
      </p:sp>
    </p:spTree>
    <p:custDataLst>
      <p:tags r:id="rId1"/>
    </p:custDataLst>
  </p:cSld>
  <p:clrMapOvr>
    <a:masterClrMapping/>
  </p:clrMapOvr>
  <p:transition advTm="65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Parable of the Weeds: the Story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Owner plants good seed (wheat).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Enemy plants bad seed (weeds).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Weeds eventually become obvious.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Slaves want to uproot weeds.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Owner forbids: let both grow together till harvest.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Then there will be a separation.</a:t>
            </a:r>
          </a:p>
        </p:txBody>
      </p:sp>
      <p:pic>
        <p:nvPicPr>
          <p:cNvPr id="575494" name="Picture 6" descr="Tar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566988"/>
            <a:ext cx="3810000" cy="318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9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 Interpretation </a:t>
            </a:r>
            <a:br>
              <a:rPr lang="en-US" altLang="en-US"/>
            </a:br>
            <a:r>
              <a:rPr lang="en-US" altLang="en-US"/>
              <a:t>of the Weeds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Owner is Christ, field is the world.</a:t>
            </a:r>
          </a:p>
          <a:p>
            <a:r>
              <a:rPr lang="en-US" altLang="en-US"/>
              <a:t>Seed here is not the Word, but people.</a:t>
            </a:r>
          </a:p>
          <a:p>
            <a:r>
              <a:rPr lang="en-US" altLang="en-US"/>
              <a:t>Enemy is the Devil.</a:t>
            </a:r>
          </a:p>
          <a:p>
            <a:r>
              <a:rPr lang="en-US" altLang="en-US"/>
              <a:t>Harvest is the end of the age.</a:t>
            </a:r>
          </a:p>
          <a:p>
            <a:r>
              <a:rPr lang="en-US" altLang="en-US"/>
              <a:t>Wicked will be cast into furnace.</a:t>
            </a:r>
          </a:p>
          <a:p>
            <a:r>
              <a:rPr lang="en-US" altLang="en-US"/>
              <a:t>Righteous will shine forth in the Kingdom.</a:t>
            </a:r>
          </a:p>
        </p:txBody>
      </p:sp>
    </p:spTree>
    <p:custDataLst>
      <p:tags r:id="rId1"/>
    </p:custDataLst>
  </p:cSld>
  <p:clrMapOvr>
    <a:masterClrMapping/>
  </p:clrMapOvr>
  <p:transition advTm="51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5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6.7|15.5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2.2|25.4|7.9|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2|3|14|9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|6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7.2|4.8|4.3|5.4|8.3|4.8|1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|1.7|3|5.4|3.7|5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9|6.6|0.9|3.6|0.8|3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|7.8|1.9|9.5|13|2.9|4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2|2.6|5.1|10.2|2.5|5.8|5.8|21.7|5.6|2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|2.1|2|1.3|1.8|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1|5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1|2.4|1.4|28.6|23|2.6|26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5.6|9.4|2.5|38.9|2.2|2.6|5.9|6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6.2|1.1|1.6|2.3|33.3|3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5|3.3|2.8|2.9|5.6|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2|15.7|5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|2|0.7|0.8|0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33.5|16.5|33.9|1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1|5|9.4|10.2|14.7|1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9.6|7.5|3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2.1|11.4|12.4|18.2|3.5|2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0.8|14.8|4.8|6.8|4.4"/>
</p:tagLst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143</TotalTime>
  <Words>1131</Words>
  <Application>Microsoft Office PowerPoint</Application>
  <PresentationFormat>On-screen Show (4:3)</PresentationFormat>
  <Paragraphs>172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Nature</vt:lpstr>
      <vt:lpstr>Parables of the Kingdom</vt:lpstr>
      <vt:lpstr>The Parables Listed</vt:lpstr>
      <vt:lpstr>Interpreted by Jesus?</vt:lpstr>
      <vt:lpstr>The Interpreted Parables</vt:lpstr>
      <vt:lpstr>Parable of the Sower: the Story</vt:lpstr>
      <vt:lpstr>Jesus' Interpretation of the Sower</vt:lpstr>
      <vt:lpstr>Some Lessons from the Sower</vt:lpstr>
      <vt:lpstr>Parable of the Weeds: the Story</vt:lpstr>
      <vt:lpstr>Jesus' Interpretation  of the Weeds</vt:lpstr>
      <vt:lpstr>Some Lessons from the Weeds</vt:lpstr>
      <vt:lpstr>Parable of the Dragnet: the Story</vt:lpstr>
      <vt:lpstr>Jesus' Interpretation  of the Dragnet</vt:lpstr>
      <vt:lpstr>Lessons from the Dragnet</vt:lpstr>
      <vt:lpstr>The Uninterpreted Parables</vt:lpstr>
      <vt:lpstr>Some Divergent Views</vt:lpstr>
      <vt:lpstr>Method</vt:lpstr>
      <vt:lpstr>Structure to Whole Series?</vt:lpstr>
      <vt:lpstr>Mustard &amp; Leaven: the Stories</vt:lpstr>
      <vt:lpstr>Interpreting Mustard &amp; Leaven</vt:lpstr>
      <vt:lpstr>Interpreting Mustard &amp; Leaven</vt:lpstr>
      <vt:lpstr>Lessons from Mustard &amp; Leaven</vt:lpstr>
      <vt:lpstr>Treasure &amp; Pearl: the Stories</vt:lpstr>
      <vt:lpstr>Interpreting Treasure &amp; Pearl</vt:lpstr>
      <vt:lpstr>Lessons from Treasure &amp; Pearl</vt:lpstr>
      <vt:lpstr>Summary on Kingdom Parables</vt:lpstr>
      <vt:lpstr>Summary on Kingdom Parables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Parables of the Kingdom</dc:title>
  <dc:creator>RC Newman</dc:creator>
  <cp:lastModifiedBy>Newman</cp:lastModifiedBy>
  <cp:revision>64</cp:revision>
  <cp:lastPrinted>1601-01-01T00:00:00Z</cp:lastPrinted>
  <dcterms:created xsi:type="dcterms:W3CDTF">2003-10-07T17:56:19Z</dcterms:created>
  <dcterms:modified xsi:type="dcterms:W3CDTF">2015-07-07T13:50:54Z</dcterms:modified>
</cp:coreProperties>
</file>