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83" r:id="rId22"/>
    <p:sldId id="277" r:id="rId23"/>
    <p:sldId id="278" r:id="rId24"/>
    <p:sldId id="279" r:id="rId25"/>
    <p:sldId id="280" r:id="rId26"/>
    <p:sldId id="281" r:id="rId27"/>
    <p:sldId id="284" r:id="rId28"/>
    <p:sldId id="285" r:id="rId29"/>
    <p:sldId id="282" r:id="rId30"/>
    <p:sldId id="286" r:id="rId31"/>
    <p:sldId id="288"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17B8D7B-7C4A-4604-AF1C-C70584710DEE}" type="datetimeFigureOut">
              <a:rPr lang="en-US" smtClean="0"/>
              <a:t>7/6/2015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6C5B2BE-921D-4C8C-A577-F2C9F5DCDADF}" type="slidenum">
              <a:rPr lang="en-US" smtClean="0"/>
              <a:t>‹#›</a:t>
            </a:fld>
            <a:endParaRPr lang="en-US"/>
          </a:p>
        </p:txBody>
      </p:sp>
    </p:spTree>
    <p:extLst>
      <p:ext uri="{BB962C8B-B14F-4D97-AF65-F5344CB8AC3E}">
        <p14:creationId xmlns:p14="http://schemas.microsoft.com/office/powerpoint/2010/main" val="5949362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A10CBD-6D01-4894-8B47-28C57514817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260643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10CBD-6D01-4894-8B47-28C57514817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37038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10CBD-6D01-4894-8B47-28C57514817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4080660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10CBD-6D01-4894-8B47-28C57514817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247198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10CBD-6D01-4894-8B47-28C57514817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74388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A10CBD-6D01-4894-8B47-28C57514817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58874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A10CBD-6D01-4894-8B47-28C575148173}" type="datetimeFigureOut">
              <a:rPr lang="en-US" smtClean="0"/>
              <a:t>7/6/2015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173006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A10CBD-6D01-4894-8B47-28C575148173}" type="datetimeFigureOut">
              <a:rPr lang="en-US" smtClean="0"/>
              <a:t>7/6/2015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410094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10CBD-6D01-4894-8B47-28C575148173}" type="datetimeFigureOut">
              <a:rPr lang="en-US" smtClean="0"/>
              <a:t>7/6/2015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129159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10CBD-6D01-4894-8B47-28C57514817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378271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10CBD-6D01-4894-8B47-28C57514817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B42C7-54F9-4CF3-B133-916066DD9829}" type="slidenum">
              <a:rPr lang="en-US" smtClean="0"/>
              <a:t>‹#›</a:t>
            </a:fld>
            <a:endParaRPr lang="en-US"/>
          </a:p>
        </p:txBody>
      </p:sp>
    </p:spTree>
    <p:extLst>
      <p:ext uri="{BB962C8B-B14F-4D97-AF65-F5344CB8AC3E}">
        <p14:creationId xmlns:p14="http://schemas.microsoft.com/office/powerpoint/2010/main" val="123424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10CBD-6D01-4894-8B47-28C575148173}" type="datetimeFigureOut">
              <a:rPr lang="en-US" smtClean="0"/>
              <a:t>7/6/2015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B42C7-54F9-4CF3-B133-916066DD9829}" type="slidenum">
              <a:rPr lang="en-US" smtClean="0"/>
              <a:t>‹#›</a:t>
            </a:fld>
            <a:endParaRPr lang="en-US"/>
          </a:p>
        </p:txBody>
      </p:sp>
    </p:spTree>
    <p:extLst>
      <p:ext uri="{BB962C8B-B14F-4D97-AF65-F5344CB8AC3E}">
        <p14:creationId xmlns:p14="http://schemas.microsoft.com/office/powerpoint/2010/main" val="4228951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man\AppData\Local\Microsoft\Windows\Temporary Internet Files\Content.IE5\124L29UQ\MP900440300[1].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0" y="448056"/>
            <a:ext cx="4572000" cy="5961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09800" y="2133600"/>
            <a:ext cx="4724400" cy="1470025"/>
          </a:xfrm>
        </p:spPr>
        <p:txBody>
          <a:bodyPr/>
          <a:lstStyle/>
          <a:p>
            <a:r>
              <a:rPr lang="en-US" dirty="0" smtClean="0"/>
              <a:t>A Quick Overview of Genesis One</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What does the text say?</a:t>
            </a:r>
          </a:p>
          <a:p>
            <a:r>
              <a:rPr lang="en-US" dirty="0" smtClean="0"/>
              <a:t>Robert C. Newman</a:t>
            </a:r>
            <a:endParaRPr lang="en-US" dirty="0"/>
          </a:p>
        </p:txBody>
      </p:sp>
      <p:pic>
        <p:nvPicPr>
          <p:cNvPr id="5" name="OverviewGenesisOn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2000" y="5943600"/>
            <a:ext cx="609600" cy="609600"/>
          </a:xfrm>
          <a:prstGeom prst="rect">
            <a:avLst/>
          </a:prstGeom>
        </p:spPr>
      </p:pic>
    </p:spTree>
    <p:custDataLst>
      <p:tags r:id="rId1"/>
    </p:custDataLst>
    <p:extLst>
      <p:ext uri="{BB962C8B-B14F-4D97-AF65-F5344CB8AC3E}">
        <p14:creationId xmlns:p14="http://schemas.microsoft.com/office/powerpoint/2010/main" val="1453658053"/>
      </p:ext>
    </p:extLst>
  </p:cSld>
  <p:clrMapOvr>
    <a:masterClrMapping/>
  </p:clrMapOvr>
  <mc:AlternateContent xmlns:mc="http://schemas.openxmlformats.org/markup-compatibility/2006">
    <mc:Choice xmlns:p14="http://schemas.microsoft.com/office/powerpoint/2010/main" Requires="p14">
      <p:transition spd="slow" p14:dur="2000" advClick="0" advTm="40526"/>
    </mc:Choice>
    <mc:Fallback>
      <p:transition spd="slow" advClick="0" advTm="4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fill="hold" display="0">
                  <p:stCondLst>
                    <p:cond delay="indefinite"/>
                  </p:stCondLst>
                  <p:endCondLst>
                    <p:cond evt="onStopAudio" delay="0">
                      <p:tgtEl>
                        <p:sldTgt/>
                      </p:tgtEl>
                    </p:cond>
                  </p:endCondLst>
                </p:cTn>
                <p:tgtEl>
                  <p:spTgt spid="5"/>
                </p:tgtEl>
              </p:cMediaNode>
            </p:audio>
          </p:childTnLst>
        </p:cTn>
      </p:par>
    </p:tnLst>
    <p:bldLst>
      <p:bldP spid="2" grpId="0"/>
    </p:bldLst>
  </p:timing>
  <p:extLst>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Genesis 1:15-16</a:t>
            </a:r>
            <a:endParaRPr lang="en-US" dirty="0"/>
          </a:p>
        </p:txBody>
      </p:sp>
      <p:sp>
        <p:nvSpPr>
          <p:cNvPr id="3" name="TextBox 2"/>
          <p:cNvSpPr txBox="1"/>
          <p:nvPr/>
        </p:nvSpPr>
        <p:spPr>
          <a:xfrm>
            <a:off x="1071113" y="1524000"/>
            <a:ext cx="6934200" cy="4832092"/>
          </a:xfrm>
          <a:prstGeom prst="rect">
            <a:avLst/>
          </a:prstGeom>
          <a:noFill/>
        </p:spPr>
        <p:txBody>
          <a:bodyPr wrap="square" rtlCol="0">
            <a:spAutoFit/>
          </a:bodyPr>
          <a:lstStyle/>
          <a:p>
            <a:r>
              <a:rPr lang="en-US" sz="2800" dirty="0" smtClean="0"/>
              <a:t>(15) and let them be lights in the expanse of the heavens to give light upon the earth.” And it was so. </a:t>
            </a:r>
          </a:p>
          <a:p>
            <a:r>
              <a:rPr lang="en-US" sz="2800" i="1" dirty="0" smtClean="0"/>
              <a:t>What does it mean that the lights are “in” the expanse?</a:t>
            </a:r>
          </a:p>
          <a:p>
            <a:endParaRPr lang="en-US" sz="2800" i="1" dirty="0" smtClean="0"/>
          </a:p>
          <a:p>
            <a:r>
              <a:rPr lang="en-US" sz="2800" dirty="0" smtClean="0"/>
              <a:t>(16) And God made the two great lights—the greater light to rule the day and the lesser light to rule the night—and the stars.</a:t>
            </a:r>
          </a:p>
          <a:p>
            <a:r>
              <a:rPr lang="en-US" sz="2800" i="1" dirty="0" smtClean="0"/>
              <a:t>Obviously the sun and moon; why not named?</a:t>
            </a:r>
          </a:p>
          <a:p>
            <a:r>
              <a:rPr lang="en-US" sz="2800" i="1" dirty="0" smtClean="0"/>
              <a:t>Why mentioned here in the account?</a:t>
            </a:r>
            <a:endParaRPr lang="en-US" sz="2800" i="1" dirty="0"/>
          </a:p>
        </p:txBody>
      </p:sp>
    </p:spTree>
    <p:custDataLst>
      <p:tags r:id="rId1"/>
    </p:custDataLst>
    <p:extLst>
      <p:ext uri="{BB962C8B-B14F-4D97-AF65-F5344CB8AC3E}">
        <p14:creationId xmlns:p14="http://schemas.microsoft.com/office/powerpoint/2010/main" val="1636341913"/>
      </p:ext>
    </p:extLst>
  </p:cSld>
  <p:clrMapOvr>
    <a:masterClrMapping/>
  </p:clrMapOvr>
  <mc:AlternateContent xmlns:mc="http://schemas.openxmlformats.org/markup-compatibility/2006">
    <mc:Choice xmlns:p14="http://schemas.microsoft.com/office/powerpoint/2010/main" Requires="p14">
      <p:transition spd="slow" p14:dur="2000" advTm="179141"/>
    </mc:Choice>
    <mc:Fallback>
      <p:transition spd="slow" advTm="1791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1:17-18</a:t>
            </a:r>
            <a:endParaRPr lang="en-US" dirty="0"/>
          </a:p>
        </p:txBody>
      </p:sp>
      <p:sp>
        <p:nvSpPr>
          <p:cNvPr id="3" name="TextBox 2"/>
          <p:cNvSpPr txBox="1"/>
          <p:nvPr/>
        </p:nvSpPr>
        <p:spPr>
          <a:xfrm>
            <a:off x="1066800" y="1752600"/>
            <a:ext cx="6934200" cy="3539430"/>
          </a:xfrm>
          <a:prstGeom prst="rect">
            <a:avLst/>
          </a:prstGeom>
          <a:noFill/>
        </p:spPr>
        <p:txBody>
          <a:bodyPr wrap="square" rtlCol="0">
            <a:spAutoFit/>
          </a:bodyPr>
          <a:lstStyle/>
          <a:p>
            <a:r>
              <a:rPr lang="en-US" sz="2800" dirty="0" smtClean="0"/>
              <a:t>(17) And God set them in the expanse of the heavens to give light on the earth,</a:t>
            </a:r>
          </a:p>
          <a:p>
            <a:r>
              <a:rPr lang="en-US" sz="2800" i="1" dirty="0" smtClean="0"/>
              <a:t>A repetition.</a:t>
            </a:r>
            <a:endParaRPr lang="en-US" sz="2800" i="1" dirty="0"/>
          </a:p>
          <a:p>
            <a:endParaRPr lang="en-US" sz="2800" dirty="0" smtClean="0"/>
          </a:p>
          <a:p>
            <a:r>
              <a:rPr lang="en-US" sz="2800" dirty="0" smtClean="0"/>
              <a:t>(18) to rule over the day and over the night, and to separate the light from the darkness. And God saw that it was good.</a:t>
            </a:r>
          </a:p>
          <a:p>
            <a:r>
              <a:rPr lang="en-US" sz="2800" i="1" dirty="0" smtClean="0"/>
              <a:t>They give light, rule, separate.</a:t>
            </a:r>
            <a:endParaRPr lang="en-US" sz="2800" i="1" dirty="0"/>
          </a:p>
        </p:txBody>
      </p:sp>
    </p:spTree>
    <p:custDataLst>
      <p:tags r:id="rId1"/>
    </p:custDataLst>
    <p:extLst>
      <p:ext uri="{BB962C8B-B14F-4D97-AF65-F5344CB8AC3E}">
        <p14:creationId xmlns:p14="http://schemas.microsoft.com/office/powerpoint/2010/main" val="1584304774"/>
      </p:ext>
    </p:extLst>
  </p:cSld>
  <p:clrMapOvr>
    <a:masterClrMapping/>
  </p:clrMapOvr>
  <mc:AlternateContent xmlns:mc="http://schemas.openxmlformats.org/markup-compatibility/2006">
    <mc:Choice xmlns:p14="http://schemas.microsoft.com/office/powerpoint/2010/main" Requires="p14">
      <p:transition spd="slow" p14:dur="2000" advTm="47154"/>
    </mc:Choice>
    <mc:Fallback>
      <p:transition spd="slow" advTm="47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1:19-20</a:t>
            </a:r>
            <a:endParaRPr lang="en-US" dirty="0"/>
          </a:p>
        </p:txBody>
      </p:sp>
      <p:sp>
        <p:nvSpPr>
          <p:cNvPr id="3" name="TextBox 2"/>
          <p:cNvSpPr txBox="1"/>
          <p:nvPr/>
        </p:nvSpPr>
        <p:spPr>
          <a:xfrm>
            <a:off x="1143000" y="1752600"/>
            <a:ext cx="6781800" cy="4401205"/>
          </a:xfrm>
          <a:prstGeom prst="rect">
            <a:avLst/>
          </a:prstGeom>
          <a:noFill/>
        </p:spPr>
        <p:txBody>
          <a:bodyPr wrap="square" rtlCol="0">
            <a:spAutoFit/>
          </a:bodyPr>
          <a:lstStyle/>
          <a:p>
            <a:r>
              <a:rPr lang="en-US" sz="2800" dirty="0" smtClean="0"/>
              <a:t>(19) And there was evening and there was morning, the fourth day.</a:t>
            </a:r>
          </a:p>
          <a:p>
            <a:r>
              <a:rPr lang="en-US" sz="2800" i="1" dirty="0" smtClean="0"/>
              <a:t>Does each day include all the activities back to the previous day?</a:t>
            </a:r>
          </a:p>
          <a:p>
            <a:endParaRPr lang="en-US" sz="2800" dirty="0" smtClean="0"/>
          </a:p>
          <a:p>
            <a:r>
              <a:rPr lang="en-US" sz="2800" dirty="0" smtClean="0"/>
              <a:t>(20) And God said, “Let the waters swarm with swarms of living creatures, and let birds fly above the earth across the expanse of the heavens.”</a:t>
            </a:r>
          </a:p>
          <a:p>
            <a:r>
              <a:rPr lang="en-US" sz="2800" i="1" dirty="0" smtClean="0"/>
              <a:t>How is this fulfilled? How quickly?</a:t>
            </a:r>
          </a:p>
        </p:txBody>
      </p:sp>
    </p:spTree>
    <p:custDataLst>
      <p:tags r:id="rId1"/>
    </p:custDataLst>
    <p:extLst>
      <p:ext uri="{BB962C8B-B14F-4D97-AF65-F5344CB8AC3E}">
        <p14:creationId xmlns:p14="http://schemas.microsoft.com/office/powerpoint/2010/main" val="2828320230"/>
      </p:ext>
    </p:extLst>
  </p:cSld>
  <p:clrMapOvr>
    <a:masterClrMapping/>
  </p:clrMapOvr>
  <mc:AlternateContent xmlns:mc="http://schemas.openxmlformats.org/markup-compatibility/2006">
    <mc:Choice xmlns:p14="http://schemas.microsoft.com/office/powerpoint/2010/main" Requires="p14">
      <p:transition spd="slow" p14:dur="2000" advTm="113615"/>
    </mc:Choice>
    <mc:Fallback>
      <p:transition spd="slow" advTm="113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1:21-22</a:t>
            </a:r>
            <a:endParaRPr lang="en-US" dirty="0"/>
          </a:p>
        </p:txBody>
      </p:sp>
      <p:sp>
        <p:nvSpPr>
          <p:cNvPr id="3" name="TextBox 2"/>
          <p:cNvSpPr txBox="1"/>
          <p:nvPr/>
        </p:nvSpPr>
        <p:spPr>
          <a:xfrm>
            <a:off x="1166004" y="1524000"/>
            <a:ext cx="6858000" cy="4832092"/>
          </a:xfrm>
          <a:prstGeom prst="rect">
            <a:avLst/>
          </a:prstGeom>
          <a:noFill/>
        </p:spPr>
        <p:txBody>
          <a:bodyPr wrap="square" rtlCol="0">
            <a:spAutoFit/>
          </a:bodyPr>
          <a:lstStyle/>
          <a:p>
            <a:r>
              <a:rPr lang="en-US" sz="2800" dirty="0" smtClean="0"/>
              <a:t>(21) So </a:t>
            </a:r>
            <a:r>
              <a:rPr lang="en-US" sz="2800" dirty="0"/>
              <a:t>God created the great sea creatures and every living creature that moves, with which the waters swarm, according to their kinds, and every winged bird according to its kind. And God saw that it was good</a:t>
            </a:r>
            <a:r>
              <a:rPr lang="en-US" sz="2800" dirty="0" smtClean="0"/>
              <a:t>.</a:t>
            </a:r>
          </a:p>
          <a:p>
            <a:r>
              <a:rPr lang="en-US" sz="2800" i="1" dirty="0" smtClean="0"/>
              <a:t>“Bird” can be more general, “flying thing.”</a:t>
            </a:r>
            <a:r>
              <a:rPr lang="en-US" sz="2800" dirty="0" smtClean="0"/>
              <a:t> </a:t>
            </a:r>
          </a:p>
          <a:p>
            <a:endParaRPr lang="en-US" sz="2800" dirty="0"/>
          </a:p>
          <a:p>
            <a:r>
              <a:rPr lang="en-US" sz="2800" dirty="0" smtClean="0"/>
              <a:t>(22) And </a:t>
            </a:r>
            <a:r>
              <a:rPr lang="en-US" sz="2800" dirty="0"/>
              <a:t>God blessed them, saying, “Be fruitful and multiply and fill the waters in the seas, and let birds multiply on the earth</a:t>
            </a:r>
            <a:r>
              <a:rPr lang="en-US" sz="2800" dirty="0" smtClean="0"/>
              <a:t>.”</a:t>
            </a:r>
          </a:p>
          <a:p>
            <a:r>
              <a:rPr lang="en-US" sz="2800" i="1" dirty="0" smtClean="0"/>
              <a:t>First command to fill.</a:t>
            </a:r>
            <a:endParaRPr lang="en-US" sz="2800" i="1" dirty="0"/>
          </a:p>
        </p:txBody>
      </p:sp>
    </p:spTree>
    <p:custDataLst>
      <p:tags r:id="rId1"/>
    </p:custDataLst>
    <p:extLst>
      <p:ext uri="{BB962C8B-B14F-4D97-AF65-F5344CB8AC3E}">
        <p14:creationId xmlns:p14="http://schemas.microsoft.com/office/powerpoint/2010/main" val="1425939623"/>
      </p:ext>
    </p:extLst>
  </p:cSld>
  <p:clrMapOvr>
    <a:masterClrMapping/>
  </p:clrMapOvr>
  <mc:AlternateContent xmlns:mc="http://schemas.openxmlformats.org/markup-compatibility/2006">
    <mc:Choice xmlns:p14="http://schemas.microsoft.com/office/powerpoint/2010/main" Requires="p14">
      <p:transition spd="slow" p14:dur="2000" advTm="45813"/>
    </mc:Choice>
    <mc:Fallback>
      <p:transition spd="slow" advTm="458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1:23-24</a:t>
            </a:r>
            <a:endParaRPr lang="en-US" dirty="0"/>
          </a:p>
        </p:txBody>
      </p:sp>
      <p:sp>
        <p:nvSpPr>
          <p:cNvPr id="3" name="TextBox 2"/>
          <p:cNvSpPr txBox="1"/>
          <p:nvPr/>
        </p:nvSpPr>
        <p:spPr>
          <a:xfrm>
            <a:off x="990600" y="1600200"/>
            <a:ext cx="7086600" cy="4401205"/>
          </a:xfrm>
          <a:prstGeom prst="rect">
            <a:avLst/>
          </a:prstGeom>
          <a:noFill/>
        </p:spPr>
        <p:txBody>
          <a:bodyPr wrap="square" rtlCol="0">
            <a:spAutoFit/>
          </a:bodyPr>
          <a:lstStyle/>
          <a:p>
            <a:r>
              <a:rPr lang="en-US" sz="2800" dirty="0" smtClean="0"/>
              <a:t>(23) And </a:t>
            </a:r>
            <a:r>
              <a:rPr lang="en-US" sz="2800" dirty="0"/>
              <a:t>there was evening and there was morning, the fifth day</a:t>
            </a:r>
            <a:r>
              <a:rPr lang="en-US" sz="2800" dirty="0" smtClean="0"/>
              <a:t>.</a:t>
            </a:r>
          </a:p>
          <a:p>
            <a:r>
              <a:rPr lang="en-US" sz="2800" i="1" dirty="0" smtClean="0"/>
              <a:t>Literally “day fifth” or “a fifth day”</a:t>
            </a:r>
          </a:p>
          <a:p>
            <a:endParaRPr lang="en-US" sz="2800" dirty="0"/>
          </a:p>
          <a:p>
            <a:r>
              <a:rPr lang="en-US" sz="2800" dirty="0" smtClean="0"/>
              <a:t>(24) And </a:t>
            </a:r>
            <a:r>
              <a:rPr lang="en-US" sz="2800" dirty="0"/>
              <a:t>God said, “Let the earth bring forth living creatures according to their kinds—livestock and creeping things and beasts of the earth according to their kinds.” And it was </a:t>
            </a:r>
            <a:r>
              <a:rPr lang="en-US" sz="2800" dirty="0" smtClean="0"/>
              <a:t>so.</a:t>
            </a:r>
          </a:p>
          <a:p>
            <a:r>
              <a:rPr lang="en-US" sz="2800" i="1" dirty="0" smtClean="0"/>
              <a:t>Land animals. </a:t>
            </a:r>
          </a:p>
          <a:p>
            <a:r>
              <a:rPr lang="en-US" sz="2800" i="1" dirty="0" smtClean="0"/>
              <a:t>What does “let the earth bring forth” mean?</a:t>
            </a:r>
            <a:endParaRPr lang="en-US" sz="2800" i="1" dirty="0"/>
          </a:p>
        </p:txBody>
      </p:sp>
    </p:spTree>
    <p:custDataLst>
      <p:tags r:id="rId1"/>
    </p:custDataLst>
    <p:extLst>
      <p:ext uri="{BB962C8B-B14F-4D97-AF65-F5344CB8AC3E}">
        <p14:creationId xmlns:p14="http://schemas.microsoft.com/office/powerpoint/2010/main" val="2416807167"/>
      </p:ext>
    </p:extLst>
  </p:cSld>
  <p:clrMapOvr>
    <a:masterClrMapping/>
  </p:clrMapOvr>
  <mc:AlternateContent xmlns:mc="http://schemas.openxmlformats.org/markup-compatibility/2006">
    <mc:Choice xmlns:p14="http://schemas.microsoft.com/office/powerpoint/2010/main" Requires="p14">
      <p:transition spd="slow" p14:dur="2000" advTm="30352"/>
    </mc:Choice>
    <mc:Fallback>
      <p:transition spd="slow" advTm="30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1:25-26</a:t>
            </a:r>
            <a:endParaRPr lang="en-US" dirty="0"/>
          </a:p>
        </p:txBody>
      </p:sp>
      <p:sp>
        <p:nvSpPr>
          <p:cNvPr id="3" name="TextBox 2"/>
          <p:cNvSpPr txBox="1"/>
          <p:nvPr/>
        </p:nvSpPr>
        <p:spPr>
          <a:xfrm>
            <a:off x="1066800" y="1600200"/>
            <a:ext cx="6934200" cy="4893647"/>
          </a:xfrm>
          <a:prstGeom prst="rect">
            <a:avLst/>
          </a:prstGeom>
          <a:noFill/>
        </p:spPr>
        <p:txBody>
          <a:bodyPr wrap="square" rtlCol="0">
            <a:spAutoFit/>
          </a:bodyPr>
          <a:lstStyle/>
          <a:p>
            <a:r>
              <a:rPr lang="en-US" sz="2400" dirty="0" smtClean="0"/>
              <a:t>(25) And </a:t>
            </a:r>
            <a:r>
              <a:rPr lang="en-US" sz="2400" dirty="0"/>
              <a:t>God made the beasts of the earth according to their kinds and the livestock according to their kinds, and everything that creeps on the ground according to its kind. And God saw that it was good</a:t>
            </a:r>
            <a:r>
              <a:rPr lang="en-US" sz="2400" dirty="0" smtClean="0"/>
              <a:t>.</a:t>
            </a:r>
          </a:p>
          <a:p>
            <a:r>
              <a:rPr lang="en-US" sz="2400" i="1" dirty="0" smtClean="0"/>
              <a:t>Again, a repetition.</a:t>
            </a:r>
          </a:p>
          <a:p>
            <a:endParaRPr lang="en-US" sz="2400" dirty="0"/>
          </a:p>
          <a:p>
            <a:r>
              <a:rPr lang="en-US" sz="2400" dirty="0" smtClean="0"/>
              <a:t>(26) Then </a:t>
            </a:r>
            <a:r>
              <a:rPr lang="en-US" sz="2400" dirty="0"/>
              <a:t>God said, “Let us make </a:t>
            </a:r>
            <a:r>
              <a:rPr lang="en-US" sz="2400" dirty="0" smtClean="0"/>
              <a:t>man </a:t>
            </a:r>
            <a:r>
              <a:rPr lang="en-US" sz="2400" dirty="0"/>
              <a:t>in our image, after our likeness. And let them have dominion over the fish of the sea and over the birds of the heavens and over the livestock and over all the earth and over every creeping thing that creeps on the earth</a:t>
            </a:r>
            <a:r>
              <a:rPr lang="en-US" sz="2400" dirty="0" smtClean="0"/>
              <a:t>.”</a:t>
            </a:r>
          </a:p>
          <a:p>
            <a:r>
              <a:rPr lang="en-US" sz="2400" i="1" dirty="0" smtClean="0"/>
              <a:t>Humans made to have dominion over all the animals.</a:t>
            </a:r>
          </a:p>
          <a:p>
            <a:r>
              <a:rPr lang="en-US" sz="2400" i="1" dirty="0" smtClean="0"/>
              <a:t>What does “in our image” mean?</a:t>
            </a:r>
            <a:endParaRPr lang="en-US" sz="2400" i="1" dirty="0"/>
          </a:p>
        </p:txBody>
      </p:sp>
    </p:spTree>
    <p:custDataLst>
      <p:tags r:id="rId1"/>
    </p:custDataLst>
    <p:extLst>
      <p:ext uri="{BB962C8B-B14F-4D97-AF65-F5344CB8AC3E}">
        <p14:creationId xmlns:p14="http://schemas.microsoft.com/office/powerpoint/2010/main" val="2421034460"/>
      </p:ext>
    </p:extLst>
  </p:cSld>
  <p:clrMapOvr>
    <a:masterClrMapping/>
  </p:clrMapOvr>
  <mc:AlternateContent xmlns:mc="http://schemas.openxmlformats.org/markup-compatibility/2006">
    <mc:Choice xmlns:p14="http://schemas.microsoft.com/office/powerpoint/2010/main" Requires="p14">
      <p:transition spd="slow" p14:dur="2000" advTm="165548"/>
    </mc:Choice>
    <mc:Fallback>
      <p:transition spd="slow" advTm="165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Genesis 1:27-28</a:t>
            </a:r>
            <a:endParaRPr lang="en-US" dirty="0"/>
          </a:p>
        </p:txBody>
      </p:sp>
      <p:sp>
        <p:nvSpPr>
          <p:cNvPr id="3" name="TextBox 2"/>
          <p:cNvSpPr txBox="1"/>
          <p:nvPr/>
        </p:nvSpPr>
        <p:spPr>
          <a:xfrm>
            <a:off x="1219200" y="1447800"/>
            <a:ext cx="7010400" cy="4832092"/>
          </a:xfrm>
          <a:prstGeom prst="rect">
            <a:avLst/>
          </a:prstGeom>
          <a:noFill/>
        </p:spPr>
        <p:txBody>
          <a:bodyPr wrap="square" rtlCol="0">
            <a:spAutoFit/>
          </a:bodyPr>
          <a:lstStyle/>
          <a:p>
            <a:r>
              <a:rPr lang="en-US" sz="2800" dirty="0" smtClean="0"/>
              <a:t>(27) So </a:t>
            </a:r>
            <a:r>
              <a:rPr lang="en-US" sz="2800" dirty="0"/>
              <a:t>God created man in his own image</a:t>
            </a:r>
            <a:r>
              <a:rPr lang="en-US" sz="2800" dirty="0" smtClean="0"/>
              <a:t>, in </a:t>
            </a:r>
            <a:r>
              <a:rPr lang="en-US" sz="2800" dirty="0"/>
              <a:t>the image of God he created him</a:t>
            </a:r>
            <a:r>
              <a:rPr lang="en-US" sz="2800" dirty="0" smtClean="0"/>
              <a:t>; male </a:t>
            </a:r>
            <a:r>
              <a:rPr lang="en-US" sz="2800" dirty="0"/>
              <a:t>and female he created them</a:t>
            </a:r>
            <a:r>
              <a:rPr lang="en-US" sz="2800" dirty="0" smtClean="0"/>
              <a:t>.</a:t>
            </a:r>
          </a:p>
          <a:p>
            <a:r>
              <a:rPr lang="en-US" sz="2800" i="1" dirty="0" smtClean="0"/>
              <a:t>First occurrence of poetry. Again a repetition.</a:t>
            </a:r>
          </a:p>
          <a:p>
            <a:endParaRPr lang="en-US" sz="2800" i="1" dirty="0"/>
          </a:p>
          <a:p>
            <a:r>
              <a:rPr lang="en-US" sz="2800" dirty="0" smtClean="0"/>
              <a:t>(28) And </a:t>
            </a:r>
            <a:r>
              <a:rPr lang="en-US" sz="2800" dirty="0"/>
              <a:t>God blessed them. And God said to them, “Be fruitful and multiply and fill the earth and subdue it, and have dominion over the fish of the sea and over the birds of the heavens and over every living thing that moves on the earth</a:t>
            </a:r>
            <a:r>
              <a:rPr lang="en-US" sz="2800" dirty="0" smtClean="0"/>
              <a:t>.”</a:t>
            </a:r>
            <a:endParaRPr lang="en-US" sz="2800" dirty="0"/>
          </a:p>
        </p:txBody>
      </p:sp>
    </p:spTree>
    <p:custDataLst>
      <p:tags r:id="rId1"/>
    </p:custDataLst>
    <p:extLst>
      <p:ext uri="{BB962C8B-B14F-4D97-AF65-F5344CB8AC3E}">
        <p14:creationId xmlns:p14="http://schemas.microsoft.com/office/powerpoint/2010/main" val="2307467740"/>
      </p:ext>
    </p:extLst>
  </p:cSld>
  <p:clrMapOvr>
    <a:masterClrMapping/>
  </p:clrMapOvr>
  <mc:AlternateContent xmlns:mc="http://schemas.openxmlformats.org/markup-compatibility/2006">
    <mc:Choice xmlns:p14="http://schemas.microsoft.com/office/powerpoint/2010/main" Requires="p14">
      <p:transition spd="slow" p14:dur="2000" advTm="60590"/>
    </mc:Choice>
    <mc:Fallback>
      <p:transition spd="slow" advTm="605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1:29-30</a:t>
            </a:r>
            <a:endParaRPr lang="en-US" dirty="0"/>
          </a:p>
        </p:txBody>
      </p:sp>
      <p:sp>
        <p:nvSpPr>
          <p:cNvPr id="3" name="TextBox 2"/>
          <p:cNvSpPr txBox="1"/>
          <p:nvPr/>
        </p:nvSpPr>
        <p:spPr>
          <a:xfrm>
            <a:off x="990600" y="1752600"/>
            <a:ext cx="7086600" cy="4154984"/>
          </a:xfrm>
          <a:prstGeom prst="rect">
            <a:avLst/>
          </a:prstGeom>
          <a:noFill/>
        </p:spPr>
        <p:txBody>
          <a:bodyPr wrap="square" rtlCol="0">
            <a:spAutoFit/>
          </a:bodyPr>
          <a:lstStyle/>
          <a:p>
            <a:r>
              <a:rPr lang="en-US" sz="2400" dirty="0" smtClean="0"/>
              <a:t>(29) And </a:t>
            </a:r>
            <a:r>
              <a:rPr lang="en-US" sz="2400" dirty="0"/>
              <a:t>God said, “Behold, I have given you every plant yielding seed that is on the face of all the earth, and every tree with seed in its fruit. You shall have them for food</a:t>
            </a:r>
            <a:r>
              <a:rPr lang="en-US" sz="2400" dirty="0" smtClean="0"/>
              <a:t>.</a:t>
            </a:r>
          </a:p>
          <a:p>
            <a:r>
              <a:rPr lang="en-US" sz="2400" i="1" dirty="0" smtClean="0"/>
              <a:t>Humans given plants for food.</a:t>
            </a:r>
            <a:r>
              <a:rPr lang="en-US" sz="2400" dirty="0" smtClean="0"/>
              <a:t> </a:t>
            </a:r>
          </a:p>
          <a:p>
            <a:endParaRPr lang="en-US" sz="2400" dirty="0"/>
          </a:p>
          <a:p>
            <a:r>
              <a:rPr lang="en-US" sz="2400" dirty="0" smtClean="0"/>
              <a:t>(30) And </a:t>
            </a:r>
            <a:r>
              <a:rPr lang="en-US" sz="2400" dirty="0"/>
              <a:t>to every beast of the earth and to every bird of the heavens and to everything that creeps on the earth, everything that has the breath of life, I have given every green plant for food.” And it was so</a:t>
            </a:r>
            <a:r>
              <a:rPr lang="en-US" sz="2400" dirty="0" smtClean="0"/>
              <a:t>.</a:t>
            </a:r>
          </a:p>
          <a:p>
            <a:r>
              <a:rPr lang="en-US" sz="2400" i="1" dirty="0" smtClean="0"/>
              <a:t>So are animals. No meat-eating yet?</a:t>
            </a:r>
            <a:endParaRPr lang="en-US" sz="2400" i="1" dirty="0"/>
          </a:p>
        </p:txBody>
      </p:sp>
    </p:spTree>
    <p:custDataLst>
      <p:tags r:id="rId1"/>
    </p:custDataLst>
    <p:extLst>
      <p:ext uri="{BB962C8B-B14F-4D97-AF65-F5344CB8AC3E}">
        <p14:creationId xmlns:p14="http://schemas.microsoft.com/office/powerpoint/2010/main" val="172889503"/>
      </p:ext>
    </p:extLst>
  </p:cSld>
  <p:clrMapOvr>
    <a:masterClrMapping/>
  </p:clrMapOvr>
  <mc:AlternateContent xmlns:mc="http://schemas.openxmlformats.org/markup-compatibility/2006">
    <mc:Choice xmlns:p14="http://schemas.microsoft.com/office/powerpoint/2010/main" Requires="p14">
      <p:transition spd="slow" p14:dur="2000" advTm="42908"/>
    </mc:Choice>
    <mc:Fallback>
      <p:transition spd="slow" advTm="42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1:31</a:t>
            </a:r>
            <a:endParaRPr lang="en-US" dirty="0"/>
          </a:p>
        </p:txBody>
      </p:sp>
      <p:sp>
        <p:nvSpPr>
          <p:cNvPr id="3" name="TextBox 2"/>
          <p:cNvSpPr txBox="1"/>
          <p:nvPr/>
        </p:nvSpPr>
        <p:spPr>
          <a:xfrm>
            <a:off x="1143000" y="1752600"/>
            <a:ext cx="6858000" cy="2246769"/>
          </a:xfrm>
          <a:prstGeom prst="rect">
            <a:avLst/>
          </a:prstGeom>
          <a:noFill/>
        </p:spPr>
        <p:txBody>
          <a:bodyPr wrap="square" rtlCol="0">
            <a:spAutoFit/>
          </a:bodyPr>
          <a:lstStyle/>
          <a:p>
            <a:r>
              <a:rPr lang="en-US" sz="2800" dirty="0" smtClean="0"/>
              <a:t>(31) And </a:t>
            </a:r>
            <a:r>
              <a:rPr lang="en-US" sz="2800" dirty="0"/>
              <a:t>God saw everything that he had made, and behold, it was very good. And there was evening and there was morning, the sixth day</a:t>
            </a:r>
            <a:r>
              <a:rPr lang="en-US" sz="2800" dirty="0" smtClean="0"/>
              <a:t>.</a:t>
            </a:r>
          </a:p>
          <a:p>
            <a:r>
              <a:rPr lang="en-US" sz="2800" i="1" dirty="0" smtClean="0"/>
              <a:t>Here, we finally get “the” with “day”</a:t>
            </a:r>
            <a:endParaRPr lang="en-US" sz="2800" i="1" dirty="0"/>
          </a:p>
        </p:txBody>
      </p:sp>
    </p:spTree>
    <p:custDataLst>
      <p:tags r:id="rId1"/>
    </p:custDataLst>
    <p:extLst>
      <p:ext uri="{BB962C8B-B14F-4D97-AF65-F5344CB8AC3E}">
        <p14:creationId xmlns:p14="http://schemas.microsoft.com/office/powerpoint/2010/main" val="3357194095"/>
      </p:ext>
    </p:extLst>
  </p:cSld>
  <p:clrMapOvr>
    <a:masterClrMapping/>
  </p:clrMapOvr>
  <mc:AlternateContent xmlns:mc="http://schemas.openxmlformats.org/markup-compatibility/2006">
    <mc:Choice xmlns:p14="http://schemas.microsoft.com/office/powerpoint/2010/main" Requires="p14">
      <p:transition spd="slow" p14:dur="2000" advTm="15120"/>
    </mc:Choice>
    <mc:Fallback>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a:t>
            </a:r>
            <a:endParaRPr lang="en-US" dirty="0"/>
          </a:p>
        </p:txBody>
      </p:sp>
      <p:sp>
        <p:nvSpPr>
          <p:cNvPr id="3" name="Content Placeholder 2"/>
          <p:cNvSpPr>
            <a:spLocks noGrp="1"/>
          </p:cNvSpPr>
          <p:nvPr>
            <p:ph idx="1"/>
          </p:nvPr>
        </p:nvSpPr>
        <p:spPr/>
        <p:txBody>
          <a:bodyPr/>
          <a:lstStyle/>
          <a:p>
            <a:r>
              <a:rPr lang="en-US" dirty="0" smtClean="0"/>
              <a:t>This ends Genesis chapter 1, but the creation account goes on for a few verses into chapter 2, followed (for the rest of chap 2) by a more detailed account of the creation of humans.</a:t>
            </a:r>
          </a:p>
          <a:p>
            <a:r>
              <a:rPr lang="en-US" dirty="0" smtClean="0"/>
              <a:t>Some see another creation account beginning in Genesis 2:4.</a:t>
            </a:r>
          </a:p>
          <a:p>
            <a:r>
              <a:rPr lang="en-US" dirty="0" smtClean="0"/>
              <a:t>We will postpone </a:t>
            </a:r>
            <a:r>
              <a:rPr lang="en-US" i="1" dirty="0" smtClean="0"/>
              <a:t>this</a:t>
            </a:r>
            <a:r>
              <a:rPr lang="en-US" dirty="0" smtClean="0"/>
              <a:t> discussion till we consider the origin of humans.</a:t>
            </a:r>
            <a:endParaRPr lang="en-US" dirty="0"/>
          </a:p>
        </p:txBody>
      </p:sp>
    </p:spTree>
    <p:custDataLst>
      <p:tags r:id="rId1"/>
    </p:custDataLst>
    <p:extLst>
      <p:ext uri="{BB962C8B-B14F-4D97-AF65-F5344CB8AC3E}">
        <p14:creationId xmlns:p14="http://schemas.microsoft.com/office/powerpoint/2010/main" val="1116220910"/>
      </p:ext>
    </p:extLst>
  </p:cSld>
  <p:clrMapOvr>
    <a:masterClrMapping/>
  </p:clrMapOvr>
  <mc:AlternateContent xmlns:mc="http://schemas.openxmlformats.org/markup-compatibility/2006">
    <mc:Choice xmlns:p14="http://schemas.microsoft.com/office/powerpoint/2010/main" Requires="p14">
      <p:transition spd="slow" p14:dur="2000" advTm="30619"/>
    </mc:Choice>
    <mc:Fallback>
      <p:transition spd="slow" advTm="30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Genesis One</a:t>
            </a:r>
            <a:endParaRPr lang="en-US" dirty="0"/>
          </a:p>
        </p:txBody>
      </p:sp>
      <p:sp>
        <p:nvSpPr>
          <p:cNvPr id="3" name="Content Placeholder 2"/>
          <p:cNvSpPr>
            <a:spLocks noGrp="1"/>
          </p:cNvSpPr>
          <p:nvPr>
            <p:ph idx="1"/>
          </p:nvPr>
        </p:nvSpPr>
        <p:spPr/>
        <p:txBody>
          <a:bodyPr/>
          <a:lstStyle/>
          <a:p>
            <a:r>
              <a:rPr lang="en-US" dirty="0" smtClean="0"/>
              <a:t>The text is very simple.</a:t>
            </a:r>
          </a:p>
          <a:p>
            <a:r>
              <a:rPr lang="en-US" dirty="0" smtClean="0"/>
              <a:t>The various views read in a lot “between the lines,” so to speak.</a:t>
            </a:r>
          </a:p>
          <a:p>
            <a:r>
              <a:rPr lang="en-US" dirty="0" smtClean="0"/>
              <a:t>This includes both the traditional view as well as the modern ones, both conservative and liberalizing.</a:t>
            </a:r>
          </a:p>
          <a:p>
            <a:r>
              <a:rPr lang="en-US" dirty="0" smtClean="0"/>
              <a:t>We will point up some of these as we go along.</a:t>
            </a:r>
            <a:endParaRPr lang="en-US" dirty="0"/>
          </a:p>
        </p:txBody>
      </p:sp>
    </p:spTree>
    <p:custDataLst>
      <p:tags r:id="rId1"/>
    </p:custDataLst>
    <p:extLst>
      <p:ext uri="{BB962C8B-B14F-4D97-AF65-F5344CB8AC3E}">
        <p14:creationId xmlns:p14="http://schemas.microsoft.com/office/powerpoint/2010/main" val="3753434088"/>
      </p:ext>
    </p:extLst>
  </p:cSld>
  <p:clrMapOvr>
    <a:masterClrMapping/>
  </p:clrMapOvr>
  <mc:AlternateContent xmlns:mc="http://schemas.openxmlformats.org/markup-compatibility/2006">
    <mc:Choice xmlns:p14="http://schemas.microsoft.com/office/powerpoint/2010/main" Requires="p14">
      <p:transition spd="slow" p14:dur="2000" advTm="25904"/>
    </mc:Choice>
    <mc:Fallback>
      <p:transition spd="slow" advTm="25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2:1-2</a:t>
            </a:r>
            <a:endParaRPr lang="en-US" dirty="0"/>
          </a:p>
        </p:txBody>
      </p:sp>
      <p:sp>
        <p:nvSpPr>
          <p:cNvPr id="3" name="TextBox 2"/>
          <p:cNvSpPr txBox="1"/>
          <p:nvPr/>
        </p:nvSpPr>
        <p:spPr>
          <a:xfrm>
            <a:off x="1066800" y="1600200"/>
            <a:ext cx="7010400" cy="3970318"/>
          </a:xfrm>
          <a:prstGeom prst="rect">
            <a:avLst/>
          </a:prstGeom>
          <a:noFill/>
        </p:spPr>
        <p:txBody>
          <a:bodyPr wrap="square" rtlCol="0">
            <a:spAutoFit/>
          </a:bodyPr>
          <a:lstStyle/>
          <a:p>
            <a:r>
              <a:rPr lang="en-US" sz="2800" dirty="0" smtClean="0"/>
              <a:t>(1) Thus </a:t>
            </a:r>
            <a:r>
              <a:rPr lang="en-US" sz="2800" dirty="0"/>
              <a:t>the heavens and the earth were finished, and all the host of </a:t>
            </a:r>
            <a:r>
              <a:rPr lang="en-US" sz="2800" dirty="0" smtClean="0"/>
              <a:t>them.</a:t>
            </a:r>
          </a:p>
          <a:p>
            <a:r>
              <a:rPr lang="en-US" sz="2800" i="1" dirty="0" smtClean="0"/>
              <a:t>This completes the creation account.</a:t>
            </a:r>
          </a:p>
          <a:p>
            <a:endParaRPr lang="en-US" sz="2800" dirty="0" smtClean="0"/>
          </a:p>
          <a:p>
            <a:r>
              <a:rPr lang="en-US" sz="2800" dirty="0" smtClean="0"/>
              <a:t>(2) And </a:t>
            </a:r>
            <a:r>
              <a:rPr lang="en-US" sz="2800" dirty="0"/>
              <a:t>on the seventh day God finished his work that he had done, and he rested on the seventh day from all his work that he had done</a:t>
            </a:r>
            <a:r>
              <a:rPr lang="en-US" sz="2800" dirty="0" smtClean="0"/>
              <a:t>.</a:t>
            </a:r>
          </a:p>
          <a:p>
            <a:r>
              <a:rPr lang="en-US" sz="2800" i="1" dirty="0" smtClean="0"/>
              <a:t>No “and it was evening…” for this day (2-3)</a:t>
            </a:r>
            <a:endParaRPr lang="en-US" sz="2800" i="1" dirty="0"/>
          </a:p>
        </p:txBody>
      </p:sp>
    </p:spTree>
    <p:custDataLst>
      <p:tags r:id="rId1"/>
    </p:custDataLst>
    <p:extLst>
      <p:ext uri="{BB962C8B-B14F-4D97-AF65-F5344CB8AC3E}">
        <p14:creationId xmlns:p14="http://schemas.microsoft.com/office/powerpoint/2010/main" val="2882657343"/>
      </p:ext>
    </p:extLst>
  </p:cSld>
  <p:clrMapOvr>
    <a:masterClrMapping/>
  </p:clrMapOvr>
  <mc:AlternateContent xmlns:mc="http://schemas.openxmlformats.org/markup-compatibility/2006">
    <mc:Choice xmlns:p14="http://schemas.microsoft.com/office/powerpoint/2010/main" Requires="p14">
      <p:transition spd="slow" p14:dur="2000" advTm="43773"/>
    </mc:Choice>
    <mc:Fallback>
      <p:transition spd="slow" advTm="43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2:3</a:t>
            </a:r>
            <a:endParaRPr lang="en-US" dirty="0"/>
          </a:p>
        </p:txBody>
      </p:sp>
      <p:sp>
        <p:nvSpPr>
          <p:cNvPr id="3" name="TextBox 2"/>
          <p:cNvSpPr txBox="1"/>
          <p:nvPr/>
        </p:nvSpPr>
        <p:spPr>
          <a:xfrm>
            <a:off x="1219200" y="1752600"/>
            <a:ext cx="6781800" cy="2246769"/>
          </a:xfrm>
          <a:prstGeom prst="rect">
            <a:avLst/>
          </a:prstGeom>
          <a:noFill/>
        </p:spPr>
        <p:txBody>
          <a:bodyPr wrap="square" rtlCol="0">
            <a:spAutoFit/>
          </a:bodyPr>
          <a:lstStyle/>
          <a:p>
            <a:r>
              <a:rPr lang="en-US" sz="2800" dirty="0" smtClean="0"/>
              <a:t>(3) So </a:t>
            </a:r>
            <a:r>
              <a:rPr lang="en-US" sz="2800" dirty="0"/>
              <a:t>God blessed the seventh day and made it holy, because on it God rested from all his work that he had done in creation</a:t>
            </a:r>
            <a:r>
              <a:rPr lang="en-US" sz="2800" dirty="0" smtClean="0"/>
              <a:t>.</a:t>
            </a:r>
          </a:p>
          <a:p>
            <a:r>
              <a:rPr lang="en-US" sz="2800" i="1" dirty="0" smtClean="0"/>
              <a:t>God blesses &amp; consecrates the 7</a:t>
            </a:r>
            <a:r>
              <a:rPr lang="en-US" sz="2800" i="1" baseline="30000" dirty="0" smtClean="0"/>
              <a:t>th</a:t>
            </a:r>
            <a:r>
              <a:rPr lang="en-US" sz="2800" i="1" dirty="0" smtClean="0"/>
              <a:t> day.</a:t>
            </a:r>
          </a:p>
          <a:p>
            <a:r>
              <a:rPr lang="en-US" sz="2800" i="1" dirty="0" smtClean="0"/>
              <a:t>What does it mean that “God rested”?</a:t>
            </a:r>
            <a:endParaRPr lang="en-US" sz="2800" i="1" dirty="0"/>
          </a:p>
        </p:txBody>
      </p:sp>
    </p:spTree>
    <p:custDataLst>
      <p:tags r:id="rId1"/>
    </p:custDataLst>
    <p:extLst>
      <p:ext uri="{BB962C8B-B14F-4D97-AF65-F5344CB8AC3E}">
        <p14:creationId xmlns:p14="http://schemas.microsoft.com/office/powerpoint/2010/main" val="1831331655"/>
      </p:ext>
    </p:extLst>
  </p:cSld>
  <p:clrMapOvr>
    <a:masterClrMapping/>
  </p:clrMapOvr>
  <mc:AlternateContent xmlns:mc="http://schemas.openxmlformats.org/markup-compatibility/2006">
    <mc:Choice xmlns:p14="http://schemas.microsoft.com/office/powerpoint/2010/main" Requires="p14">
      <p:transition spd="slow" p14:dur="2000" advTm="28210"/>
    </mc:Choice>
    <mc:Fallback>
      <p:transition spd="slow" advTm="28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man\AppData\Local\Microsoft\Windows\Temporary Internet Files\Content.IE5\SPZ27WM2\MP900442390[2].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89964"/>
            <a:ext cx="9144000" cy="60780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t>Some Features of Genesis One</a:t>
            </a:r>
            <a:endParaRPr lang="en-US" dirty="0"/>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635636357"/>
      </p:ext>
    </p:extLst>
  </p:cSld>
  <p:clrMapOvr>
    <a:masterClrMapping/>
  </p:clrMapOvr>
  <mc:AlternateContent xmlns:mc="http://schemas.openxmlformats.org/markup-compatibility/2006">
    <mc:Choice xmlns:p14="http://schemas.microsoft.com/office/powerpoint/2010/main" Requires="p14">
      <p:transition spd="slow" p14:dur="2000" advTm="10072"/>
    </mc:Choice>
    <mc:Fallback>
      <p:transition spd="slow" advTm="10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Ordered Account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structure looks chronological.</a:t>
            </a:r>
          </a:p>
          <a:p>
            <a:pPr lvl="1"/>
            <a:r>
              <a:rPr lang="en-US" dirty="0" smtClean="0"/>
              <a:t>Days, numbers</a:t>
            </a:r>
          </a:p>
          <a:p>
            <a:r>
              <a:rPr lang="en-US" dirty="0" smtClean="0"/>
              <a:t>The days are described using ordering numbers (except for the first one, which </a:t>
            </a:r>
            <a:r>
              <a:rPr lang="en-US" i="1" dirty="0" smtClean="0"/>
              <a:t>can</a:t>
            </a:r>
            <a:r>
              <a:rPr lang="en-US" dirty="0" smtClean="0"/>
              <a:t> be ordinal).</a:t>
            </a:r>
          </a:p>
          <a:p>
            <a:r>
              <a:rPr lang="en-US" dirty="0" smtClean="0"/>
              <a:t>Most models of interpretation see the events of the chapter as included within the days.</a:t>
            </a:r>
          </a:p>
          <a:p>
            <a:r>
              <a:rPr lang="en-US" dirty="0" smtClean="0"/>
              <a:t>A few models see the days as intermittent, with the events coming between the days.</a:t>
            </a:r>
          </a:p>
          <a:p>
            <a:r>
              <a:rPr lang="en-US" dirty="0" smtClean="0"/>
              <a:t>Some models see the days as a literary structure instead of a chronology.</a:t>
            </a:r>
            <a:endParaRPr lang="en-US" dirty="0"/>
          </a:p>
        </p:txBody>
      </p:sp>
    </p:spTree>
    <p:custDataLst>
      <p:tags r:id="rId1"/>
    </p:custDataLst>
    <p:extLst>
      <p:ext uri="{BB962C8B-B14F-4D97-AF65-F5344CB8AC3E}">
        <p14:creationId xmlns:p14="http://schemas.microsoft.com/office/powerpoint/2010/main" val="2675137032"/>
      </p:ext>
    </p:extLst>
  </p:cSld>
  <p:clrMapOvr>
    <a:masterClrMapping/>
  </p:clrMapOvr>
  <mc:AlternateContent xmlns:mc="http://schemas.openxmlformats.org/markup-compatibility/2006">
    <mc:Choice xmlns:p14="http://schemas.microsoft.com/office/powerpoint/2010/main" Requires="p14">
      <p:transition spd="slow" p14:dur="2000" advTm="51305"/>
    </mc:Choice>
    <mc:Fallback>
      <p:transition spd="slow" advTm="51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Refrains</a:t>
            </a:r>
            <a:endParaRPr lang="en-US" dirty="0"/>
          </a:p>
        </p:txBody>
      </p:sp>
      <p:sp>
        <p:nvSpPr>
          <p:cNvPr id="3" name="Content Placeholder 2"/>
          <p:cNvSpPr>
            <a:spLocks noGrp="1"/>
          </p:cNvSpPr>
          <p:nvPr>
            <p:ph idx="1"/>
          </p:nvPr>
        </p:nvSpPr>
        <p:spPr/>
        <p:txBody>
          <a:bodyPr/>
          <a:lstStyle/>
          <a:p>
            <a:r>
              <a:rPr lang="en-US" dirty="0" smtClean="0"/>
              <a:t>Let there be…</a:t>
            </a:r>
          </a:p>
          <a:p>
            <a:r>
              <a:rPr lang="en-US" dirty="0" smtClean="0"/>
              <a:t>And it was so…</a:t>
            </a:r>
          </a:p>
          <a:p>
            <a:r>
              <a:rPr lang="en-US" dirty="0" smtClean="0"/>
              <a:t>And it was evening, and it was morning…</a:t>
            </a:r>
          </a:p>
          <a:p>
            <a:r>
              <a:rPr lang="en-US" dirty="0" smtClean="0"/>
              <a:t>One day, a second day, a third day…</a:t>
            </a:r>
          </a:p>
          <a:p>
            <a:r>
              <a:rPr lang="en-US" dirty="0" smtClean="0"/>
              <a:t>According to their kinds…</a:t>
            </a:r>
          </a:p>
          <a:p>
            <a:r>
              <a:rPr lang="en-US" dirty="0" smtClean="0"/>
              <a:t>Be fruitful and increase…</a:t>
            </a:r>
          </a:p>
          <a:p>
            <a:r>
              <a:rPr lang="en-US" dirty="0" smtClean="0"/>
              <a:t>Let __ bring forth, teem, etc.</a:t>
            </a:r>
            <a:endParaRPr lang="en-US" dirty="0"/>
          </a:p>
        </p:txBody>
      </p:sp>
    </p:spTree>
    <p:custDataLst>
      <p:tags r:id="rId1"/>
    </p:custDataLst>
    <p:extLst>
      <p:ext uri="{BB962C8B-B14F-4D97-AF65-F5344CB8AC3E}">
        <p14:creationId xmlns:p14="http://schemas.microsoft.com/office/powerpoint/2010/main" val="4117767181"/>
      </p:ext>
    </p:extLst>
  </p:cSld>
  <p:clrMapOvr>
    <a:masterClrMapping/>
  </p:clrMapOvr>
  <mc:AlternateContent xmlns:mc="http://schemas.openxmlformats.org/markup-compatibility/2006">
    <mc:Choice xmlns:p14="http://schemas.microsoft.com/office/powerpoint/2010/main" Requires="p14">
      <p:transition spd="slow" p14:dur="2000" advTm="32083"/>
    </mc:Choice>
    <mc:Fallback>
      <p:transition spd="slow" advTm="320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smtClean="0"/>
              <a:t>Parallelism of Days</a:t>
            </a:r>
            <a:endParaRPr lang="en-US" dirty="0"/>
          </a:p>
        </p:txBody>
      </p:sp>
      <p:sp>
        <p:nvSpPr>
          <p:cNvPr id="3" name="Content Placeholder 2"/>
          <p:cNvSpPr>
            <a:spLocks noGrp="1"/>
          </p:cNvSpPr>
          <p:nvPr>
            <p:ph idx="1"/>
          </p:nvPr>
        </p:nvSpPr>
        <p:spPr/>
        <p:txBody>
          <a:bodyPr>
            <a:normAutofit lnSpcReduction="10000"/>
          </a:bodyPr>
          <a:lstStyle/>
          <a:p>
            <a:r>
              <a:rPr lang="en-US" dirty="0" smtClean="0"/>
              <a:t>Day one and day four:</a:t>
            </a:r>
          </a:p>
          <a:p>
            <a:pPr lvl="1"/>
            <a:r>
              <a:rPr lang="en-US" dirty="0" smtClean="0"/>
              <a:t>(1) light, separate light &amp; darkness</a:t>
            </a:r>
          </a:p>
          <a:p>
            <a:pPr lvl="1"/>
            <a:r>
              <a:rPr lang="en-US" dirty="0" smtClean="0"/>
              <a:t>(4) lights to separate day &amp; night</a:t>
            </a:r>
          </a:p>
          <a:p>
            <a:r>
              <a:rPr lang="en-US" dirty="0" smtClean="0"/>
              <a:t>Day two and day five:</a:t>
            </a:r>
          </a:p>
          <a:p>
            <a:pPr lvl="1"/>
            <a:r>
              <a:rPr lang="en-US" dirty="0" smtClean="0"/>
              <a:t>(2) expanse separates waters below &amp; above</a:t>
            </a:r>
          </a:p>
          <a:p>
            <a:pPr lvl="1"/>
            <a:r>
              <a:rPr lang="en-US" dirty="0" smtClean="0"/>
              <a:t>(5) sea life, air life</a:t>
            </a:r>
          </a:p>
          <a:p>
            <a:r>
              <a:rPr lang="en-US" dirty="0" smtClean="0"/>
              <a:t>Day three and day six:</a:t>
            </a:r>
          </a:p>
          <a:p>
            <a:pPr lvl="1"/>
            <a:r>
              <a:rPr lang="en-US" dirty="0" smtClean="0"/>
              <a:t>(3) sea gathered, dry land appears</a:t>
            </a:r>
          </a:p>
          <a:p>
            <a:pPr lvl="1"/>
            <a:r>
              <a:rPr lang="en-US" dirty="0" smtClean="0"/>
              <a:t>(6) land life, including humans</a:t>
            </a:r>
            <a:endParaRPr lang="en-US" dirty="0"/>
          </a:p>
        </p:txBody>
      </p:sp>
    </p:spTree>
    <p:custDataLst>
      <p:tags r:id="rId1"/>
    </p:custDataLst>
    <p:extLst>
      <p:ext uri="{BB962C8B-B14F-4D97-AF65-F5344CB8AC3E}">
        <p14:creationId xmlns:p14="http://schemas.microsoft.com/office/powerpoint/2010/main" val="1527396025"/>
      </p:ext>
    </p:extLst>
  </p:cSld>
  <p:clrMapOvr>
    <a:masterClrMapping/>
  </p:clrMapOvr>
  <mc:AlternateContent xmlns:mc="http://schemas.openxmlformats.org/markup-compatibility/2006">
    <mc:Choice xmlns:p14="http://schemas.microsoft.com/office/powerpoint/2010/main" Requires="p14">
      <p:transition spd="slow" p14:dur="2000" advTm="108749"/>
    </mc:Choice>
    <mc:Fallback>
      <p:transition spd="slow" advTm="1087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Creates by His Word</a:t>
            </a:r>
            <a:endParaRPr lang="en-US" dirty="0"/>
          </a:p>
        </p:txBody>
      </p:sp>
      <p:sp>
        <p:nvSpPr>
          <p:cNvPr id="3" name="Content Placeholder 2"/>
          <p:cNvSpPr>
            <a:spLocks noGrp="1"/>
          </p:cNvSpPr>
          <p:nvPr>
            <p:ph idx="1"/>
          </p:nvPr>
        </p:nvSpPr>
        <p:spPr/>
        <p:txBody>
          <a:bodyPr/>
          <a:lstStyle/>
          <a:p>
            <a:r>
              <a:rPr lang="en-US" dirty="0" smtClean="0"/>
              <a:t>He speaks, it happens.</a:t>
            </a:r>
          </a:p>
          <a:p>
            <a:pPr lvl="1"/>
            <a:r>
              <a:rPr lang="en-US" dirty="0" smtClean="0"/>
              <a:t>How quickly?</a:t>
            </a:r>
          </a:p>
          <a:p>
            <a:r>
              <a:rPr lang="en-US" dirty="0" smtClean="0"/>
              <a:t>Is there mediation?</a:t>
            </a:r>
          </a:p>
          <a:p>
            <a:pPr lvl="1"/>
            <a:r>
              <a:rPr lang="en-US" dirty="0" smtClean="0"/>
              <a:t>His word (see John 1:1)</a:t>
            </a:r>
          </a:p>
          <a:p>
            <a:pPr lvl="1"/>
            <a:r>
              <a:rPr lang="en-US" dirty="0" smtClean="0"/>
              <a:t>What is </a:t>
            </a:r>
            <a:r>
              <a:rPr lang="en-US" i="1" dirty="0" smtClean="0"/>
              <a:t>ex nihilo</a:t>
            </a:r>
            <a:r>
              <a:rPr lang="en-US" dirty="0" smtClean="0"/>
              <a:t>?</a:t>
            </a:r>
          </a:p>
          <a:p>
            <a:pPr lvl="1"/>
            <a:r>
              <a:rPr lang="en-US" dirty="0" smtClean="0"/>
              <a:t>What is miraculous, but using existing material?</a:t>
            </a:r>
          </a:p>
          <a:p>
            <a:pPr lvl="1"/>
            <a:r>
              <a:rPr lang="en-US" dirty="0" smtClean="0"/>
              <a:t>What is providential?</a:t>
            </a:r>
            <a:endParaRPr lang="en-US" dirty="0"/>
          </a:p>
        </p:txBody>
      </p:sp>
    </p:spTree>
    <p:custDataLst>
      <p:tags r:id="rId1"/>
    </p:custDataLst>
    <p:extLst>
      <p:ext uri="{BB962C8B-B14F-4D97-AF65-F5344CB8AC3E}">
        <p14:creationId xmlns:p14="http://schemas.microsoft.com/office/powerpoint/2010/main" val="796319335"/>
      </p:ext>
    </p:extLst>
  </p:cSld>
  <p:clrMapOvr>
    <a:masterClrMapping/>
  </p:clrMapOvr>
  <mc:AlternateContent xmlns:mc="http://schemas.openxmlformats.org/markup-compatibility/2006">
    <mc:Choice xmlns:p14="http://schemas.microsoft.com/office/powerpoint/2010/main" Requires="p14">
      <p:transition spd="slow" p14:dur="2000" advTm="134898"/>
    </mc:Choice>
    <mc:Fallback>
      <p:transition spd="slow" advTm="1348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 Angels?</a:t>
            </a:r>
            <a:endParaRPr lang="en-US" dirty="0"/>
          </a:p>
        </p:txBody>
      </p:sp>
      <p:sp>
        <p:nvSpPr>
          <p:cNvPr id="3" name="Content Placeholder 2"/>
          <p:cNvSpPr>
            <a:spLocks noGrp="1"/>
          </p:cNvSpPr>
          <p:nvPr>
            <p:ph idx="1"/>
          </p:nvPr>
        </p:nvSpPr>
        <p:spPr/>
        <p:txBody>
          <a:bodyPr/>
          <a:lstStyle/>
          <a:p>
            <a:r>
              <a:rPr lang="en-US" dirty="0" smtClean="0"/>
              <a:t>Clearly created, see Nehemiah 9:6:</a:t>
            </a:r>
          </a:p>
          <a:p>
            <a:pPr lvl="1"/>
            <a:r>
              <a:rPr lang="en-US" dirty="0"/>
              <a:t>“You are the </a:t>
            </a:r>
            <a:r>
              <a:rPr lang="en-US" cap="small" dirty="0"/>
              <a:t>Lord</a:t>
            </a:r>
            <a:r>
              <a:rPr lang="en-US" dirty="0"/>
              <a:t>, you alone. You have made heaven, the heaven of heavens, with all their host, the earth and all that is on it, the seas and all that is in them; and you preserve all of them; and the host of heaven worships you</a:t>
            </a:r>
            <a:r>
              <a:rPr lang="en-US" dirty="0" smtClean="0"/>
              <a:t>.</a:t>
            </a:r>
          </a:p>
          <a:p>
            <a:r>
              <a:rPr lang="en-US" dirty="0" smtClean="0"/>
              <a:t>Do we fit them into Genesis 1 (as does the Book of Jubilees), or are they part of an earlier creation? (see Hebrews 9:11, Job 38:7)</a:t>
            </a:r>
            <a:endParaRPr lang="en-US" dirty="0"/>
          </a:p>
        </p:txBody>
      </p:sp>
    </p:spTree>
    <p:custDataLst>
      <p:tags r:id="rId1"/>
    </p:custDataLst>
    <p:extLst>
      <p:ext uri="{BB962C8B-B14F-4D97-AF65-F5344CB8AC3E}">
        <p14:creationId xmlns:p14="http://schemas.microsoft.com/office/powerpoint/2010/main" val="926386802"/>
      </p:ext>
    </p:extLst>
  </p:cSld>
  <p:clrMapOvr>
    <a:masterClrMapping/>
  </p:clrMapOvr>
  <mc:AlternateContent xmlns:mc="http://schemas.openxmlformats.org/markup-compatibility/2006">
    <mc:Choice xmlns:p14="http://schemas.microsoft.com/office/powerpoint/2010/main" Requires="p14">
      <p:transition spd="slow" p14:dur="2000" advTm="82284"/>
    </mc:Choice>
    <mc:Fallback>
      <p:transition spd="slow" advTm="82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the Angels?</a:t>
            </a:r>
          </a:p>
        </p:txBody>
      </p:sp>
      <p:sp>
        <p:nvSpPr>
          <p:cNvPr id="3" name="Content Placeholder 2"/>
          <p:cNvSpPr>
            <a:spLocks noGrp="1"/>
          </p:cNvSpPr>
          <p:nvPr>
            <p:ph idx="1"/>
          </p:nvPr>
        </p:nvSpPr>
        <p:spPr/>
        <p:txBody>
          <a:bodyPr>
            <a:normAutofit lnSpcReduction="10000"/>
          </a:bodyPr>
          <a:lstStyle/>
          <a:p>
            <a:r>
              <a:rPr lang="en-US" dirty="0" smtClean="0"/>
              <a:t>Hebrews 9:11:</a:t>
            </a:r>
          </a:p>
          <a:p>
            <a:pPr lvl="1"/>
            <a:r>
              <a:rPr lang="en-US" dirty="0"/>
              <a:t>But when Christ appeared as a high priest of the good things that have come</a:t>
            </a:r>
            <a:r>
              <a:rPr lang="en-US" dirty="0" smtClean="0"/>
              <a:t>, </a:t>
            </a:r>
            <a:r>
              <a:rPr lang="en-US" dirty="0"/>
              <a:t>then through the greater and more perfect tent (not made with hands, that is, not of this creation</a:t>
            </a:r>
            <a:r>
              <a:rPr lang="en-US" dirty="0" smtClean="0"/>
              <a:t>)</a:t>
            </a:r>
          </a:p>
          <a:p>
            <a:r>
              <a:rPr lang="en-US" dirty="0" smtClean="0"/>
              <a:t>Job 38:6-7:</a:t>
            </a:r>
          </a:p>
          <a:p>
            <a:pPr lvl="1"/>
            <a:r>
              <a:rPr lang="en-US" dirty="0" smtClean="0"/>
              <a:t>(6) On </a:t>
            </a:r>
            <a:r>
              <a:rPr lang="en-US" dirty="0"/>
              <a:t>what were its bases sunk,</a:t>
            </a:r>
            <a:br>
              <a:rPr lang="en-US" dirty="0"/>
            </a:br>
            <a:r>
              <a:rPr lang="en-US" dirty="0"/>
              <a:t>    or who laid its </a:t>
            </a:r>
            <a:r>
              <a:rPr lang="en-US" dirty="0" smtClean="0"/>
              <a:t>cornerstone,</a:t>
            </a:r>
          </a:p>
          <a:p>
            <a:pPr lvl="1"/>
            <a:r>
              <a:rPr lang="en-US" dirty="0" smtClean="0"/>
              <a:t>(7) When </a:t>
            </a:r>
            <a:r>
              <a:rPr lang="en-US" dirty="0"/>
              <a:t>the morning stars sang together</a:t>
            </a:r>
            <a:br>
              <a:rPr lang="en-US" dirty="0"/>
            </a:br>
            <a:r>
              <a:rPr lang="en-US" dirty="0"/>
              <a:t>    and all the sons of God shouted for joy?</a:t>
            </a:r>
          </a:p>
          <a:p>
            <a:endParaRPr lang="en-US" dirty="0"/>
          </a:p>
        </p:txBody>
      </p:sp>
    </p:spTree>
    <p:custDataLst>
      <p:tags r:id="rId1"/>
    </p:custDataLst>
    <p:extLst>
      <p:ext uri="{BB962C8B-B14F-4D97-AF65-F5344CB8AC3E}">
        <p14:creationId xmlns:p14="http://schemas.microsoft.com/office/powerpoint/2010/main" val="1639935557"/>
      </p:ext>
    </p:extLst>
  </p:cSld>
  <p:clrMapOvr>
    <a:masterClrMapping/>
  </p:clrMapOvr>
  <mc:AlternateContent xmlns:mc="http://schemas.openxmlformats.org/markup-compatibility/2006">
    <mc:Choice xmlns:p14="http://schemas.microsoft.com/office/powerpoint/2010/main" Requires="p14">
      <p:transition spd="slow" p14:dur="2000" advTm="86106"/>
    </mc:Choice>
    <mc:Fallback>
      <p:transition spd="slow" advTm="861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Account is Brief!</a:t>
            </a:r>
            <a:endParaRPr lang="en-US" dirty="0"/>
          </a:p>
        </p:txBody>
      </p:sp>
      <p:sp>
        <p:nvSpPr>
          <p:cNvPr id="3" name="Content Placeholder 2"/>
          <p:cNvSpPr>
            <a:spLocks noGrp="1"/>
          </p:cNvSpPr>
          <p:nvPr>
            <p:ph idx="1"/>
          </p:nvPr>
        </p:nvSpPr>
        <p:spPr/>
        <p:txBody>
          <a:bodyPr/>
          <a:lstStyle/>
          <a:p>
            <a:r>
              <a:rPr lang="en-US" dirty="0" smtClean="0"/>
              <a:t>31 verses of chapter one, 3 of chapter two, total 34 verses.</a:t>
            </a:r>
          </a:p>
          <a:p>
            <a:r>
              <a:rPr lang="en-US" dirty="0" smtClean="0"/>
              <a:t>Compare other accounts in Genesis:</a:t>
            </a:r>
          </a:p>
          <a:p>
            <a:pPr lvl="1"/>
            <a:r>
              <a:rPr lang="en-US" dirty="0" smtClean="0"/>
              <a:t>Cain and Abel (16 verses)</a:t>
            </a:r>
          </a:p>
          <a:p>
            <a:pPr lvl="1"/>
            <a:r>
              <a:rPr lang="en-US" dirty="0" smtClean="0"/>
              <a:t>The Flood (3 chapters, 68 </a:t>
            </a:r>
            <a:r>
              <a:rPr lang="en-US" dirty="0" err="1" smtClean="0"/>
              <a:t>vv</a:t>
            </a:r>
            <a:r>
              <a:rPr lang="en-US" dirty="0" smtClean="0"/>
              <a:t>)</a:t>
            </a:r>
          </a:p>
          <a:p>
            <a:pPr lvl="1"/>
            <a:r>
              <a:rPr lang="en-US" dirty="0" smtClean="0"/>
              <a:t>Abram rescues Lot (24 </a:t>
            </a:r>
            <a:r>
              <a:rPr lang="en-US" dirty="0" err="1" smtClean="0"/>
              <a:t>vv</a:t>
            </a:r>
            <a:r>
              <a:rPr lang="en-US" dirty="0" smtClean="0"/>
              <a:t>)</a:t>
            </a:r>
          </a:p>
          <a:p>
            <a:pPr lvl="1"/>
            <a:r>
              <a:rPr lang="en-US" dirty="0" smtClean="0"/>
              <a:t>The three visitors (33 </a:t>
            </a:r>
            <a:r>
              <a:rPr lang="en-US" dirty="0" err="1" smtClean="0"/>
              <a:t>vv</a:t>
            </a:r>
            <a:r>
              <a:rPr lang="en-US" dirty="0" smtClean="0"/>
              <a:t>)</a:t>
            </a:r>
          </a:p>
          <a:p>
            <a:pPr lvl="1"/>
            <a:r>
              <a:rPr lang="en-US" dirty="0" smtClean="0"/>
              <a:t>Sodom &amp; Gomorrah (38 </a:t>
            </a:r>
            <a:r>
              <a:rPr lang="en-US" dirty="0" err="1" smtClean="0"/>
              <a:t>vv</a:t>
            </a:r>
            <a:r>
              <a:rPr lang="en-US" dirty="0" smtClean="0"/>
              <a:t>)</a:t>
            </a:r>
            <a:endParaRPr lang="en-US" dirty="0"/>
          </a:p>
        </p:txBody>
      </p:sp>
    </p:spTree>
    <p:custDataLst>
      <p:tags r:id="rId1"/>
    </p:custDataLst>
    <p:extLst>
      <p:ext uri="{BB962C8B-B14F-4D97-AF65-F5344CB8AC3E}">
        <p14:creationId xmlns:p14="http://schemas.microsoft.com/office/powerpoint/2010/main" val="3678705796"/>
      </p:ext>
    </p:extLst>
  </p:cSld>
  <p:clrMapOvr>
    <a:masterClrMapping/>
  </p:clrMapOvr>
  <mc:AlternateContent xmlns:mc="http://schemas.openxmlformats.org/markup-compatibility/2006">
    <mc:Choice xmlns:p14="http://schemas.microsoft.com/office/powerpoint/2010/main" Requires="p14">
      <p:transition spd="slow" p14:dur="2000" advTm="78724"/>
    </mc:Choice>
    <mc:Fallback>
      <p:transition spd="slow" advTm="787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1:1-2 (ESV)</a:t>
            </a:r>
            <a:endParaRPr lang="en-US" dirty="0"/>
          </a:p>
        </p:txBody>
      </p:sp>
      <p:sp>
        <p:nvSpPr>
          <p:cNvPr id="4" name="TextBox 3"/>
          <p:cNvSpPr txBox="1"/>
          <p:nvPr/>
        </p:nvSpPr>
        <p:spPr>
          <a:xfrm>
            <a:off x="1219200" y="1676400"/>
            <a:ext cx="6477000" cy="4401205"/>
          </a:xfrm>
          <a:prstGeom prst="rect">
            <a:avLst/>
          </a:prstGeom>
          <a:noFill/>
        </p:spPr>
        <p:txBody>
          <a:bodyPr wrap="square" rtlCol="0">
            <a:spAutoFit/>
          </a:bodyPr>
          <a:lstStyle/>
          <a:p>
            <a:r>
              <a:rPr lang="en-US" sz="2800" dirty="0" smtClean="0"/>
              <a:t>(1) In the beginning, God created the heavens and the earth.</a:t>
            </a:r>
          </a:p>
          <a:p>
            <a:r>
              <a:rPr lang="en-US" sz="2800" i="1" dirty="0" smtClean="0"/>
              <a:t>A beginning, but some translate differently.</a:t>
            </a:r>
          </a:p>
          <a:p>
            <a:endParaRPr lang="en-US" sz="2800" dirty="0" smtClean="0"/>
          </a:p>
          <a:p>
            <a:r>
              <a:rPr lang="en-US" sz="2800" dirty="0" smtClean="0"/>
              <a:t>(2) The earth was without form and void, and darkness was over the face of the deep. And the Spirit of God was hovering over the face of the waters.</a:t>
            </a:r>
          </a:p>
          <a:p>
            <a:r>
              <a:rPr lang="en-US" sz="2800" i="1" dirty="0" smtClean="0"/>
              <a:t>What does “without form and void” mean?</a:t>
            </a:r>
          </a:p>
          <a:p>
            <a:r>
              <a:rPr lang="en-US" sz="2800" i="1" dirty="0" smtClean="0"/>
              <a:t>What is “the deep”?</a:t>
            </a:r>
            <a:endParaRPr lang="en-US" sz="2800" i="1" dirty="0"/>
          </a:p>
        </p:txBody>
      </p:sp>
    </p:spTree>
    <p:custDataLst>
      <p:tags r:id="rId1"/>
    </p:custDataLst>
    <p:extLst>
      <p:ext uri="{BB962C8B-B14F-4D97-AF65-F5344CB8AC3E}">
        <p14:creationId xmlns:p14="http://schemas.microsoft.com/office/powerpoint/2010/main" val="2983485567"/>
      </p:ext>
    </p:extLst>
  </p:cSld>
  <p:clrMapOvr>
    <a:masterClrMapping/>
  </p:clrMapOvr>
  <mc:AlternateContent xmlns:mc="http://schemas.openxmlformats.org/markup-compatibility/2006">
    <mc:Choice xmlns:p14="http://schemas.microsoft.com/office/powerpoint/2010/main" Requires="p14">
      <p:transition spd="slow" p14:dur="2000" advTm="111143"/>
    </mc:Choice>
    <mc:Fallback>
      <p:transition spd="slow" advTm="111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The creation account leaves much for our imaginations to fill in.</a:t>
            </a:r>
          </a:p>
          <a:p>
            <a:r>
              <a:rPr lang="en-US" dirty="0" smtClean="0"/>
              <a:t>It leaves out some things we would have expected.</a:t>
            </a:r>
          </a:p>
          <a:p>
            <a:r>
              <a:rPr lang="en-US" dirty="0" smtClean="0"/>
              <a:t>There are numerous alternatives that are consistent with the Bible’s inerrancy.</a:t>
            </a:r>
          </a:p>
          <a:p>
            <a:r>
              <a:rPr lang="en-US" dirty="0" smtClean="0"/>
              <a:t>But only one of these is what actually happened. </a:t>
            </a:r>
          </a:p>
          <a:p>
            <a:r>
              <a:rPr lang="en-US" dirty="0" smtClean="0"/>
              <a:t>Which was it?</a:t>
            </a:r>
            <a:endParaRPr lang="en-US" dirty="0"/>
          </a:p>
        </p:txBody>
      </p:sp>
    </p:spTree>
    <p:custDataLst>
      <p:tags r:id="rId1"/>
    </p:custDataLst>
    <p:extLst>
      <p:ext uri="{BB962C8B-B14F-4D97-AF65-F5344CB8AC3E}">
        <p14:creationId xmlns:p14="http://schemas.microsoft.com/office/powerpoint/2010/main" val="2927509925"/>
      </p:ext>
    </p:extLst>
  </p:cSld>
  <p:clrMapOvr>
    <a:masterClrMapping/>
  </p:clrMapOvr>
  <mc:AlternateContent xmlns:mc="http://schemas.openxmlformats.org/markup-compatibility/2006">
    <mc:Choice xmlns:p14="http://schemas.microsoft.com/office/powerpoint/2010/main" Requires="p14">
      <p:transition spd="slow" p14:dur="2000" advTm="39527"/>
    </mc:Choice>
    <mc:Fallback>
      <p:transition spd="slow" advTm="39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ewman\AppData\Local\Microsoft\Windows\Temporary Internet Files\Content.IE5\124L29UQ\MP900440300[1].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0" y="448056"/>
            <a:ext cx="4572000" cy="5961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t>The End</a:t>
            </a:r>
            <a:endParaRPr lang="en-US" dirty="0"/>
          </a:p>
        </p:txBody>
      </p:sp>
      <p:sp>
        <p:nvSpPr>
          <p:cNvPr id="3" name="Subtitle 2"/>
          <p:cNvSpPr>
            <a:spLocks noGrp="1"/>
          </p:cNvSpPr>
          <p:nvPr>
            <p:ph type="subTitle" idx="1"/>
          </p:nvPr>
        </p:nvSpPr>
        <p:spPr/>
        <p:txBody>
          <a:bodyPr/>
          <a:lstStyle/>
          <a:p>
            <a:r>
              <a:rPr lang="en-US" sz="3600" dirty="0" smtClean="0">
                <a:solidFill>
                  <a:srgbClr val="FF0000"/>
                </a:solidFill>
              </a:rPr>
              <a:t>Actually, just the Beginning!</a:t>
            </a:r>
            <a:endParaRPr lang="en-US" sz="3600" dirty="0">
              <a:solidFill>
                <a:srgbClr val="FF0000"/>
              </a:solidFill>
            </a:endParaRPr>
          </a:p>
        </p:txBody>
      </p:sp>
    </p:spTree>
    <p:custDataLst>
      <p:tags r:id="rId1"/>
    </p:custDataLst>
    <p:extLst>
      <p:ext uri="{BB962C8B-B14F-4D97-AF65-F5344CB8AC3E}">
        <p14:creationId xmlns:p14="http://schemas.microsoft.com/office/powerpoint/2010/main" val="764064281"/>
      </p:ext>
    </p:extLst>
  </p:cSld>
  <p:clrMapOvr>
    <a:masterClrMapping/>
  </p:clrMapOvr>
  <mc:AlternateContent xmlns:mc="http://schemas.openxmlformats.org/markup-compatibility/2006">
    <mc:Choice xmlns:p14="http://schemas.microsoft.com/office/powerpoint/2010/main" Requires="p14">
      <p:transition spd="slow" p14:dur="2000" advTm="21067"/>
    </mc:Choice>
    <mc:Fallback>
      <p:transition spd="slow" advTm="21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1:3-4</a:t>
            </a:r>
            <a:endParaRPr lang="en-US" dirty="0"/>
          </a:p>
        </p:txBody>
      </p:sp>
      <p:sp>
        <p:nvSpPr>
          <p:cNvPr id="3" name="TextBox 2"/>
          <p:cNvSpPr txBox="1"/>
          <p:nvPr/>
        </p:nvSpPr>
        <p:spPr>
          <a:xfrm>
            <a:off x="1295400" y="1600200"/>
            <a:ext cx="6705600" cy="4832092"/>
          </a:xfrm>
          <a:prstGeom prst="rect">
            <a:avLst/>
          </a:prstGeom>
          <a:noFill/>
        </p:spPr>
        <p:txBody>
          <a:bodyPr wrap="square" rtlCol="0">
            <a:spAutoFit/>
          </a:bodyPr>
          <a:lstStyle/>
          <a:p>
            <a:r>
              <a:rPr lang="en-US" sz="2800" dirty="0" smtClean="0"/>
              <a:t>(3) And God said, “Let there be light,” and there was light.</a:t>
            </a:r>
          </a:p>
          <a:p>
            <a:r>
              <a:rPr lang="en-US" sz="2800" i="1" dirty="0" smtClean="0"/>
              <a:t>Is this the first light in the universe? </a:t>
            </a:r>
          </a:p>
          <a:p>
            <a:r>
              <a:rPr lang="en-US" sz="2800" i="1" dirty="0" smtClean="0"/>
              <a:t>Where is the reader to imagine he/she is located?</a:t>
            </a:r>
          </a:p>
          <a:p>
            <a:r>
              <a:rPr lang="en-US" sz="2800" dirty="0" smtClean="0"/>
              <a:t> </a:t>
            </a:r>
          </a:p>
          <a:p>
            <a:r>
              <a:rPr lang="en-US" sz="2800" dirty="0" smtClean="0"/>
              <a:t>(4) And God saw that the light was good. And God separated the light from the darkness.</a:t>
            </a:r>
          </a:p>
          <a:p>
            <a:r>
              <a:rPr lang="en-US" sz="2800" i="1" dirty="0" smtClean="0"/>
              <a:t>What does it mean to separate light from darkness?</a:t>
            </a:r>
            <a:endParaRPr lang="en-US" sz="2800" i="1" dirty="0"/>
          </a:p>
        </p:txBody>
      </p:sp>
    </p:spTree>
    <p:custDataLst>
      <p:tags r:id="rId1"/>
    </p:custDataLst>
    <p:extLst>
      <p:ext uri="{BB962C8B-B14F-4D97-AF65-F5344CB8AC3E}">
        <p14:creationId xmlns:p14="http://schemas.microsoft.com/office/powerpoint/2010/main" val="3713028979"/>
      </p:ext>
    </p:extLst>
  </p:cSld>
  <p:clrMapOvr>
    <a:masterClrMapping/>
  </p:clrMapOvr>
  <mc:AlternateContent xmlns:mc="http://schemas.openxmlformats.org/markup-compatibility/2006">
    <mc:Choice xmlns:p14="http://schemas.microsoft.com/office/powerpoint/2010/main" Requires="p14">
      <p:transition spd="slow" p14:dur="2000" advTm="155922"/>
    </mc:Choice>
    <mc:Fallback>
      <p:transition spd="slow" advTm="155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Genesis 1:5-6</a:t>
            </a:r>
            <a:endParaRPr lang="en-US" dirty="0"/>
          </a:p>
        </p:txBody>
      </p:sp>
      <p:sp>
        <p:nvSpPr>
          <p:cNvPr id="3" name="TextBox 2"/>
          <p:cNvSpPr txBox="1"/>
          <p:nvPr/>
        </p:nvSpPr>
        <p:spPr>
          <a:xfrm>
            <a:off x="990600" y="1447800"/>
            <a:ext cx="7162800" cy="4832092"/>
          </a:xfrm>
          <a:prstGeom prst="rect">
            <a:avLst/>
          </a:prstGeom>
          <a:noFill/>
        </p:spPr>
        <p:txBody>
          <a:bodyPr wrap="square" rtlCol="0">
            <a:spAutoFit/>
          </a:bodyPr>
          <a:lstStyle/>
          <a:p>
            <a:r>
              <a:rPr lang="en-US" sz="2800" dirty="0" smtClean="0"/>
              <a:t>(5) God called the light Day, and the darkness he called Night. And there was evening and there was morning, the first day.</a:t>
            </a:r>
          </a:p>
          <a:p>
            <a:r>
              <a:rPr lang="en-US" sz="2800" i="1" dirty="0" smtClean="0"/>
              <a:t>Is this the first day the universe has existed? </a:t>
            </a:r>
          </a:p>
          <a:p>
            <a:r>
              <a:rPr lang="en-US" sz="2800" i="1" dirty="0" smtClean="0"/>
              <a:t>The Hebrew reads “one day” (or “day one”), not “the first day”</a:t>
            </a:r>
          </a:p>
          <a:p>
            <a:endParaRPr lang="en-US" sz="2800" dirty="0" smtClean="0"/>
          </a:p>
          <a:p>
            <a:r>
              <a:rPr lang="en-US" sz="2800" dirty="0" smtClean="0"/>
              <a:t>(6) And God said, “Let there be an expanse in the midst of the waters, and let it separate the waters from the waters.”</a:t>
            </a:r>
          </a:p>
          <a:p>
            <a:r>
              <a:rPr lang="en-US" sz="2800" i="1" dirty="0" smtClean="0"/>
              <a:t>What is this “expanse”?</a:t>
            </a:r>
          </a:p>
        </p:txBody>
      </p:sp>
    </p:spTree>
    <p:custDataLst>
      <p:tags r:id="rId1"/>
    </p:custDataLst>
    <p:extLst>
      <p:ext uri="{BB962C8B-B14F-4D97-AF65-F5344CB8AC3E}">
        <p14:creationId xmlns:p14="http://schemas.microsoft.com/office/powerpoint/2010/main" val="3336609403"/>
      </p:ext>
    </p:extLst>
  </p:cSld>
  <p:clrMapOvr>
    <a:masterClrMapping/>
  </p:clrMapOvr>
  <mc:AlternateContent xmlns:mc="http://schemas.openxmlformats.org/markup-compatibility/2006">
    <mc:Choice xmlns:p14="http://schemas.microsoft.com/office/powerpoint/2010/main" Requires="p14">
      <p:transition spd="slow" p14:dur="2000" advTm="175754"/>
    </mc:Choice>
    <mc:Fallback>
      <p:transition spd="slow" advTm="1757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1:7-8</a:t>
            </a:r>
            <a:endParaRPr lang="en-US" dirty="0"/>
          </a:p>
        </p:txBody>
      </p:sp>
      <p:sp>
        <p:nvSpPr>
          <p:cNvPr id="3" name="TextBox 2"/>
          <p:cNvSpPr txBox="1"/>
          <p:nvPr/>
        </p:nvSpPr>
        <p:spPr>
          <a:xfrm>
            <a:off x="917275" y="1447800"/>
            <a:ext cx="7315200" cy="4401205"/>
          </a:xfrm>
          <a:prstGeom prst="rect">
            <a:avLst/>
          </a:prstGeom>
          <a:noFill/>
        </p:spPr>
        <p:txBody>
          <a:bodyPr wrap="square" rtlCol="0">
            <a:spAutoFit/>
          </a:bodyPr>
          <a:lstStyle/>
          <a:p>
            <a:r>
              <a:rPr lang="en-US" sz="2800" dirty="0" smtClean="0"/>
              <a:t>(7) And God made the expanse and separated the waters that were under the expanse from the waters that were above the expanse. And it was so. </a:t>
            </a:r>
          </a:p>
          <a:p>
            <a:r>
              <a:rPr lang="en-US" sz="2800" i="1" dirty="0" smtClean="0"/>
              <a:t>What are the upper waters?</a:t>
            </a:r>
          </a:p>
          <a:p>
            <a:endParaRPr lang="en-US" sz="2800" i="1" dirty="0" smtClean="0"/>
          </a:p>
          <a:p>
            <a:r>
              <a:rPr lang="en-US" sz="2800" dirty="0" smtClean="0"/>
              <a:t>(8) And God called the expanse Heaven. And there was evening and there was morning, the second day.</a:t>
            </a:r>
          </a:p>
          <a:p>
            <a:r>
              <a:rPr lang="en-US" sz="2800" i="1" dirty="0" smtClean="0"/>
              <a:t>What is meant by “heaven</a:t>
            </a:r>
            <a:r>
              <a:rPr lang="en-US" sz="2800" i="1" dirty="0"/>
              <a:t>” </a:t>
            </a:r>
            <a:r>
              <a:rPr lang="en-US" sz="2800" i="1" dirty="0" smtClean="0"/>
              <a:t>here?</a:t>
            </a:r>
            <a:endParaRPr lang="en-US" sz="2800" i="1" dirty="0"/>
          </a:p>
        </p:txBody>
      </p:sp>
    </p:spTree>
    <p:custDataLst>
      <p:tags r:id="rId1"/>
    </p:custDataLst>
    <p:extLst>
      <p:ext uri="{BB962C8B-B14F-4D97-AF65-F5344CB8AC3E}">
        <p14:creationId xmlns:p14="http://schemas.microsoft.com/office/powerpoint/2010/main" val="2744281771"/>
      </p:ext>
    </p:extLst>
  </p:cSld>
  <p:clrMapOvr>
    <a:masterClrMapping/>
  </p:clrMapOvr>
  <mc:AlternateContent xmlns:mc="http://schemas.openxmlformats.org/markup-compatibility/2006">
    <mc:Choice xmlns:p14="http://schemas.microsoft.com/office/powerpoint/2010/main" Requires="p14">
      <p:transition spd="slow" p14:dur="2000" advTm="163646"/>
    </mc:Choice>
    <mc:Fallback>
      <p:transition spd="slow" advTm="163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Genesis 1:9-10</a:t>
            </a:r>
            <a:endParaRPr lang="en-US" dirty="0"/>
          </a:p>
        </p:txBody>
      </p:sp>
      <p:sp>
        <p:nvSpPr>
          <p:cNvPr id="3" name="TextBox 2"/>
          <p:cNvSpPr txBox="1"/>
          <p:nvPr/>
        </p:nvSpPr>
        <p:spPr>
          <a:xfrm>
            <a:off x="1143000" y="1905000"/>
            <a:ext cx="6934200" cy="3970318"/>
          </a:xfrm>
          <a:prstGeom prst="rect">
            <a:avLst/>
          </a:prstGeom>
          <a:noFill/>
        </p:spPr>
        <p:txBody>
          <a:bodyPr wrap="square" rtlCol="0">
            <a:spAutoFit/>
          </a:bodyPr>
          <a:lstStyle/>
          <a:p>
            <a:r>
              <a:rPr lang="en-US" sz="2800" dirty="0" smtClean="0"/>
              <a:t>(9) And God said, “Let the waters under the heavens be gathered together into one place, and let the dry land appear.” And it was so. </a:t>
            </a:r>
          </a:p>
          <a:p>
            <a:r>
              <a:rPr lang="en-US" sz="2800" i="1" dirty="0" smtClean="0"/>
              <a:t>How should we understand “one place”?</a:t>
            </a:r>
          </a:p>
          <a:p>
            <a:endParaRPr lang="en-US" sz="2800" i="1" dirty="0" smtClean="0"/>
          </a:p>
          <a:p>
            <a:r>
              <a:rPr lang="en-US" sz="2800" dirty="0" smtClean="0"/>
              <a:t>(10) God called the dry land Earth, and the waters that were gathered together he called Seas. And God saw that it was good.</a:t>
            </a:r>
          </a:p>
          <a:p>
            <a:r>
              <a:rPr lang="en-US" sz="2800" i="1" dirty="0" smtClean="0"/>
              <a:t>Note, “seas,” plural.</a:t>
            </a:r>
            <a:endParaRPr lang="en-US" sz="2800" i="1" dirty="0"/>
          </a:p>
        </p:txBody>
      </p:sp>
    </p:spTree>
    <p:custDataLst>
      <p:tags r:id="rId1"/>
    </p:custDataLst>
    <p:extLst>
      <p:ext uri="{BB962C8B-B14F-4D97-AF65-F5344CB8AC3E}">
        <p14:creationId xmlns:p14="http://schemas.microsoft.com/office/powerpoint/2010/main" val="3250260241"/>
      </p:ext>
    </p:extLst>
  </p:cSld>
  <p:clrMapOvr>
    <a:masterClrMapping/>
  </p:clrMapOvr>
  <mc:AlternateContent xmlns:mc="http://schemas.openxmlformats.org/markup-compatibility/2006">
    <mc:Choice xmlns:p14="http://schemas.microsoft.com/office/powerpoint/2010/main" Requires="p14">
      <p:transition spd="slow" p14:dur="2000" advTm="44922"/>
    </mc:Choice>
    <mc:Fallback>
      <p:transition spd="slow" advTm="44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1:11-12</a:t>
            </a:r>
            <a:endParaRPr lang="en-US" dirty="0"/>
          </a:p>
        </p:txBody>
      </p:sp>
      <p:sp>
        <p:nvSpPr>
          <p:cNvPr id="3" name="TextBox 2"/>
          <p:cNvSpPr txBox="1"/>
          <p:nvPr/>
        </p:nvSpPr>
        <p:spPr>
          <a:xfrm>
            <a:off x="685800" y="1524000"/>
            <a:ext cx="7848600" cy="4832092"/>
          </a:xfrm>
          <a:prstGeom prst="rect">
            <a:avLst/>
          </a:prstGeom>
          <a:noFill/>
        </p:spPr>
        <p:txBody>
          <a:bodyPr wrap="square" rtlCol="0">
            <a:spAutoFit/>
          </a:bodyPr>
          <a:lstStyle/>
          <a:p>
            <a:r>
              <a:rPr lang="en-US" sz="2800" dirty="0" smtClean="0"/>
              <a:t>(11) And God said, “Let the earth sprout vegetation, plants yielding seed, and fruit trees bearing fruit in which is their seed, each according to its kind, on the earth.” And it was so. </a:t>
            </a:r>
          </a:p>
          <a:p>
            <a:r>
              <a:rPr lang="en-US" sz="2800" i="1" dirty="0" smtClean="0"/>
              <a:t>Note this (11-12) is the only reference to plants.</a:t>
            </a:r>
          </a:p>
          <a:p>
            <a:endParaRPr lang="en-US" sz="2800" i="1" dirty="0"/>
          </a:p>
          <a:p>
            <a:r>
              <a:rPr lang="en-US" sz="2800" dirty="0" smtClean="0"/>
              <a:t>(12) The earth brought forth vegetation, plants yielding seed according to their own kinds, and trees bearing fruit in which is their seed, each according to its kind. And God saw that it was good.</a:t>
            </a:r>
          </a:p>
          <a:p>
            <a:r>
              <a:rPr lang="en-US" sz="2800" i="1" dirty="0" smtClean="0"/>
              <a:t>How do we understand “according to its kind”?</a:t>
            </a:r>
            <a:endParaRPr lang="en-US" sz="2800" i="1" dirty="0"/>
          </a:p>
        </p:txBody>
      </p:sp>
    </p:spTree>
    <p:custDataLst>
      <p:tags r:id="rId1"/>
    </p:custDataLst>
    <p:extLst>
      <p:ext uri="{BB962C8B-B14F-4D97-AF65-F5344CB8AC3E}">
        <p14:creationId xmlns:p14="http://schemas.microsoft.com/office/powerpoint/2010/main" val="2975717990"/>
      </p:ext>
    </p:extLst>
  </p:cSld>
  <p:clrMapOvr>
    <a:masterClrMapping/>
  </p:clrMapOvr>
  <mc:AlternateContent xmlns:mc="http://schemas.openxmlformats.org/markup-compatibility/2006">
    <mc:Choice xmlns:p14="http://schemas.microsoft.com/office/powerpoint/2010/main" Requires="p14">
      <p:transition spd="slow" p14:dur="2000" advTm="109187"/>
    </mc:Choice>
    <mc:Fallback>
      <p:transition spd="slow" advTm="109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1:13-14</a:t>
            </a:r>
            <a:endParaRPr lang="en-US" dirty="0"/>
          </a:p>
        </p:txBody>
      </p:sp>
      <p:sp>
        <p:nvSpPr>
          <p:cNvPr id="3" name="TextBox 2"/>
          <p:cNvSpPr txBox="1"/>
          <p:nvPr/>
        </p:nvSpPr>
        <p:spPr>
          <a:xfrm>
            <a:off x="1143000" y="1752600"/>
            <a:ext cx="6934200" cy="3970318"/>
          </a:xfrm>
          <a:prstGeom prst="rect">
            <a:avLst/>
          </a:prstGeom>
          <a:noFill/>
        </p:spPr>
        <p:txBody>
          <a:bodyPr wrap="square" rtlCol="0">
            <a:spAutoFit/>
          </a:bodyPr>
          <a:lstStyle/>
          <a:p>
            <a:r>
              <a:rPr lang="en-US" sz="2800" dirty="0" smtClean="0"/>
              <a:t>(13) And there was evening and there was morning, the third day.</a:t>
            </a:r>
          </a:p>
          <a:p>
            <a:r>
              <a:rPr lang="en-US" sz="2800" i="1" dirty="0" smtClean="0"/>
              <a:t>The Hebrew lacks “the” for days 1-5.</a:t>
            </a:r>
          </a:p>
          <a:p>
            <a:endParaRPr lang="en-US" sz="2800" i="1" dirty="0" smtClean="0"/>
          </a:p>
          <a:p>
            <a:r>
              <a:rPr lang="en-US" sz="2800" dirty="0" smtClean="0"/>
              <a:t>(14) And God said, “Let there be lights in the expanse of the heavens to separate the day from the night. And let them be for signs and for seasons, and for days and years,</a:t>
            </a:r>
          </a:p>
          <a:p>
            <a:r>
              <a:rPr lang="en-US" sz="2800" i="1" dirty="0" smtClean="0"/>
              <a:t>The purposes of the lights are given (14-15).</a:t>
            </a:r>
          </a:p>
        </p:txBody>
      </p:sp>
    </p:spTree>
    <p:custDataLst>
      <p:tags r:id="rId1"/>
    </p:custDataLst>
    <p:extLst>
      <p:ext uri="{BB962C8B-B14F-4D97-AF65-F5344CB8AC3E}">
        <p14:creationId xmlns:p14="http://schemas.microsoft.com/office/powerpoint/2010/main" val="4035706259"/>
      </p:ext>
    </p:extLst>
  </p:cSld>
  <p:clrMapOvr>
    <a:masterClrMapping/>
  </p:clrMapOvr>
  <mc:AlternateContent xmlns:mc="http://schemas.openxmlformats.org/markup-compatibility/2006">
    <mc:Choice xmlns:p14="http://schemas.microsoft.com/office/powerpoint/2010/main" Requires="p14">
      <p:transition spd="slow" p14:dur="2000" advTm="32547"/>
    </mc:Choice>
    <mc:Fallback>
      <p:transition spd="slow" advTm="325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3.7|2.6"/>
</p:tagLst>
</file>

<file path=ppt/tags/tag10.xml><?xml version="1.0" encoding="utf-8"?>
<p:tagLst xmlns:a="http://schemas.openxmlformats.org/drawingml/2006/main" xmlns:r="http://schemas.openxmlformats.org/officeDocument/2006/relationships" xmlns:p="http://schemas.openxmlformats.org/presentationml/2006/main">
  <p:tag name="TIMING" val="|0.4|6.1|48.2|8.5|71"/>
</p:tagLst>
</file>

<file path=ppt/tags/tag11.xml><?xml version="1.0" encoding="utf-8"?>
<p:tagLst xmlns:a="http://schemas.openxmlformats.org/drawingml/2006/main" xmlns:r="http://schemas.openxmlformats.org/officeDocument/2006/relationships" xmlns:p="http://schemas.openxmlformats.org/presentationml/2006/main">
  <p:tag name="TIMING" val="|0.4|4|20.1|8.9"/>
</p:tagLst>
</file>

<file path=ppt/tags/tag12.xml><?xml version="1.0" encoding="utf-8"?>
<p:tagLst xmlns:a="http://schemas.openxmlformats.org/drawingml/2006/main" xmlns:r="http://schemas.openxmlformats.org/officeDocument/2006/relationships" xmlns:p="http://schemas.openxmlformats.org/presentationml/2006/main">
  <p:tag name="TIMING" val="|0.9|4|44.1|11.1"/>
</p:tagLst>
</file>

<file path=ppt/tags/tag13.xml><?xml version="1.0" encoding="utf-8"?>
<p:tagLst xmlns:a="http://schemas.openxmlformats.org/drawingml/2006/main" xmlns:r="http://schemas.openxmlformats.org/officeDocument/2006/relationships" xmlns:p="http://schemas.openxmlformats.org/presentationml/2006/main">
  <p:tag name="TIMING" val="|0.7|14.5|19.1|5.5"/>
</p:tagLst>
</file>

<file path=ppt/tags/tag14.xml><?xml version="1.0" encoding="utf-8"?>
<p:tagLst xmlns:a="http://schemas.openxmlformats.org/drawingml/2006/main" xmlns:r="http://schemas.openxmlformats.org/officeDocument/2006/relationships" xmlns:p="http://schemas.openxmlformats.org/presentationml/2006/main">
  <p:tag name="TIMING" val="|0.6|2.2|3.5|10.2|3.7"/>
</p:tagLst>
</file>

<file path=ppt/tags/tag15.xml><?xml version="1.0" encoding="utf-8"?>
<p:tagLst xmlns:a="http://schemas.openxmlformats.org/drawingml/2006/main" xmlns:r="http://schemas.openxmlformats.org/officeDocument/2006/relationships" xmlns:p="http://schemas.openxmlformats.org/presentationml/2006/main">
  <p:tag name="TIMING" val="|0.6|10|3.7|13.5|7.5"/>
</p:tagLst>
</file>

<file path=ppt/tags/tag16.xml><?xml version="1.0" encoding="utf-8"?>
<p:tagLst xmlns:a="http://schemas.openxmlformats.org/drawingml/2006/main" xmlns:r="http://schemas.openxmlformats.org/officeDocument/2006/relationships" xmlns:p="http://schemas.openxmlformats.org/presentationml/2006/main">
  <p:tag name="TIMING" val="|0.5|5.9|33.5"/>
</p:tagLst>
</file>

<file path=ppt/tags/tag17.xml><?xml version="1.0" encoding="utf-8"?>
<p:tagLst xmlns:a="http://schemas.openxmlformats.org/drawingml/2006/main" xmlns:r="http://schemas.openxmlformats.org/officeDocument/2006/relationships" xmlns:p="http://schemas.openxmlformats.org/presentationml/2006/main">
  <p:tag name="TIMING" val="|0.6|8.4|4.8|7.5"/>
</p:tagLst>
</file>

<file path=ppt/tags/tag18.xml><?xml version="1.0" encoding="utf-8"?>
<p:tagLst xmlns:a="http://schemas.openxmlformats.org/drawingml/2006/main" xmlns:r="http://schemas.openxmlformats.org/officeDocument/2006/relationships" xmlns:p="http://schemas.openxmlformats.org/presentationml/2006/main">
  <p:tag name="TIMING" val="|0.6|6.3"/>
</p:tagLst>
</file>

<file path=ppt/tags/tag19.xml><?xml version="1.0" encoding="utf-8"?>
<p:tagLst xmlns:a="http://schemas.openxmlformats.org/drawingml/2006/main" xmlns:r="http://schemas.openxmlformats.org/officeDocument/2006/relationships" xmlns:p="http://schemas.openxmlformats.org/presentationml/2006/main">
  <p:tag name="TIMING" val="|0.8|13.8|10.6"/>
</p:tagLst>
</file>

<file path=ppt/tags/tag2.xml><?xml version="1.0" encoding="utf-8"?>
<p:tagLst xmlns:a="http://schemas.openxmlformats.org/drawingml/2006/main" xmlns:r="http://schemas.openxmlformats.org/officeDocument/2006/relationships" xmlns:p="http://schemas.openxmlformats.org/presentationml/2006/main">
  <p:tag name="TIMING" val="|0.8|3.5|5.8|8.3"/>
</p:tagLst>
</file>

<file path=ppt/tags/tag20.xml><?xml version="1.0" encoding="utf-8"?>
<p:tagLst xmlns:a="http://schemas.openxmlformats.org/drawingml/2006/main" xmlns:r="http://schemas.openxmlformats.org/officeDocument/2006/relationships" xmlns:p="http://schemas.openxmlformats.org/presentationml/2006/main">
  <p:tag name="TIMING" val="|1|4.2|3.3|9.7"/>
</p:tagLst>
</file>

<file path=ppt/tags/tag21.xml><?xml version="1.0" encoding="utf-8"?>
<p:tagLst xmlns:a="http://schemas.openxmlformats.org/drawingml/2006/main" xmlns:r="http://schemas.openxmlformats.org/officeDocument/2006/relationships" xmlns:p="http://schemas.openxmlformats.org/presentationml/2006/main">
  <p:tag name="TIMING" val="|1.2|6.7|5.2"/>
</p:tagLst>
</file>

<file path=ppt/tags/tag22.xml><?xml version="1.0" encoding="utf-8"?>
<p:tagLst xmlns:a="http://schemas.openxmlformats.org/drawingml/2006/main" xmlns:r="http://schemas.openxmlformats.org/officeDocument/2006/relationships" xmlns:p="http://schemas.openxmlformats.org/presentationml/2006/main">
  <p:tag name="TIMING" val="|1.1"/>
</p:tagLst>
</file>

<file path=ppt/tags/tag23.xml><?xml version="1.0" encoding="utf-8"?>
<p:tagLst xmlns:a="http://schemas.openxmlformats.org/drawingml/2006/main" xmlns:r="http://schemas.openxmlformats.org/officeDocument/2006/relationships" xmlns:p="http://schemas.openxmlformats.org/presentationml/2006/main">
  <p:tag name="TIMING" val="|2.8|2.3|7.7|11.2|10.5|6.6"/>
</p:tagLst>
</file>

<file path=ppt/tags/tag24.xml><?xml version="1.0" encoding="utf-8"?>
<p:tagLst xmlns:a="http://schemas.openxmlformats.org/drawingml/2006/main" xmlns:r="http://schemas.openxmlformats.org/officeDocument/2006/relationships" xmlns:p="http://schemas.openxmlformats.org/presentationml/2006/main">
  <p:tag name="TIMING" val="|4.3|3.4|2.6|2.9|3.8|2.6|2.4"/>
</p:tagLst>
</file>

<file path=ppt/tags/tag25.xml><?xml version="1.0" encoding="utf-8"?>
<p:tagLst xmlns:a="http://schemas.openxmlformats.org/drawingml/2006/main" xmlns:r="http://schemas.openxmlformats.org/officeDocument/2006/relationships" xmlns:p="http://schemas.openxmlformats.org/presentationml/2006/main">
  <p:tag name="TIMING" val="|3.3|2.7|6.4|16.3|3|17.4|14.9|3|4.9"/>
</p:tagLst>
</file>

<file path=ppt/tags/tag26.xml><?xml version="1.0" encoding="utf-8"?>
<p:tagLst xmlns:a="http://schemas.openxmlformats.org/drawingml/2006/main" xmlns:r="http://schemas.openxmlformats.org/officeDocument/2006/relationships" xmlns:p="http://schemas.openxmlformats.org/presentationml/2006/main">
  <p:tag name="TIMING" val="|7.6|2.7|44.2|4.4|42.6|7|12.6"/>
</p:tagLst>
</file>

<file path=ppt/tags/tag27.xml><?xml version="1.0" encoding="utf-8"?>
<p:tagLst xmlns:a="http://schemas.openxmlformats.org/drawingml/2006/main" xmlns:r="http://schemas.openxmlformats.org/officeDocument/2006/relationships" xmlns:p="http://schemas.openxmlformats.org/presentationml/2006/main">
  <p:tag name="TIMING" val="|4|3.2|38.9"/>
</p:tagLst>
</file>

<file path=ppt/tags/tag28.xml><?xml version="1.0" encoding="utf-8"?>
<p:tagLst xmlns:a="http://schemas.openxmlformats.org/drawingml/2006/main" xmlns:r="http://schemas.openxmlformats.org/officeDocument/2006/relationships" xmlns:p="http://schemas.openxmlformats.org/presentationml/2006/main">
  <p:tag name="TIMING" val="|0.8|5.7|46.5|4.8|7.2"/>
</p:tagLst>
</file>

<file path=ppt/tags/tag29.xml><?xml version="1.0" encoding="utf-8"?>
<p:tagLst xmlns:a="http://schemas.openxmlformats.org/drawingml/2006/main" xmlns:r="http://schemas.openxmlformats.org/officeDocument/2006/relationships" xmlns:p="http://schemas.openxmlformats.org/presentationml/2006/main">
  <p:tag name="TIMING" val="|10.2|8.7|1.4|17.6|9.5|5.3|15.5"/>
</p:tagLst>
</file>

<file path=ppt/tags/tag3.xml><?xml version="1.0" encoding="utf-8"?>
<p:tagLst xmlns:a="http://schemas.openxmlformats.org/drawingml/2006/main" xmlns:r="http://schemas.openxmlformats.org/officeDocument/2006/relationships" xmlns:p="http://schemas.openxmlformats.org/presentationml/2006/main">
  <p:tag name="TIMING" val="|7.2|7.3|40|10.3|17.6"/>
</p:tagLst>
</file>

<file path=ppt/tags/tag30.xml><?xml version="1.0" encoding="utf-8"?>
<p:tagLst xmlns:a="http://schemas.openxmlformats.org/drawingml/2006/main" xmlns:r="http://schemas.openxmlformats.org/officeDocument/2006/relationships" xmlns:p="http://schemas.openxmlformats.org/presentationml/2006/main">
  <p:tag name="TIMING" val="|0.7|5.7|14.6|6.8|5.9"/>
</p:tagLst>
</file>

<file path=ppt/tags/tag31.xml><?xml version="1.0" encoding="utf-8"?>
<p:tagLst xmlns:a="http://schemas.openxmlformats.org/drawingml/2006/main" xmlns:r="http://schemas.openxmlformats.org/officeDocument/2006/relationships" xmlns:p="http://schemas.openxmlformats.org/presentationml/2006/main">
  <p:tag name="TIMING" val="|1.8|5"/>
</p:tagLst>
</file>

<file path=ppt/tags/tag4.xml><?xml version="1.0" encoding="utf-8"?>
<p:tagLst xmlns:a="http://schemas.openxmlformats.org/drawingml/2006/main" xmlns:r="http://schemas.openxmlformats.org/officeDocument/2006/relationships" xmlns:p="http://schemas.openxmlformats.org/presentationml/2006/main">
  <p:tag name="TIMING" val="|1.8|5.3|43.2|66.7|7.4"/>
</p:tagLst>
</file>

<file path=ppt/tags/tag5.xml><?xml version="1.0" encoding="utf-8"?>
<p:tagLst xmlns:a="http://schemas.openxmlformats.org/drawingml/2006/main" xmlns:r="http://schemas.openxmlformats.org/officeDocument/2006/relationships" xmlns:p="http://schemas.openxmlformats.org/presentationml/2006/main">
  <p:tag name="TIMING" val="|1.4|39.3|34|26.9|7"/>
</p:tagLst>
</file>

<file path=ppt/tags/tag6.xml><?xml version="1.0" encoding="utf-8"?>
<p:tagLst xmlns:a="http://schemas.openxmlformats.org/drawingml/2006/main" xmlns:r="http://schemas.openxmlformats.org/officeDocument/2006/relationships" xmlns:p="http://schemas.openxmlformats.org/presentationml/2006/main">
  <p:tag name="TIMING" val="|1.1|6.9|92.9|6.2"/>
</p:tagLst>
</file>

<file path=ppt/tags/tag7.xml><?xml version="1.0" encoding="utf-8"?>
<p:tagLst xmlns:a="http://schemas.openxmlformats.org/drawingml/2006/main" xmlns:r="http://schemas.openxmlformats.org/officeDocument/2006/relationships" xmlns:p="http://schemas.openxmlformats.org/presentationml/2006/main">
  <p:tag name="TIMING" val="|0.8|9.1|12|3.5"/>
</p:tagLst>
</file>

<file path=ppt/tags/tag8.xml><?xml version="1.0" encoding="utf-8"?>
<p:tagLst xmlns:a="http://schemas.openxmlformats.org/drawingml/2006/main" xmlns:r="http://schemas.openxmlformats.org/officeDocument/2006/relationships" xmlns:p="http://schemas.openxmlformats.org/presentationml/2006/main">
  <p:tag name="TIMING" val="|0.6|11.5|33.7|10.7"/>
</p:tagLst>
</file>

<file path=ppt/tags/tag9.xml><?xml version="1.0" encoding="utf-8"?>
<p:tagLst xmlns:a="http://schemas.openxmlformats.org/drawingml/2006/main" xmlns:r="http://schemas.openxmlformats.org/officeDocument/2006/relationships" xmlns:p="http://schemas.openxmlformats.org/presentationml/2006/main">
  <p:tag name="TIMING" val="|0.9|5.3|13.4|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2141</Words>
  <Application>Microsoft Office PowerPoint</Application>
  <PresentationFormat>On-screen Show (4:3)</PresentationFormat>
  <Paragraphs>180</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A Quick Overview of Genesis One</vt:lpstr>
      <vt:lpstr>Reading Genesis One</vt:lpstr>
      <vt:lpstr>Genesis 1:1-2 (ESV)</vt:lpstr>
      <vt:lpstr>Genesis 1:3-4</vt:lpstr>
      <vt:lpstr>Genesis 1:5-6</vt:lpstr>
      <vt:lpstr>Genesis 1:7-8</vt:lpstr>
      <vt:lpstr>Genesis 1:9-10</vt:lpstr>
      <vt:lpstr>Genesis 1:11-12</vt:lpstr>
      <vt:lpstr>Genesis 1:13-14</vt:lpstr>
      <vt:lpstr>Genesis 1:15-16</vt:lpstr>
      <vt:lpstr>Genesis 1:17-18</vt:lpstr>
      <vt:lpstr>Genesis 1:19-20</vt:lpstr>
      <vt:lpstr>Genesis 1:21-22</vt:lpstr>
      <vt:lpstr>Genesis 1:23-24</vt:lpstr>
      <vt:lpstr>Genesis 1:25-26</vt:lpstr>
      <vt:lpstr>Genesis 1:27-28</vt:lpstr>
      <vt:lpstr>Genesis 1:29-30</vt:lpstr>
      <vt:lpstr>Genesis 1:31</vt:lpstr>
      <vt:lpstr>Comment</vt:lpstr>
      <vt:lpstr>Genesis 2:1-2</vt:lpstr>
      <vt:lpstr>Genesis 2:3</vt:lpstr>
      <vt:lpstr>Some Features of Genesis One</vt:lpstr>
      <vt:lpstr>An Ordered Account</vt:lpstr>
      <vt:lpstr>Refrains</vt:lpstr>
      <vt:lpstr>Parallelism of Days</vt:lpstr>
      <vt:lpstr>God Creates by His Word</vt:lpstr>
      <vt:lpstr>Where are the Angels?</vt:lpstr>
      <vt:lpstr>Where are the Angels?</vt:lpstr>
      <vt:lpstr>The Account is Brief!</vt:lpstr>
      <vt:lpstr>Summary</vt:lpstr>
      <vt:lpstr>The End</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Quick Overview of Genesis One</dc:title>
  <dc:creator>Newman</dc:creator>
  <cp:lastModifiedBy>Newman</cp:lastModifiedBy>
  <cp:revision>153</cp:revision>
  <cp:lastPrinted>2015-07-06T20:56:14Z</cp:lastPrinted>
  <dcterms:created xsi:type="dcterms:W3CDTF">2013-09-08T20:06:11Z</dcterms:created>
  <dcterms:modified xsi:type="dcterms:W3CDTF">2015-07-06T21:35:30Z</dcterms:modified>
</cp:coreProperties>
</file>