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2438400"/>
            <a:ext cx="9009063" cy="1052513"/>
            <a:chOff x="0" y="1536"/>
            <a:chExt cx="5675" cy="663"/>
          </a:xfrm>
        </p:grpSpPr>
        <p:grpSp>
          <p:nvGrpSpPr>
            <p:cNvPr id="24579" name="Group 3"/>
            <p:cNvGrpSpPr>
              <a:grpSpLocks/>
            </p:cNvGrpSpPr>
            <p:nvPr/>
          </p:nvGrpSpPr>
          <p:grpSpPr bwMode="auto">
            <a:xfrm>
              <a:off x="183" y="1604"/>
              <a:ext cx="448" cy="299"/>
              <a:chOff x="720" y="336"/>
              <a:chExt cx="624" cy="432"/>
            </a:xfrm>
          </p:grpSpPr>
          <p:sp>
            <p:nvSpPr>
              <p:cNvPr id="2458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82" name="Group 6"/>
            <p:cNvGrpSpPr>
              <a:grpSpLocks/>
            </p:cNvGrpSpPr>
            <p:nvPr/>
          </p:nvGrpSpPr>
          <p:grpSpPr bwMode="auto">
            <a:xfrm>
              <a:off x="261" y="1870"/>
              <a:ext cx="465" cy="299"/>
              <a:chOff x="912" y="2640"/>
              <a:chExt cx="672" cy="432"/>
            </a:xfrm>
          </p:grpSpPr>
          <p:sp>
            <p:nvSpPr>
              <p:cNvPr id="2458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8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88" name="Rectangle 12"/>
          <p:cNvSpPr>
            <a:spLocks noGrp="1" noChangeArrowheads="1"/>
          </p:cNvSpPr>
          <p:nvPr>
            <p:ph type="ctrTitle"/>
          </p:nvPr>
        </p:nvSpPr>
        <p:spPr>
          <a:xfrm>
            <a:off x="990600" y="1676400"/>
            <a:ext cx="7772400" cy="1462088"/>
          </a:xfrm>
        </p:spPr>
        <p:txBody>
          <a:bodyPr/>
          <a:lstStyle>
            <a:lvl1pPr>
              <a:defRPr/>
            </a:lvl1pPr>
          </a:lstStyle>
          <a:p>
            <a:pPr lvl="0"/>
            <a:r>
              <a:rPr lang="en-US" altLang="en-US" noProof="0" smtClean="0"/>
              <a:t>Click to edit Master title style</a:t>
            </a:r>
          </a:p>
        </p:txBody>
      </p:sp>
      <p:sp>
        <p:nvSpPr>
          <p:cNvPr id="2458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459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2459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2459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45D64592-8039-4C71-85A7-934A0ADAC5D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4906A8A-E2A0-488F-A437-F01B3F93B17A}" type="slidenum">
              <a:rPr lang="en-US" altLang="en-US"/>
              <a:pPr/>
              <a:t>‹#›</a:t>
            </a:fld>
            <a:endParaRPr lang="en-US" altLang="en-US"/>
          </a:p>
        </p:txBody>
      </p:sp>
    </p:spTree>
    <p:extLst>
      <p:ext uri="{BB962C8B-B14F-4D97-AF65-F5344CB8AC3E}">
        <p14:creationId xmlns:p14="http://schemas.microsoft.com/office/powerpoint/2010/main" val="211943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71BF385-8BDE-461D-B783-87D9BA8173B3}" type="slidenum">
              <a:rPr lang="en-US" altLang="en-US"/>
              <a:pPr/>
              <a:t>‹#›</a:t>
            </a:fld>
            <a:endParaRPr lang="en-US" altLang="en-US"/>
          </a:p>
        </p:txBody>
      </p:sp>
    </p:spTree>
    <p:extLst>
      <p:ext uri="{BB962C8B-B14F-4D97-AF65-F5344CB8AC3E}">
        <p14:creationId xmlns:p14="http://schemas.microsoft.com/office/powerpoint/2010/main" val="205214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B5BA0F1C-9028-4B3F-82B9-9304C55AF19C}" type="slidenum">
              <a:rPr lang="en-US" altLang="en-US"/>
              <a:pPr/>
              <a:t>‹#›</a:t>
            </a:fld>
            <a:endParaRPr lang="en-US" altLang="en-US"/>
          </a:p>
        </p:txBody>
      </p:sp>
    </p:spTree>
    <p:extLst>
      <p:ext uri="{BB962C8B-B14F-4D97-AF65-F5344CB8AC3E}">
        <p14:creationId xmlns:p14="http://schemas.microsoft.com/office/powerpoint/2010/main" val="316050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A504C6-B333-4F89-905A-B83DA984D420}" type="slidenum">
              <a:rPr lang="en-US" altLang="en-US"/>
              <a:pPr/>
              <a:t>‹#›</a:t>
            </a:fld>
            <a:endParaRPr lang="en-US" altLang="en-US"/>
          </a:p>
        </p:txBody>
      </p:sp>
    </p:spTree>
    <p:extLst>
      <p:ext uri="{BB962C8B-B14F-4D97-AF65-F5344CB8AC3E}">
        <p14:creationId xmlns:p14="http://schemas.microsoft.com/office/powerpoint/2010/main" val="321166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A0759D-14A4-4689-96CC-F7C737FF069C}" type="slidenum">
              <a:rPr lang="en-US" altLang="en-US"/>
              <a:pPr/>
              <a:t>‹#›</a:t>
            </a:fld>
            <a:endParaRPr lang="en-US" altLang="en-US"/>
          </a:p>
        </p:txBody>
      </p:sp>
    </p:spTree>
    <p:extLst>
      <p:ext uri="{BB962C8B-B14F-4D97-AF65-F5344CB8AC3E}">
        <p14:creationId xmlns:p14="http://schemas.microsoft.com/office/powerpoint/2010/main" val="53069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5E15232-1613-49CE-A4F4-F1C235053234}" type="slidenum">
              <a:rPr lang="en-US" altLang="en-US"/>
              <a:pPr/>
              <a:t>‹#›</a:t>
            </a:fld>
            <a:endParaRPr lang="en-US" altLang="en-US"/>
          </a:p>
        </p:txBody>
      </p:sp>
    </p:spTree>
    <p:extLst>
      <p:ext uri="{BB962C8B-B14F-4D97-AF65-F5344CB8AC3E}">
        <p14:creationId xmlns:p14="http://schemas.microsoft.com/office/powerpoint/2010/main" val="24778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AFF6CF3-78EE-4A0F-812E-DF517F5EF585}" type="slidenum">
              <a:rPr lang="en-US" altLang="en-US"/>
              <a:pPr/>
              <a:t>‹#›</a:t>
            </a:fld>
            <a:endParaRPr lang="en-US" altLang="en-US"/>
          </a:p>
        </p:txBody>
      </p:sp>
    </p:spTree>
    <p:extLst>
      <p:ext uri="{BB962C8B-B14F-4D97-AF65-F5344CB8AC3E}">
        <p14:creationId xmlns:p14="http://schemas.microsoft.com/office/powerpoint/2010/main" val="3025397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161F586-C577-4E86-8EEA-EE90FAB5AA75}" type="slidenum">
              <a:rPr lang="en-US" altLang="en-US"/>
              <a:pPr/>
              <a:t>‹#›</a:t>
            </a:fld>
            <a:endParaRPr lang="en-US" altLang="en-US"/>
          </a:p>
        </p:txBody>
      </p:sp>
    </p:spTree>
    <p:extLst>
      <p:ext uri="{BB962C8B-B14F-4D97-AF65-F5344CB8AC3E}">
        <p14:creationId xmlns:p14="http://schemas.microsoft.com/office/powerpoint/2010/main" val="60995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6BDD212-2522-4611-993C-801AD39745B3}" type="slidenum">
              <a:rPr lang="en-US" altLang="en-US"/>
              <a:pPr/>
              <a:t>‹#›</a:t>
            </a:fld>
            <a:endParaRPr lang="en-US" altLang="en-US"/>
          </a:p>
        </p:txBody>
      </p:sp>
    </p:spTree>
    <p:extLst>
      <p:ext uri="{BB962C8B-B14F-4D97-AF65-F5344CB8AC3E}">
        <p14:creationId xmlns:p14="http://schemas.microsoft.com/office/powerpoint/2010/main" val="397609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F8B2137-664A-479C-8A89-BA027CFA4501}" type="slidenum">
              <a:rPr lang="en-US" altLang="en-US"/>
              <a:pPr/>
              <a:t>‹#›</a:t>
            </a:fld>
            <a:endParaRPr lang="en-US" altLang="en-US"/>
          </a:p>
        </p:txBody>
      </p:sp>
    </p:spTree>
    <p:extLst>
      <p:ext uri="{BB962C8B-B14F-4D97-AF65-F5344CB8AC3E}">
        <p14:creationId xmlns:p14="http://schemas.microsoft.com/office/powerpoint/2010/main" val="82015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80A4B6C-3D81-43A6-AEE2-61B1BC335556}" type="slidenum">
              <a:rPr lang="en-US" altLang="en-US"/>
              <a:pPr/>
              <a:t>‹#›</a:t>
            </a:fld>
            <a:endParaRPr lang="en-US" altLang="en-US"/>
          </a:p>
        </p:txBody>
      </p:sp>
    </p:spTree>
    <p:extLst>
      <p:ext uri="{BB962C8B-B14F-4D97-AF65-F5344CB8AC3E}">
        <p14:creationId xmlns:p14="http://schemas.microsoft.com/office/powerpoint/2010/main" val="229736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2355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2355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2355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2355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2355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2356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p>
        </p:txBody>
      </p:sp>
      <p:sp>
        <p:nvSpPr>
          <p:cNvPr id="23561"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356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6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endParaRPr lang="en-US" altLang="en-US"/>
          </a:p>
        </p:txBody>
      </p:sp>
      <p:sp>
        <p:nvSpPr>
          <p:cNvPr id="2356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ltLang="en-US"/>
          </a:p>
        </p:txBody>
      </p:sp>
      <p:sp>
        <p:nvSpPr>
          <p:cNvPr id="2356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ADB48832-AC5E-44BE-B177-E3490BF8E1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Overcoming </a:t>
            </a:r>
            <a:br>
              <a:rPr lang="en-US" altLang="en-US"/>
            </a:br>
            <a:r>
              <a:rPr lang="en-US" altLang="en-US"/>
              <a:t>Temptation</a:t>
            </a:r>
          </a:p>
        </p:txBody>
      </p:sp>
      <p:sp>
        <p:nvSpPr>
          <p:cNvPr id="2051" name="Rectangle 3"/>
          <p:cNvSpPr>
            <a:spLocks noGrp="1" noChangeArrowheads="1"/>
          </p:cNvSpPr>
          <p:nvPr>
            <p:ph type="subTitle" idx="1"/>
          </p:nvPr>
        </p:nvSpPr>
        <p:spPr>
          <a:xfrm>
            <a:off x="1371600" y="4114800"/>
            <a:ext cx="6400800" cy="1524000"/>
          </a:xfrm>
        </p:spPr>
        <p:txBody>
          <a:bodyPr/>
          <a:lstStyle/>
          <a:p>
            <a:pPr algn="l"/>
            <a:r>
              <a:rPr lang="en-US" altLang="en-US"/>
              <a:t>Following Jesus</a:t>
            </a:r>
            <a:r>
              <a:rPr lang="en-US" altLang="en-US">
                <a:cs typeface="Tahoma" pitchFamily="34" charset="0"/>
              </a:rPr>
              <a:t>'</a:t>
            </a:r>
            <a:r>
              <a:rPr lang="en-US" altLang="en-US"/>
              <a:t> Example</a:t>
            </a:r>
          </a:p>
          <a:p>
            <a:pPr algn="l"/>
            <a:r>
              <a:rPr lang="en-US" altLang="en-US" i="1"/>
              <a:t>Robert C. Newman</a:t>
            </a:r>
          </a:p>
        </p:txBody>
      </p:sp>
      <p:pic>
        <p:nvPicPr>
          <p:cNvPr id="2052" name="Picture 4" descr="JesusTemp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28600"/>
            <a:ext cx="4038600" cy="3616325"/>
          </a:xfrm>
          <a:prstGeom prst="rect">
            <a:avLst/>
          </a:prstGeom>
          <a:noFill/>
          <a:extLst>
            <a:ext uri="{909E8E84-426E-40DD-AFC4-6F175D3DCCD1}">
              <a14:hiddenFill xmlns:a14="http://schemas.microsoft.com/office/drawing/2010/main">
                <a:solidFill>
                  <a:srgbClr val="FFFFFF"/>
                </a:solidFill>
              </a14:hiddenFill>
            </a:ext>
          </a:extLst>
        </p:spPr>
      </p:pic>
      <p:pic>
        <p:nvPicPr>
          <p:cNvPr id="2" name="OvercomingTemp.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077200" y="5791200"/>
            <a:ext cx="609600" cy="609600"/>
          </a:xfrm>
          <a:prstGeom prst="rect">
            <a:avLst/>
          </a:prstGeom>
        </p:spPr>
      </p:pic>
    </p:spTree>
    <p:custDataLst>
      <p:tags r:id="rId1"/>
    </p:custDataLst>
  </p:cSld>
  <p:clrMapOvr>
    <a:masterClrMapping/>
  </p:clrMapOvr>
  <p:transition advTm="2400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51">
                                            <p:txEl>
                                              <p:pRg st="0" end="0"/>
                                            </p:txEl>
                                          </p:spTgt>
                                        </p:tgtEl>
                                        <p:attrNameLst>
                                          <p:attrName>style.visibility</p:attrName>
                                        </p:attrNameLst>
                                      </p:cBhvr>
                                      <p:to>
                                        <p:strVal val="visible"/>
                                      </p:to>
                                    </p:set>
                                    <p:anim calcmode="lin" valueType="num">
                                      <p:cBhvr additive="base">
                                        <p:cTn id="22"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51">
                                            <p:txEl>
                                              <p:pRg st="1" end="1"/>
                                            </p:txEl>
                                          </p:spTgt>
                                        </p:tgtEl>
                                        <p:attrNameLst>
                                          <p:attrName>style.visibility</p:attrName>
                                        </p:attrNameLst>
                                      </p:cBhvr>
                                      <p:to>
                                        <p:strVal val="visible"/>
                                      </p:to>
                                    </p:set>
                                    <p:anim calcmode="lin" valueType="num">
                                      <p:cBhvr additive="base">
                                        <p:cTn id="28"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A Lesson for us</a:t>
            </a:r>
          </a:p>
        </p:txBody>
      </p:sp>
      <p:sp>
        <p:nvSpPr>
          <p:cNvPr id="37892" name="Text Box 4"/>
          <p:cNvSpPr txBox="1">
            <a:spLocks noChangeArrowheads="1"/>
          </p:cNvSpPr>
          <p:nvPr/>
        </p:nvSpPr>
        <p:spPr bwMode="auto">
          <a:xfrm>
            <a:off x="990600" y="2590800"/>
            <a:ext cx="73914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Part of the purpose of God in leaving us here on earth after we trust in Him is that our lives be a testimony to God</a:t>
            </a:r>
            <a:r>
              <a:rPr lang="en-US" altLang="en-US" sz="3200">
                <a:cs typeface="Tahoma" pitchFamily="34" charset="0"/>
              </a:rPr>
              <a:t>'</a:t>
            </a:r>
            <a:r>
              <a:rPr lang="en-US" altLang="en-US" sz="3200"/>
              <a:t>s life-changing power, which includes our being able to stand faithfully in the midst of strong attractions to sin.</a:t>
            </a:r>
          </a:p>
        </p:txBody>
      </p:sp>
    </p:spTree>
    <p:custDataLst>
      <p:tags r:id="rId1"/>
    </p:custDataLst>
  </p:cSld>
  <p:clrMapOvr>
    <a:masterClrMapping/>
  </p:clrMapOvr>
  <p:transition advTm="196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heckerboard(across)">
                                      <p:cBhvr>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Specific Preparation</a:t>
            </a:r>
          </a:p>
        </p:txBody>
      </p:sp>
      <p:sp>
        <p:nvSpPr>
          <p:cNvPr id="39939" name="Rectangle 3"/>
          <p:cNvSpPr>
            <a:spLocks noGrp="1" noChangeArrowheads="1"/>
          </p:cNvSpPr>
          <p:nvPr>
            <p:ph type="body" idx="1"/>
          </p:nvPr>
        </p:nvSpPr>
        <p:spPr/>
        <p:txBody>
          <a:bodyPr/>
          <a:lstStyle/>
          <a:p>
            <a:pPr>
              <a:buFont typeface="Wingdings" pitchFamily="2" charset="2"/>
              <a:buNone/>
            </a:pPr>
            <a:r>
              <a:rPr lang="en-US" altLang="en-US" sz="2800" i="1"/>
              <a:t>Jesus also was prepared for this specific attack of Satan:</a:t>
            </a:r>
          </a:p>
          <a:p>
            <a:r>
              <a:rPr lang="en-US" altLang="en-US" sz="2800"/>
              <a:t>He knew he had come to earth to carry out God’s will, that he must obey Him perfectly in every action, word, thought.</a:t>
            </a:r>
          </a:p>
          <a:p>
            <a:r>
              <a:rPr lang="en-US" altLang="en-US" sz="2800"/>
              <a:t>He knew he was about to begin a public ministry in which he would be unjustly opposed, slandered, attacked, and finally murdered.</a:t>
            </a:r>
          </a:p>
        </p:txBody>
      </p:sp>
    </p:spTree>
    <p:custDataLst>
      <p:tags r:id="rId1"/>
    </p:custDataLst>
  </p:cSld>
  <p:clrMapOvr>
    <a:masterClrMapping/>
  </p:clrMapOvr>
  <p:transition advTm="247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Specific Preparation</a:t>
            </a:r>
          </a:p>
        </p:txBody>
      </p:sp>
      <p:sp>
        <p:nvSpPr>
          <p:cNvPr id="40963" name="Rectangle 3"/>
          <p:cNvSpPr>
            <a:spLocks noGrp="1" noChangeArrowheads="1"/>
          </p:cNvSpPr>
          <p:nvPr>
            <p:ph type="body" idx="1"/>
          </p:nvPr>
        </p:nvSpPr>
        <p:spPr/>
        <p:txBody>
          <a:bodyPr/>
          <a:lstStyle/>
          <a:p>
            <a:r>
              <a:rPr lang="en-US" altLang="en-US"/>
              <a:t>He knew the Holy Spirit had led him into the wilderness to get ready for this ministry.</a:t>
            </a:r>
          </a:p>
          <a:p>
            <a:r>
              <a:rPr lang="en-US" altLang="en-US"/>
              <a:t>We aren</a:t>
            </a:r>
            <a:r>
              <a:rPr lang="en-US" altLang="en-US">
                <a:cs typeface="Tahoma" pitchFamily="34" charset="0"/>
              </a:rPr>
              <a:t>'</a:t>
            </a:r>
            <a:r>
              <a:rPr lang="en-US" altLang="en-US"/>
              <a:t>t told what Jesus was doing in the wilderness besides fasting, but we can be sure it included prayer and meditation on God</a:t>
            </a:r>
            <a:r>
              <a:rPr lang="en-US" altLang="en-US">
                <a:cs typeface="Tahoma" pitchFamily="34" charset="0"/>
              </a:rPr>
              <a:t>'</a:t>
            </a:r>
            <a:r>
              <a:rPr lang="en-US" altLang="en-US"/>
              <a:t>s Word.</a:t>
            </a:r>
          </a:p>
        </p:txBody>
      </p:sp>
    </p:spTree>
    <p:custDataLst>
      <p:tags r:id="rId1"/>
    </p:custDataLst>
  </p:cSld>
  <p:clrMapOvr>
    <a:masterClrMapping/>
  </p:clrMapOvr>
  <p:transition advTm="158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A Lesson for us</a:t>
            </a:r>
          </a:p>
        </p:txBody>
      </p:sp>
      <p:sp>
        <p:nvSpPr>
          <p:cNvPr id="41987" name="Rectangle 3"/>
          <p:cNvSpPr>
            <a:spLocks noGrp="1" noChangeArrowheads="1"/>
          </p:cNvSpPr>
          <p:nvPr>
            <p:ph type="body" idx="1"/>
          </p:nvPr>
        </p:nvSpPr>
        <p:spPr/>
        <p:txBody>
          <a:bodyPr/>
          <a:lstStyle/>
          <a:p>
            <a:r>
              <a:rPr lang="en-US" altLang="en-US"/>
              <a:t>None of us are Jesus.</a:t>
            </a:r>
          </a:p>
          <a:p>
            <a:r>
              <a:rPr lang="en-US" altLang="en-US"/>
              <a:t>But if we are really trusting God, we are each a little </a:t>
            </a:r>
            <a:r>
              <a:rPr lang="en-US" altLang="en-US">
                <a:cs typeface="Tahoma" pitchFamily="34" charset="0"/>
              </a:rPr>
              <a:t>"</a:t>
            </a:r>
            <a:r>
              <a:rPr lang="en-US" altLang="en-US"/>
              <a:t>Jesus</a:t>
            </a:r>
            <a:r>
              <a:rPr lang="en-US" altLang="en-US">
                <a:cs typeface="Tahoma" pitchFamily="34" charset="0"/>
              </a:rPr>
              <a:t>"</a:t>
            </a:r>
            <a:r>
              <a:rPr lang="en-US" altLang="en-US"/>
              <a:t> (a Christian).</a:t>
            </a:r>
          </a:p>
          <a:p>
            <a:r>
              <a:rPr lang="en-US" altLang="en-US"/>
              <a:t>We have been called to live lives like his, so others may see something of Jesus in us, and be drawn to him.</a:t>
            </a:r>
          </a:p>
          <a:p>
            <a:r>
              <a:rPr lang="en-US" altLang="en-US"/>
              <a:t>We cannot do this in our own strength.</a:t>
            </a:r>
          </a:p>
        </p:txBody>
      </p:sp>
    </p:spTree>
    <p:custDataLst>
      <p:tags r:id="rId1"/>
    </p:custDataLst>
  </p:cSld>
  <p:clrMapOvr>
    <a:masterClrMapping/>
  </p:clrMapOvr>
  <p:transition advTm="329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A Lesson for us</a:t>
            </a:r>
          </a:p>
        </p:txBody>
      </p:sp>
      <p:sp>
        <p:nvSpPr>
          <p:cNvPr id="43011" name="Rectangle 3"/>
          <p:cNvSpPr>
            <a:spLocks noGrp="1" noChangeArrowheads="1"/>
          </p:cNvSpPr>
          <p:nvPr>
            <p:ph type="body" idx="1"/>
          </p:nvPr>
        </p:nvSpPr>
        <p:spPr>
          <a:xfrm>
            <a:off x="1182688" y="2017713"/>
            <a:ext cx="7772400" cy="4459287"/>
          </a:xfrm>
        </p:spPr>
        <p:txBody>
          <a:bodyPr/>
          <a:lstStyle/>
          <a:p>
            <a:pPr>
              <a:lnSpc>
                <a:spcPct val="90000"/>
              </a:lnSpc>
            </a:pPr>
            <a:r>
              <a:rPr lang="en-US" altLang="en-US"/>
              <a:t>We must have God filling our lives.</a:t>
            </a:r>
          </a:p>
          <a:p>
            <a:pPr>
              <a:lnSpc>
                <a:spcPct val="90000"/>
              </a:lnSpc>
            </a:pPr>
            <a:r>
              <a:rPr lang="en-US" altLang="en-US"/>
              <a:t>If we do, we too will face situations which will testify to the truth of Christianity by our doing spectacular things for Jesus</a:t>
            </a:r>
            <a:r>
              <a:rPr lang="en-US" altLang="en-US">
                <a:cs typeface="Tahoma" pitchFamily="34" charset="0"/>
              </a:rPr>
              <a:t>'</a:t>
            </a:r>
            <a:r>
              <a:rPr lang="en-US" altLang="en-US"/>
              <a:t> sake.</a:t>
            </a:r>
          </a:p>
          <a:p>
            <a:pPr>
              <a:lnSpc>
                <a:spcPct val="90000"/>
              </a:lnSpc>
            </a:pPr>
            <a:r>
              <a:rPr lang="en-US" altLang="en-US"/>
              <a:t>Many of these will not be pleasant to go through… </a:t>
            </a:r>
          </a:p>
          <a:p>
            <a:pPr>
              <a:lnSpc>
                <a:spcPct val="90000"/>
              </a:lnSpc>
            </a:pPr>
            <a:r>
              <a:rPr lang="en-US" altLang="en-US"/>
              <a:t>…but they will be very pleasant to remember later, if we were faithful.</a:t>
            </a:r>
          </a:p>
        </p:txBody>
      </p:sp>
    </p:spTree>
    <p:custDataLst>
      <p:tags r:id="rId1"/>
    </p:custDataLst>
  </p:cSld>
  <p:clrMapOvr>
    <a:masterClrMapping/>
  </p:clrMapOvr>
  <p:transition advTm="284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1</a:t>
            </a:r>
            <a:r>
              <a:rPr lang="en-US" altLang="en-US" baseline="30000"/>
              <a:t>st</a:t>
            </a:r>
            <a:r>
              <a:rPr lang="en-US" altLang="en-US"/>
              <a:t> Temptation:</a:t>
            </a:r>
            <a:br>
              <a:rPr lang="en-US" altLang="en-US"/>
            </a:br>
            <a:r>
              <a:rPr lang="en-US" altLang="en-US"/>
              <a:t>Turn these stones to bread!</a:t>
            </a:r>
          </a:p>
        </p:txBody>
      </p:sp>
      <p:sp>
        <p:nvSpPr>
          <p:cNvPr id="45060" name="Text Box 4"/>
          <p:cNvSpPr txBox="1">
            <a:spLocks noChangeArrowheads="1"/>
          </p:cNvSpPr>
          <p:nvPr/>
        </p:nvSpPr>
        <p:spPr bwMode="auto">
          <a:xfrm>
            <a:off x="838200" y="2514600"/>
            <a:ext cx="7315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4:1-4 (NIV) Then Jesus was led by the Spirit into the desert to be tempted by the devil. 2 After fasting forty days and forty nights, he was hungry. 3 The tempter came to him and said, "If you are the Son of God, tell these stones to become bread." 4 Jesus answered, "It is written: </a:t>
            </a:r>
            <a:r>
              <a:rPr lang="en-US" altLang="en-US" sz="2400">
                <a:cs typeface="Tahoma" pitchFamily="34" charset="0"/>
              </a:rPr>
              <a:t>'</a:t>
            </a:r>
            <a:r>
              <a:rPr lang="en-US" altLang="en-US" sz="2400"/>
              <a:t>Man does not live on bread alone, but on every word that comes from the mouth of God.'{[4] Deut. 8:3}" </a:t>
            </a:r>
          </a:p>
        </p:txBody>
      </p:sp>
    </p:spTree>
    <p:custDataLst>
      <p:tags r:id="rId1"/>
    </p:custDataLst>
  </p:cSld>
  <p:clrMapOvr>
    <a:masterClrMapping/>
  </p:clrMapOvr>
  <p:transition advTm="356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checkerboard(across)">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1</a:t>
            </a:r>
            <a:r>
              <a:rPr lang="en-US" altLang="en-US" baseline="30000"/>
              <a:t>st</a:t>
            </a:r>
            <a:r>
              <a:rPr lang="en-US" altLang="en-US"/>
              <a:t> Temptation:</a:t>
            </a:r>
            <a:br>
              <a:rPr lang="en-US" altLang="en-US"/>
            </a:br>
            <a:r>
              <a:rPr lang="en-US" altLang="en-US"/>
              <a:t>Turn these stones to bread!</a:t>
            </a:r>
          </a:p>
        </p:txBody>
      </p:sp>
      <p:sp>
        <p:nvSpPr>
          <p:cNvPr id="44035" name="Rectangle 3"/>
          <p:cNvSpPr>
            <a:spLocks noGrp="1" noChangeArrowheads="1"/>
          </p:cNvSpPr>
          <p:nvPr>
            <p:ph type="body" idx="1"/>
          </p:nvPr>
        </p:nvSpPr>
        <p:spPr/>
        <p:txBody>
          <a:bodyPr/>
          <a:lstStyle/>
          <a:p>
            <a:r>
              <a:rPr lang="en-US" altLang="en-US"/>
              <a:t>Jesus has been fasting for 40 days.</a:t>
            </a:r>
          </a:p>
          <a:p>
            <a:r>
              <a:rPr lang="en-US" altLang="en-US"/>
              <a:t>He is near starvation.</a:t>
            </a:r>
          </a:p>
          <a:p>
            <a:r>
              <a:rPr lang="en-US" altLang="en-US"/>
              <a:t>Satan tempts him to bail out of this very uncomfortable, life-threatening situation.</a:t>
            </a:r>
          </a:p>
          <a:p>
            <a:r>
              <a:rPr lang="en-US" altLang="en-US"/>
              <a:t>Knowing that God has put him into this situation, Jesus refuses to do so.</a:t>
            </a:r>
          </a:p>
        </p:txBody>
      </p:sp>
    </p:spTree>
    <p:custDataLst>
      <p:tags r:id="rId1"/>
    </p:custDataLst>
  </p:cSld>
  <p:clrMapOvr>
    <a:masterClrMapping/>
  </p:clrMapOvr>
  <p:transition advTm="172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1</a:t>
            </a:r>
            <a:r>
              <a:rPr lang="en-US" altLang="en-US" baseline="30000"/>
              <a:t>st</a:t>
            </a:r>
            <a:r>
              <a:rPr lang="en-US" altLang="en-US"/>
              <a:t> Temptation:</a:t>
            </a:r>
            <a:br>
              <a:rPr lang="en-US" altLang="en-US"/>
            </a:br>
            <a:r>
              <a:rPr lang="en-US" altLang="en-US"/>
              <a:t>Turn these stones to bread!</a:t>
            </a:r>
          </a:p>
        </p:txBody>
      </p:sp>
      <p:sp>
        <p:nvSpPr>
          <p:cNvPr id="47107" name="Rectangle 3"/>
          <p:cNvSpPr>
            <a:spLocks noGrp="1" noChangeArrowheads="1"/>
          </p:cNvSpPr>
          <p:nvPr>
            <p:ph type="body" idx="1"/>
          </p:nvPr>
        </p:nvSpPr>
        <p:spPr/>
        <p:txBody>
          <a:bodyPr/>
          <a:lstStyle/>
          <a:p>
            <a:pPr>
              <a:lnSpc>
                <a:spcPct val="90000"/>
              </a:lnSpc>
            </a:pPr>
            <a:r>
              <a:rPr lang="en-US" altLang="en-US"/>
              <a:t>Though God normally works through natural means like food, water, air, health, etc., to sustain our lives…</a:t>
            </a:r>
          </a:p>
          <a:p>
            <a:pPr>
              <a:lnSpc>
                <a:spcPct val="90000"/>
              </a:lnSpc>
            </a:pPr>
            <a:r>
              <a:rPr lang="en-US" altLang="en-US"/>
              <a:t>Ultimately we live by God</a:t>
            </a:r>
            <a:r>
              <a:rPr lang="en-US" altLang="en-US">
                <a:cs typeface="Tahoma" pitchFamily="34" charset="0"/>
              </a:rPr>
              <a:t>'</a:t>
            </a:r>
            <a:r>
              <a:rPr lang="en-US" altLang="en-US"/>
              <a:t>s decree rather than the inherent power of food.</a:t>
            </a:r>
          </a:p>
          <a:p>
            <a:pPr>
              <a:lnSpc>
                <a:spcPct val="90000"/>
              </a:lnSpc>
            </a:pPr>
            <a:r>
              <a:rPr lang="en-US" altLang="en-US"/>
              <a:t>Jesus refuses to take the untrusting way out of this situation just because it is getting desperate.</a:t>
            </a:r>
          </a:p>
        </p:txBody>
      </p:sp>
    </p:spTree>
    <p:custDataLst>
      <p:tags r:id="rId1"/>
    </p:custDataLst>
  </p:cSld>
  <p:clrMapOvr>
    <a:masterClrMapping/>
  </p:clrMapOvr>
  <p:transition advTm="228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A Lesson from the </a:t>
            </a:r>
            <a:br>
              <a:rPr lang="en-US" altLang="en-US"/>
            </a:br>
            <a:r>
              <a:rPr lang="en-US" altLang="en-US"/>
              <a:t>1</a:t>
            </a:r>
            <a:r>
              <a:rPr lang="en-US" altLang="en-US" baseline="30000"/>
              <a:t>st</a:t>
            </a:r>
            <a:r>
              <a:rPr lang="en-US" altLang="en-US"/>
              <a:t> Temptation</a:t>
            </a:r>
          </a:p>
        </p:txBody>
      </p:sp>
      <p:sp>
        <p:nvSpPr>
          <p:cNvPr id="48131" name="Rectangle 3"/>
          <p:cNvSpPr>
            <a:spLocks noGrp="1" noChangeArrowheads="1"/>
          </p:cNvSpPr>
          <p:nvPr>
            <p:ph type="body" idx="1"/>
          </p:nvPr>
        </p:nvSpPr>
        <p:spPr/>
        <p:txBody>
          <a:bodyPr/>
          <a:lstStyle/>
          <a:p>
            <a:r>
              <a:rPr lang="en-US" altLang="en-US"/>
              <a:t>Every day, we too are tempted to take matters into our own hands, to run away from some difficult situation because we cannot see how we can succeed by our own powers.</a:t>
            </a:r>
          </a:p>
          <a:p>
            <a:r>
              <a:rPr lang="en-US" altLang="en-US"/>
              <a:t>How many really spectacular opportunities have we missed because we wouldn</a:t>
            </a:r>
            <a:r>
              <a:rPr lang="en-US" altLang="en-US">
                <a:cs typeface="Tahoma" pitchFamily="34" charset="0"/>
              </a:rPr>
              <a:t>'</a:t>
            </a:r>
            <a:r>
              <a:rPr lang="en-US" altLang="en-US"/>
              <a:t>t trust Him in this?</a:t>
            </a:r>
          </a:p>
        </p:txBody>
      </p:sp>
    </p:spTree>
    <p:custDataLst>
      <p:tags r:id="rId1"/>
    </p:custDataLst>
  </p:cSld>
  <p:clrMapOvr>
    <a:masterClrMapping/>
  </p:clrMapOvr>
  <p:transition advTm="300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50938" y="228600"/>
            <a:ext cx="7793037" cy="1462088"/>
          </a:xfrm>
        </p:spPr>
        <p:txBody>
          <a:bodyPr/>
          <a:lstStyle/>
          <a:p>
            <a:r>
              <a:rPr lang="en-US" altLang="en-US"/>
              <a:t>Jesus</a:t>
            </a:r>
            <a:r>
              <a:rPr lang="en-US" altLang="en-US">
                <a:cs typeface="Tahoma" pitchFamily="34" charset="0"/>
              </a:rPr>
              <a:t>'</a:t>
            </a:r>
            <a:r>
              <a:rPr lang="en-US" altLang="en-US"/>
              <a:t> 2</a:t>
            </a:r>
            <a:r>
              <a:rPr lang="en-US" altLang="en-US" baseline="30000"/>
              <a:t>nd</a:t>
            </a:r>
            <a:r>
              <a:rPr lang="en-US" altLang="en-US"/>
              <a:t> Temptation: </a:t>
            </a:r>
            <a:br>
              <a:rPr lang="en-US" altLang="en-US"/>
            </a:br>
            <a:r>
              <a:rPr lang="en-US" altLang="en-US"/>
              <a:t>Jump! God will catch you!</a:t>
            </a:r>
          </a:p>
        </p:txBody>
      </p:sp>
      <p:sp>
        <p:nvSpPr>
          <p:cNvPr id="49156" name="Text Box 4"/>
          <p:cNvSpPr txBox="1">
            <a:spLocks noChangeArrowheads="1"/>
          </p:cNvSpPr>
          <p:nvPr/>
        </p:nvSpPr>
        <p:spPr bwMode="auto">
          <a:xfrm>
            <a:off x="1066800" y="2133600"/>
            <a:ext cx="7086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4:5-7(NIV) Then the devil took him to the holy city and had him stand on the highest point of the temple. 6 "If you are the Son of God," he said, "throw yourself down. For it is written: </a:t>
            </a:r>
          </a:p>
          <a:p>
            <a:r>
              <a:rPr lang="en-US" altLang="en-US" sz="2400">
                <a:cs typeface="Tahoma" pitchFamily="34" charset="0"/>
              </a:rPr>
              <a:t>'</a:t>
            </a:r>
            <a:r>
              <a:rPr lang="en-US" altLang="en-US" sz="2400"/>
              <a:t>He will command his angels concerning you, and they will lift you up in their hands, so that you will not strike your foot against a stone.'{[6] Psalm 91:11,12}" 7 Jesus answered him, "It is also written: </a:t>
            </a:r>
            <a:r>
              <a:rPr lang="en-US" altLang="en-US" sz="2400">
                <a:cs typeface="Tahoma" pitchFamily="34" charset="0"/>
              </a:rPr>
              <a:t>'</a:t>
            </a:r>
            <a:r>
              <a:rPr lang="en-US" altLang="en-US" sz="2400"/>
              <a:t>Do not put the Lord your God to the test.'{[7] Deut. 6:16}" </a:t>
            </a:r>
          </a:p>
        </p:txBody>
      </p:sp>
    </p:spTree>
    <p:custDataLst>
      <p:tags r:id="rId1"/>
    </p:custDataLst>
  </p:cSld>
  <p:clrMapOvr>
    <a:masterClrMapping/>
  </p:clrMapOvr>
  <p:transition advTm="387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across)">
                                      <p:cBhvr>
                                        <p:cTn id="7"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What is Temptation?</a:t>
            </a:r>
          </a:p>
        </p:txBody>
      </p:sp>
      <p:sp>
        <p:nvSpPr>
          <p:cNvPr id="25603" name="Rectangle 3"/>
          <p:cNvSpPr>
            <a:spLocks noGrp="1" noChangeArrowheads="1"/>
          </p:cNvSpPr>
          <p:nvPr>
            <p:ph type="body" idx="1"/>
          </p:nvPr>
        </p:nvSpPr>
        <p:spPr/>
        <p:txBody>
          <a:bodyPr/>
          <a:lstStyle/>
          <a:p>
            <a:pPr>
              <a:lnSpc>
                <a:spcPct val="90000"/>
              </a:lnSpc>
            </a:pPr>
            <a:r>
              <a:rPr lang="en-US" altLang="en-US" sz="2800"/>
              <a:t>Particularly in the KJV, </a:t>
            </a:r>
            <a:r>
              <a:rPr lang="en-US" altLang="en-US" sz="2800">
                <a:cs typeface="Tahoma" pitchFamily="34" charset="0"/>
              </a:rPr>
              <a:t>"</a:t>
            </a:r>
            <a:r>
              <a:rPr lang="en-US" altLang="en-US" sz="2800"/>
              <a:t>temptation</a:t>
            </a:r>
            <a:r>
              <a:rPr lang="en-US" altLang="en-US" sz="2800">
                <a:cs typeface="Tahoma" pitchFamily="34" charset="0"/>
              </a:rPr>
              <a:t>"</a:t>
            </a:r>
            <a:r>
              <a:rPr lang="en-US" altLang="en-US" sz="2800"/>
              <a:t> covers several different ideas:</a:t>
            </a:r>
          </a:p>
          <a:p>
            <a:pPr>
              <a:lnSpc>
                <a:spcPct val="90000"/>
              </a:lnSpc>
            </a:pPr>
            <a:r>
              <a:rPr lang="en-US" altLang="en-US" sz="2800"/>
              <a:t>Sometimes </a:t>
            </a:r>
            <a:r>
              <a:rPr lang="en-US" altLang="en-US" sz="2800" i="1">
                <a:solidFill>
                  <a:schemeClr val="hlink"/>
                </a:solidFill>
              </a:rPr>
              <a:t>test</a:t>
            </a:r>
            <a:r>
              <a:rPr lang="en-US" altLang="en-US" sz="2800"/>
              <a:t>, when God brings us into difficulties to prove our faith.</a:t>
            </a:r>
          </a:p>
          <a:p>
            <a:pPr>
              <a:lnSpc>
                <a:spcPct val="90000"/>
              </a:lnSpc>
            </a:pPr>
            <a:r>
              <a:rPr lang="en-US" altLang="en-US" sz="2800"/>
              <a:t>Sometimes </a:t>
            </a:r>
            <a:r>
              <a:rPr lang="en-US" altLang="en-US" sz="2800" i="1">
                <a:solidFill>
                  <a:schemeClr val="hlink"/>
                </a:solidFill>
              </a:rPr>
              <a:t>challenge</a:t>
            </a:r>
            <a:r>
              <a:rPr lang="en-US" altLang="en-US" sz="2800"/>
              <a:t>, when we try to make God do something we want, or we dare him to punish us.</a:t>
            </a:r>
          </a:p>
          <a:p>
            <a:pPr>
              <a:lnSpc>
                <a:spcPct val="90000"/>
              </a:lnSpc>
            </a:pPr>
            <a:r>
              <a:rPr lang="en-US" altLang="en-US" sz="2800"/>
              <a:t>Usually, we think of it as meaning to </a:t>
            </a:r>
            <a:r>
              <a:rPr lang="en-US" altLang="en-US" sz="2800" i="1">
                <a:solidFill>
                  <a:schemeClr val="hlink"/>
                </a:solidFill>
              </a:rPr>
              <a:t>attract us to sin</a:t>
            </a:r>
            <a:r>
              <a:rPr lang="en-US" altLang="en-US" sz="2800"/>
              <a:t>.</a:t>
            </a:r>
          </a:p>
        </p:txBody>
      </p:sp>
    </p:spTree>
    <p:custDataLst>
      <p:tags r:id="rId1"/>
    </p:custDataLst>
  </p:cSld>
  <p:clrMapOvr>
    <a:masterClrMapping/>
  </p:clrMapOvr>
  <p:transition advTm="334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2</a:t>
            </a:r>
            <a:r>
              <a:rPr lang="en-US" altLang="en-US" baseline="30000"/>
              <a:t>nd</a:t>
            </a:r>
            <a:r>
              <a:rPr lang="en-US" altLang="en-US"/>
              <a:t> Temptation: </a:t>
            </a:r>
            <a:br>
              <a:rPr lang="en-US" altLang="en-US"/>
            </a:br>
            <a:r>
              <a:rPr lang="en-US" altLang="en-US"/>
              <a:t>Jump! God will catch you!</a:t>
            </a:r>
          </a:p>
        </p:txBody>
      </p:sp>
      <p:sp>
        <p:nvSpPr>
          <p:cNvPr id="51203" name="Rectangle 3"/>
          <p:cNvSpPr>
            <a:spLocks noGrp="1" noChangeArrowheads="1"/>
          </p:cNvSpPr>
          <p:nvPr>
            <p:ph type="body" sz="half" idx="1"/>
          </p:nvPr>
        </p:nvSpPr>
        <p:spPr>
          <a:xfrm>
            <a:off x="457200" y="2017713"/>
            <a:ext cx="4535488" cy="4114800"/>
          </a:xfrm>
        </p:spPr>
        <p:txBody>
          <a:bodyPr/>
          <a:lstStyle/>
          <a:p>
            <a:r>
              <a:rPr lang="en-US" altLang="en-US" sz="2800"/>
              <a:t>Well, if Jesus is going to depend on God</a:t>
            </a:r>
            <a:r>
              <a:rPr lang="en-US" altLang="en-US" sz="2800">
                <a:cs typeface="Tahoma" pitchFamily="34" charset="0"/>
              </a:rPr>
              <a:t>'</a:t>
            </a:r>
            <a:r>
              <a:rPr lang="en-US" altLang="en-US" sz="2800"/>
              <a:t>s miraculous help, why not go whole hog?</a:t>
            </a:r>
          </a:p>
          <a:p>
            <a:r>
              <a:rPr lang="en-US" altLang="en-US" sz="2800"/>
              <a:t>Satan now suggests such faith could be put to good use, probably by getting the crowd at the temple to be witnesses of a spectacular miracle.</a:t>
            </a:r>
          </a:p>
        </p:txBody>
      </p:sp>
      <p:pic>
        <p:nvPicPr>
          <p:cNvPr id="51205" name="Picture 5" descr="Jesus&amp;Sata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40375" y="2198688"/>
            <a:ext cx="3019425" cy="3752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93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checkerboard(across)">
                                      <p:cBhvr>
                                        <p:cTn id="7" dur="500"/>
                                        <p:tgtEl>
                                          <p:spTgt spid="5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 calcmode="lin" valueType="num">
                                      <p:cBhvr additive="base">
                                        <p:cTn id="12"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 calcmode="lin" valueType="num">
                                      <p:cBhvr additive="base">
                                        <p:cTn id="18"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2</a:t>
            </a:r>
            <a:r>
              <a:rPr lang="en-US" altLang="en-US" baseline="30000"/>
              <a:t>nd</a:t>
            </a:r>
            <a:r>
              <a:rPr lang="en-US" altLang="en-US"/>
              <a:t> Temptation: </a:t>
            </a:r>
            <a:br>
              <a:rPr lang="en-US" altLang="en-US"/>
            </a:br>
            <a:r>
              <a:rPr lang="en-US" altLang="en-US"/>
              <a:t>Jump! God will catch you!</a:t>
            </a:r>
          </a:p>
        </p:txBody>
      </p:sp>
      <p:sp>
        <p:nvSpPr>
          <p:cNvPr id="52227" name="Rectangle 3"/>
          <p:cNvSpPr>
            <a:spLocks noGrp="1" noChangeArrowheads="1"/>
          </p:cNvSpPr>
          <p:nvPr>
            <p:ph type="body" idx="1"/>
          </p:nvPr>
        </p:nvSpPr>
        <p:spPr/>
        <p:txBody>
          <a:bodyPr/>
          <a:lstStyle/>
          <a:p>
            <a:r>
              <a:rPr lang="en-US" altLang="en-US"/>
              <a:t>Jesus could jump off the high point, shout all the way down, and make a soft landing on the temple platform!</a:t>
            </a:r>
          </a:p>
          <a:p>
            <a:r>
              <a:rPr lang="en-US" altLang="en-US"/>
              <a:t>Isn</a:t>
            </a:r>
            <a:r>
              <a:rPr lang="en-US" altLang="en-US">
                <a:cs typeface="Tahoma" pitchFamily="34" charset="0"/>
              </a:rPr>
              <a:t>'</a:t>
            </a:r>
            <a:r>
              <a:rPr lang="en-US" altLang="en-US"/>
              <a:t>t this the sort of faith many today call </a:t>
            </a:r>
            <a:r>
              <a:rPr lang="en-US" altLang="en-US">
                <a:cs typeface="Tahoma" pitchFamily="34" charset="0"/>
              </a:rPr>
              <a:t>"</a:t>
            </a:r>
            <a:r>
              <a:rPr lang="en-US" altLang="en-US"/>
              <a:t>stepping out on faith</a:t>
            </a:r>
            <a:r>
              <a:rPr lang="en-US" altLang="en-US">
                <a:cs typeface="Tahoma" pitchFamily="34" charset="0"/>
              </a:rPr>
              <a:t>"</a:t>
            </a:r>
            <a:r>
              <a:rPr lang="en-US" altLang="en-US"/>
              <a:t> or </a:t>
            </a:r>
            <a:r>
              <a:rPr lang="en-US" altLang="en-US">
                <a:cs typeface="Tahoma" pitchFamily="34" charset="0"/>
              </a:rPr>
              <a:t>"</a:t>
            </a:r>
            <a:r>
              <a:rPr lang="en-US" altLang="en-US"/>
              <a:t>claiming the promises of God</a:t>
            </a:r>
            <a:r>
              <a:rPr lang="en-US" altLang="en-US">
                <a:cs typeface="Tahoma" pitchFamily="34" charset="0"/>
              </a:rPr>
              <a:t>"</a:t>
            </a:r>
            <a:r>
              <a:rPr lang="en-US" altLang="en-US"/>
              <a:t>?</a:t>
            </a:r>
          </a:p>
          <a:p>
            <a:r>
              <a:rPr lang="en-US" altLang="en-US"/>
              <a:t>What</a:t>
            </a:r>
            <a:r>
              <a:rPr lang="en-US" altLang="en-US">
                <a:cs typeface="Tahoma" pitchFamily="34" charset="0"/>
              </a:rPr>
              <a:t>'</a:t>
            </a:r>
            <a:r>
              <a:rPr lang="en-US" altLang="en-US"/>
              <a:t>s wrong with this?</a:t>
            </a:r>
          </a:p>
        </p:txBody>
      </p:sp>
    </p:spTree>
    <p:custDataLst>
      <p:tags r:id="rId1"/>
    </p:custDataLst>
  </p:cSld>
  <p:clrMapOvr>
    <a:masterClrMapping/>
  </p:clrMapOvr>
  <p:transition advTm="309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What</a:t>
            </a:r>
            <a:r>
              <a:rPr lang="en-US" altLang="en-US">
                <a:cs typeface="Tahoma" pitchFamily="34" charset="0"/>
              </a:rPr>
              <a:t>'</a:t>
            </a:r>
            <a:r>
              <a:rPr lang="en-US" altLang="en-US"/>
              <a:t>s wrong with this?</a:t>
            </a:r>
          </a:p>
        </p:txBody>
      </p:sp>
      <p:sp>
        <p:nvSpPr>
          <p:cNvPr id="53251" name="Rectangle 3"/>
          <p:cNvSpPr>
            <a:spLocks noGrp="1" noChangeArrowheads="1"/>
          </p:cNvSpPr>
          <p:nvPr>
            <p:ph type="body" idx="1"/>
          </p:nvPr>
        </p:nvSpPr>
        <p:spPr/>
        <p:txBody>
          <a:bodyPr/>
          <a:lstStyle/>
          <a:p>
            <a:r>
              <a:rPr lang="en-US" altLang="en-US"/>
              <a:t>Is it just because Satan suggested it?</a:t>
            </a:r>
          </a:p>
          <a:p>
            <a:r>
              <a:rPr lang="en-US" altLang="en-US"/>
              <a:t>So we should do the opposite of whatever Satan suggests?</a:t>
            </a:r>
          </a:p>
          <a:p>
            <a:r>
              <a:rPr lang="en-US" altLang="en-US"/>
              <a:t>No, this too is bound to get us in trouble.</a:t>
            </a:r>
          </a:p>
          <a:p>
            <a:r>
              <a:rPr lang="en-US" altLang="en-US"/>
              <a:t>This suggestion, which at first looks like great faith, is actually great unbelief.</a:t>
            </a:r>
          </a:p>
        </p:txBody>
      </p:sp>
    </p:spTree>
    <p:custDataLst>
      <p:tags r:id="rId1"/>
    </p:custDataLst>
  </p:cSld>
  <p:clrMapOvr>
    <a:masterClrMapping/>
  </p:clrMapOvr>
  <p:transition advTm="325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What is faith?</a:t>
            </a:r>
          </a:p>
        </p:txBody>
      </p:sp>
      <p:sp>
        <p:nvSpPr>
          <p:cNvPr id="54275" name="Rectangle 3"/>
          <p:cNvSpPr>
            <a:spLocks noGrp="1" noChangeArrowheads="1"/>
          </p:cNvSpPr>
          <p:nvPr>
            <p:ph type="body" idx="1"/>
          </p:nvPr>
        </p:nvSpPr>
        <p:spPr/>
        <p:txBody>
          <a:bodyPr/>
          <a:lstStyle/>
          <a:p>
            <a:pPr>
              <a:lnSpc>
                <a:spcPct val="90000"/>
              </a:lnSpc>
            </a:pPr>
            <a:r>
              <a:rPr lang="en-US" altLang="en-US"/>
              <a:t>Faith is not just believing something hard enough, it is </a:t>
            </a:r>
            <a:r>
              <a:rPr lang="en-US" altLang="en-US" i="1"/>
              <a:t>trusting God</a:t>
            </a:r>
            <a:r>
              <a:rPr lang="en-US" altLang="en-US"/>
              <a:t>.</a:t>
            </a:r>
          </a:p>
          <a:p>
            <a:pPr>
              <a:lnSpc>
                <a:spcPct val="90000"/>
              </a:lnSpc>
            </a:pPr>
            <a:r>
              <a:rPr lang="en-US" altLang="en-US"/>
              <a:t>When we set the agenda for what we want to happen, we are not trusting God, we are asking Him to trust us!</a:t>
            </a:r>
          </a:p>
          <a:p>
            <a:pPr>
              <a:lnSpc>
                <a:spcPct val="90000"/>
              </a:lnSpc>
            </a:pPr>
            <a:r>
              <a:rPr lang="en-US" altLang="en-US"/>
              <a:t>When we do this and get ourselves into a situation that only a miracle can get us out of, we are tempting God.</a:t>
            </a:r>
          </a:p>
        </p:txBody>
      </p:sp>
    </p:spTree>
    <p:custDataLst>
      <p:tags r:id="rId1"/>
    </p:custDataLst>
  </p:cSld>
  <p:clrMapOvr>
    <a:masterClrMapping/>
  </p:clrMapOvr>
  <p:transition advTm="313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2</a:t>
            </a:r>
            <a:r>
              <a:rPr lang="en-US" altLang="en-US" baseline="30000"/>
              <a:t>nd</a:t>
            </a:r>
            <a:r>
              <a:rPr lang="en-US" altLang="en-US"/>
              <a:t> Temptation: </a:t>
            </a:r>
            <a:br>
              <a:rPr lang="en-US" altLang="en-US"/>
            </a:br>
            <a:r>
              <a:rPr lang="en-US" altLang="en-US"/>
              <a:t>Jump! God will catch you!</a:t>
            </a:r>
          </a:p>
        </p:txBody>
      </p:sp>
      <p:sp>
        <p:nvSpPr>
          <p:cNvPr id="55299" name="Rectangle 3"/>
          <p:cNvSpPr>
            <a:spLocks noGrp="1" noChangeArrowheads="1"/>
          </p:cNvSpPr>
          <p:nvPr>
            <p:ph type="body" idx="1"/>
          </p:nvPr>
        </p:nvSpPr>
        <p:spPr/>
        <p:txBody>
          <a:bodyPr/>
          <a:lstStyle/>
          <a:p>
            <a:r>
              <a:rPr lang="en-US" altLang="en-US"/>
              <a:t>As Jesus points out (Deut 6:16), God forbids us to put Him to the test.</a:t>
            </a:r>
          </a:p>
          <a:p>
            <a:r>
              <a:rPr lang="en-US" altLang="en-US"/>
              <a:t>So how do we follow Jesus</a:t>
            </a:r>
            <a:r>
              <a:rPr lang="en-US" altLang="en-US">
                <a:cs typeface="Tahoma" pitchFamily="34" charset="0"/>
              </a:rPr>
              <a:t>'</a:t>
            </a:r>
            <a:r>
              <a:rPr lang="en-US" altLang="en-US"/>
              <a:t> example here?</a:t>
            </a:r>
          </a:p>
          <a:p>
            <a:r>
              <a:rPr lang="en-US" altLang="en-US"/>
              <a:t>We put away the temptation to be great Christians for whom God will work spectacular miracles.</a:t>
            </a:r>
          </a:p>
        </p:txBody>
      </p:sp>
    </p:spTree>
    <p:custDataLst>
      <p:tags r:id="rId1"/>
    </p:custDataLst>
  </p:cSld>
  <p:clrMapOvr>
    <a:masterClrMapping/>
  </p:clrMapOvr>
  <p:transition advTm="198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A Lesson from the </a:t>
            </a:r>
            <a:br>
              <a:rPr lang="en-US" altLang="en-US"/>
            </a:br>
            <a:r>
              <a:rPr lang="en-US" altLang="en-US"/>
              <a:t>2</a:t>
            </a:r>
            <a:r>
              <a:rPr lang="en-US" altLang="en-US" baseline="30000"/>
              <a:t>nd</a:t>
            </a:r>
            <a:r>
              <a:rPr lang="en-US" altLang="en-US"/>
              <a:t> Temptation</a:t>
            </a:r>
          </a:p>
        </p:txBody>
      </p:sp>
      <p:sp>
        <p:nvSpPr>
          <p:cNvPr id="56323" name="Rectangle 3"/>
          <p:cNvSpPr>
            <a:spLocks noGrp="1" noChangeArrowheads="1"/>
          </p:cNvSpPr>
          <p:nvPr>
            <p:ph type="body" idx="1"/>
          </p:nvPr>
        </p:nvSpPr>
        <p:spPr/>
        <p:txBody>
          <a:bodyPr/>
          <a:lstStyle/>
          <a:p>
            <a:pPr>
              <a:lnSpc>
                <a:spcPct val="90000"/>
              </a:lnSpc>
            </a:pPr>
            <a:r>
              <a:rPr lang="en-US" altLang="en-US"/>
              <a:t>We try to trust Him, really trust Him, with each &amp; every circumstance of our lives.</a:t>
            </a:r>
          </a:p>
          <a:p>
            <a:pPr>
              <a:lnSpc>
                <a:spcPct val="90000"/>
              </a:lnSpc>
            </a:pPr>
            <a:r>
              <a:rPr lang="en-US" altLang="en-US"/>
              <a:t>We accept His way:</a:t>
            </a:r>
          </a:p>
          <a:p>
            <a:pPr lvl="1">
              <a:lnSpc>
                <a:spcPct val="90000"/>
              </a:lnSpc>
            </a:pPr>
            <a:r>
              <a:rPr lang="en-US" altLang="en-US"/>
              <a:t>The way of the meek &amp; lowly Jesus</a:t>
            </a:r>
          </a:p>
          <a:p>
            <a:pPr lvl="1">
              <a:lnSpc>
                <a:spcPct val="90000"/>
              </a:lnSpc>
            </a:pPr>
            <a:r>
              <a:rPr lang="en-US" altLang="en-US"/>
              <a:t>The way of the stable &amp; carpenter</a:t>
            </a:r>
            <a:r>
              <a:rPr lang="en-US" altLang="en-US">
                <a:cs typeface="Tahoma" pitchFamily="34" charset="0"/>
              </a:rPr>
              <a:t>'</a:t>
            </a:r>
            <a:r>
              <a:rPr lang="en-US" altLang="en-US"/>
              <a:t>s shop</a:t>
            </a:r>
          </a:p>
          <a:p>
            <a:pPr lvl="1">
              <a:lnSpc>
                <a:spcPct val="90000"/>
              </a:lnSpc>
            </a:pPr>
            <a:r>
              <a:rPr lang="en-US" altLang="en-US"/>
              <a:t>The way of unaccredited disciples</a:t>
            </a:r>
          </a:p>
          <a:p>
            <a:pPr lvl="1">
              <a:lnSpc>
                <a:spcPct val="90000"/>
              </a:lnSpc>
            </a:pPr>
            <a:r>
              <a:rPr lang="en-US" altLang="en-US"/>
              <a:t>The way of the cross</a:t>
            </a:r>
          </a:p>
        </p:txBody>
      </p:sp>
    </p:spTree>
    <p:custDataLst>
      <p:tags r:id="rId1"/>
    </p:custDataLst>
  </p:cSld>
  <p:clrMapOvr>
    <a:masterClrMapping/>
  </p:clrMapOvr>
  <p:transition advTm="731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 calcmode="lin" valueType="num">
                                      <p:cBhvr additive="base">
                                        <p:cTn id="37"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A Lesson from the </a:t>
            </a:r>
            <a:br>
              <a:rPr lang="en-US" altLang="en-US"/>
            </a:br>
            <a:r>
              <a:rPr lang="en-US" altLang="en-US"/>
              <a:t>2</a:t>
            </a:r>
            <a:r>
              <a:rPr lang="en-US" altLang="en-US" baseline="30000"/>
              <a:t>nd</a:t>
            </a:r>
            <a:r>
              <a:rPr lang="en-US" altLang="en-US"/>
              <a:t> Temptation</a:t>
            </a:r>
          </a:p>
        </p:txBody>
      </p:sp>
      <p:sp>
        <p:nvSpPr>
          <p:cNvPr id="57347" name="Rectangle 3"/>
          <p:cNvSpPr>
            <a:spLocks noGrp="1" noChangeArrowheads="1"/>
          </p:cNvSpPr>
          <p:nvPr>
            <p:ph type="body" idx="1"/>
          </p:nvPr>
        </p:nvSpPr>
        <p:spPr>
          <a:xfrm>
            <a:off x="1182688" y="2017713"/>
            <a:ext cx="7772400" cy="4306887"/>
          </a:xfrm>
        </p:spPr>
        <p:txBody>
          <a:bodyPr/>
          <a:lstStyle/>
          <a:p>
            <a:pPr>
              <a:lnSpc>
                <a:spcPct val="90000"/>
              </a:lnSpc>
            </a:pPr>
            <a:r>
              <a:rPr lang="en-US" altLang="en-US"/>
              <a:t>This way says, </a:t>
            </a:r>
            <a:r>
              <a:rPr lang="en-US" altLang="en-US">
                <a:cs typeface="Tahoma" pitchFamily="34" charset="0"/>
              </a:rPr>
              <a:t>"</a:t>
            </a:r>
            <a:r>
              <a:rPr lang="en-US" altLang="en-US"/>
              <a:t>Humble yourselves under the mighty hand of God, and He will exalt you at the proper time.</a:t>
            </a:r>
            <a:r>
              <a:rPr lang="en-US" altLang="en-US">
                <a:cs typeface="Tahoma" pitchFamily="34" charset="0"/>
              </a:rPr>
              <a:t>"</a:t>
            </a:r>
          </a:p>
          <a:p>
            <a:pPr>
              <a:lnSpc>
                <a:spcPct val="90000"/>
              </a:lnSpc>
            </a:pPr>
            <a:r>
              <a:rPr lang="en-US" altLang="en-US"/>
              <a:t>This way says, </a:t>
            </a:r>
            <a:r>
              <a:rPr lang="en-US" altLang="en-US">
                <a:cs typeface="Tahoma" pitchFamily="34" charset="0"/>
              </a:rPr>
              <a:t>"</a:t>
            </a:r>
            <a:r>
              <a:rPr lang="en-US" altLang="en-US"/>
              <a:t>The first will be last, and the last first.</a:t>
            </a:r>
            <a:r>
              <a:rPr lang="en-US" altLang="en-US">
                <a:cs typeface="Tahoma" pitchFamily="34" charset="0"/>
              </a:rPr>
              <a:t>"</a:t>
            </a:r>
          </a:p>
          <a:p>
            <a:pPr>
              <a:lnSpc>
                <a:spcPct val="90000"/>
              </a:lnSpc>
            </a:pPr>
            <a:r>
              <a:rPr lang="en-US" altLang="en-US"/>
              <a:t>If we will do this, God will do some spectacular things through us, better than we could have devised on our own.</a:t>
            </a:r>
          </a:p>
        </p:txBody>
      </p:sp>
    </p:spTree>
    <p:custDataLst>
      <p:tags r:id="rId1"/>
    </p:custDataLst>
  </p:cSld>
  <p:clrMapOvr>
    <a:masterClrMapping/>
  </p:clrMapOvr>
  <p:transition advTm="314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3</a:t>
            </a:r>
            <a:r>
              <a:rPr lang="en-US" altLang="en-US" baseline="30000"/>
              <a:t>rd</a:t>
            </a:r>
            <a:r>
              <a:rPr lang="en-US" altLang="en-US"/>
              <a:t> Temptation: Worship Me!</a:t>
            </a:r>
          </a:p>
        </p:txBody>
      </p:sp>
      <p:sp>
        <p:nvSpPr>
          <p:cNvPr id="58372" name="Text Box 4"/>
          <p:cNvSpPr txBox="1">
            <a:spLocks noChangeArrowheads="1"/>
          </p:cNvSpPr>
          <p:nvPr/>
        </p:nvSpPr>
        <p:spPr bwMode="auto">
          <a:xfrm>
            <a:off x="914400" y="2438400"/>
            <a:ext cx="7315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 4:8-11 (NIV) Again, the devil took him to a very high mountain and showed him all the kingdoms of the world and their splendor. </a:t>
            </a:r>
          </a:p>
          <a:p>
            <a:r>
              <a:rPr lang="en-US" altLang="en-US" sz="2400"/>
              <a:t>9 "All this I will give you," he said, "if you will bow down and worship me." 10 Jesus said to him, "Away from me, Satan! For it is written: </a:t>
            </a:r>
            <a:r>
              <a:rPr lang="en-US" altLang="en-US" sz="2400">
                <a:cs typeface="Tahoma" pitchFamily="34" charset="0"/>
              </a:rPr>
              <a:t>'</a:t>
            </a:r>
            <a:r>
              <a:rPr lang="en-US" altLang="en-US" sz="2400"/>
              <a:t>Worship the Lord your God, and serve him only.'{[10] Deut. 6:13}" </a:t>
            </a:r>
          </a:p>
          <a:p>
            <a:r>
              <a:rPr lang="en-US" altLang="en-US" sz="2400"/>
              <a:t>11 Then the devil left him, and angels came and attended him. </a:t>
            </a:r>
          </a:p>
        </p:txBody>
      </p:sp>
    </p:spTree>
    <p:custDataLst>
      <p:tags r:id="rId1"/>
    </p:custDataLst>
  </p:cSld>
  <p:clrMapOvr>
    <a:masterClrMapping/>
  </p:clrMapOvr>
  <p:transition advTm="307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3</a:t>
            </a:r>
            <a:r>
              <a:rPr lang="en-US" altLang="en-US" baseline="30000"/>
              <a:t>rd</a:t>
            </a:r>
            <a:r>
              <a:rPr lang="en-US" altLang="en-US"/>
              <a:t> Temptation: Worship Me!</a:t>
            </a:r>
          </a:p>
        </p:txBody>
      </p:sp>
      <p:sp>
        <p:nvSpPr>
          <p:cNvPr id="60419" name="Rectangle 3"/>
          <p:cNvSpPr>
            <a:spLocks noGrp="1" noChangeArrowheads="1"/>
          </p:cNvSpPr>
          <p:nvPr>
            <p:ph type="body" idx="1"/>
          </p:nvPr>
        </p:nvSpPr>
        <p:spPr/>
        <p:txBody>
          <a:bodyPr/>
          <a:lstStyle/>
          <a:p>
            <a:pPr>
              <a:lnSpc>
                <a:spcPct val="90000"/>
              </a:lnSpc>
            </a:pPr>
            <a:r>
              <a:rPr lang="en-US" altLang="en-US"/>
              <a:t>This 3</a:t>
            </a:r>
            <a:r>
              <a:rPr lang="en-US" altLang="en-US" baseline="30000"/>
              <a:t>rd</a:t>
            </a:r>
            <a:r>
              <a:rPr lang="en-US" altLang="en-US"/>
              <a:t> temptation seems </a:t>
            </a:r>
            <a:r>
              <a:rPr lang="en-US" altLang="en-US" i="1"/>
              <a:t>so crass</a:t>
            </a:r>
            <a:r>
              <a:rPr lang="en-US" altLang="en-US"/>
              <a:t> after the other two; no subtlety at all!</a:t>
            </a:r>
          </a:p>
          <a:p>
            <a:pPr>
              <a:lnSpc>
                <a:spcPct val="90000"/>
              </a:lnSpc>
            </a:pPr>
            <a:r>
              <a:rPr lang="en-US" altLang="en-US"/>
              <a:t>It reminds us that Satan has many techniques &amp; strategies he uses.</a:t>
            </a:r>
          </a:p>
          <a:p>
            <a:pPr>
              <a:lnSpc>
                <a:spcPct val="90000"/>
              </a:lnSpc>
            </a:pPr>
            <a:r>
              <a:rPr lang="en-US" altLang="en-US"/>
              <a:t>Back in the old days, fortified cities were sometimes taken by trickery and sometimes by frontal assault.</a:t>
            </a:r>
          </a:p>
          <a:p>
            <a:pPr>
              <a:lnSpc>
                <a:spcPct val="90000"/>
              </a:lnSpc>
            </a:pPr>
            <a:r>
              <a:rPr lang="en-US" altLang="en-US"/>
              <a:t>This is frontal assault.</a:t>
            </a:r>
          </a:p>
        </p:txBody>
      </p:sp>
    </p:spTree>
    <p:custDataLst>
      <p:tags r:id="rId1"/>
    </p:custDataLst>
  </p:cSld>
  <p:clrMapOvr>
    <a:masterClrMapping/>
  </p:clrMapOvr>
  <p:transition advTm="225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3</a:t>
            </a:r>
            <a:r>
              <a:rPr lang="en-US" altLang="en-US" baseline="30000"/>
              <a:t>rd</a:t>
            </a:r>
            <a:r>
              <a:rPr lang="en-US" altLang="en-US"/>
              <a:t> Temptation: Worship Me!</a:t>
            </a:r>
          </a:p>
        </p:txBody>
      </p:sp>
      <p:sp>
        <p:nvSpPr>
          <p:cNvPr id="61443" name="Rectangle 3"/>
          <p:cNvSpPr>
            <a:spLocks noGrp="1" noChangeArrowheads="1"/>
          </p:cNvSpPr>
          <p:nvPr>
            <p:ph type="body" idx="1"/>
          </p:nvPr>
        </p:nvSpPr>
        <p:spPr/>
        <p:txBody>
          <a:bodyPr/>
          <a:lstStyle/>
          <a:p>
            <a:r>
              <a:rPr lang="en-US" altLang="en-US"/>
              <a:t>Satan has no morals; he will use whatever works.</a:t>
            </a:r>
          </a:p>
          <a:p>
            <a:r>
              <a:rPr lang="en-US" altLang="en-US"/>
              <a:t>Jesus, though he is Son of God &amp; infinite in wisdom, isn</a:t>
            </a:r>
            <a:r>
              <a:rPr lang="en-US" altLang="en-US">
                <a:cs typeface="Tahoma" pitchFamily="34" charset="0"/>
              </a:rPr>
              <a:t>'</a:t>
            </a:r>
            <a:r>
              <a:rPr lang="en-US" altLang="en-US"/>
              <a:t>t ashamed to respond to a simple temptation with a simple &amp; basic answer.</a:t>
            </a:r>
          </a:p>
        </p:txBody>
      </p:sp>
    </p:spTree>
    <p:custDataLst>
      <p:tags r:id="rId1"/>
    </p:custDataLst>
  </p:cSld>
  <p:clrMapOvr>
    <a:masterClrMapping/>
  </p:clrMapOvr>
  <p:transition advTm="155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To Test Us</a:t>
            </a:r>
          </a:p>
        </p:txBody>
      </p:sp>
      <p:sp>
        <p:nvSpPr>
          <p:cNvPr id="26628" name="Text Box 4"/>
          <p:cNvSpPr txBox="1">
            <a:spLocks noChangeArrowheads="1"/>
          </p:cNvSpPr>
          <p:nvPr/>
        </p:nvSpPr>
        <p:spPr bwMode="auto">
          <a:xfrm>
            <a:off x="914400" y="2133600"/>
            <a:ext cx="7467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Gen 22:1-2 (NIV) Some time later God </a:t>
            </a:r>
            <a:r>
              <a:rPr lang="en-US" altLang="en-US" sz="2400" b="1">
                <a:solidFill>
                  <a:schemeClr val="hlink"/>
                </a:solidFill>
              </a:rPr>
              <a:t>tested</a:t>
            </a:r>
            <a:r>
              <a:rPr lang="en-US" altLang="en-US" sz="2400"/>
              <a:t> Abraham. He said to him, "Abraham!" "Here I am," he replied. 2 Then God said, "Take your son, your only son, Isaac, whom you love, and go to the region of Moriah. Sacrifice him there as a burnt offering on one of the mountains I will tell you about." </a:t>
            </a:r>
          </a:p>
        </p:txBody>
      </p:sp>
      <p:sp>
        <p:nvSpPr>
          <p:cNvPr id="26630" name="Text Box 6"/>
          <p:cNvSpPr txBox="1">
            <a:spLocks noChangeArrowheads="1"/>
          </p:cNvSpPr>
          <p:nvPr/>
        </p:nvSpPr>
        <p:spPr bwMode="auto">
          <a:xfrm>
            <a:off x="914400" y="4648200"/>
            <a:ext cx="7239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James 1:2-3 (NIV) Consider it pure joy, my brothers, whenever you face trials of many kinds, </a:t>
            </a:r>
          </a:p>
          <a:p>
            <a:r>
              <a:rPr lang="en-US" altLang="en-US" sz="2400"/>
              <a:t>3 because you know that the </a:t>
            </a:r>
            <a:r>
              <a:rPr lang="en-US" altLang="en-US" sz="2400" b="1">
                <a:solidFill>
                  <a:schemeClr val="hlink"/>
                </a:solidFill>
              </a:rPr>
              <a:t>testing</a:t>
            </a:r>
            <a:r>
              <a:rPr lang="en-US" altLang="en-US" sz="2400"/>
              <a:t> of your faith develops perseverance. </a:t>
            </a:r>
          </a:p>
        </p:txBody>
      </p:sp>
    </p:spTree>
    <p:custDataLst>
      <p:tags r:id="rId1"/>
    </p:custDataLst>
  </p:cSld>
  <p:clrMapOvr>
    <a:masterClrMapping/>
  </p:clrMapOvr>
  <p:transition advTm="453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checkerboard(across)">
                                      <p:cBhvr>
                                        <p:cTn id="12"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3</a:t>
            </a:r>
            <a:r>
              <a:rPr lang="en-US" altLang="en-US" baseline="30000"/>
              <a:t>rd</a:t>
            </a:r>
            <a:r>
              <a:rPr lang="en-US" altLang="en-US"/>
              <a:t> Temptation: Worship Me!</a:t>
            </a:r>
          </a:p>
        </p:txBody>
      </p:sp>
      <p:sp>
        <p:nvSpPr>
          <p:cNvPr id="62467" name="Rectangle 3"/>
          <p:cNvSpPr>
            <a:spLocks noGrp="1" noChangeArrowheads="1"/>
          </p:cNvSpPr>
          <p:nvPr>
            <p:ph type="body" idx="1"/>
          </p:nvPr>
        </p:nvSpPr>
        <p:spPr/>
        <p:txBody>
          <a:bodyPr/>
          <a:lstStyle/>
          <a:p>
            <a:pPr>
              <a:lnSpc>
                <a:spcPct val="90000"/>
              </a:lnSpc>
            </a:pPr>
            <a:r>
              <a:rPr lang="en-US" altLang="en-US"/>
              <a:t>Satan thought it worthwhile to offer Jesus, without a struggle, the very thing Jesus came to get – rule over all the nations of the world.</a:t>
            </a:r>
          </a:p>
          <a:p>
            <a:pPr>
              <a:lnSpc>
                <a:spcPct val="90000"/>
              </a:lnSpc>
            </a:pPr>
            <a:r>
              <a:rPr lang="en-US" altLang="en-US"/>
              <a:t>But Jesus knew this was not the main problem.</a:t>
            </a:r>
          </a:p>
          <a:p>
            <a:pPr>
              <a:lnSpc>
                <a:spcPct val="90000"/>
              </a:lnSpc>
            </a:pPr>
            <a:r>
              <a:rPr lang="en-US" altLang="en-US"/>
              <a:t>The main problem is rebellion, human and Satanic.</a:t>
            </a:r>
          </a:p>
        </p:txBody>
      </p:sp>
    </p:spTree>
    <p:custDataLst>
      <p:tags r:id="rId1"/>
    </p:custDataLst>
  </p:cSld>
  <p:clrMapOvr>
    <a:masterClrMapping/>
  </p:clrMapOvr>
  <p:transition advTm="209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A Lesson from the </a:t>
            </a:r>
            <a:br>
              <a:rPr lang="en-US" altLang="en-US"/>
            </a:br>
            <a:r>
              <a:rPr lang="en-US" altLang="en-US"/>
              <a:t>3</a:t>
            </a:r>
            <a:r>
              <a:rPr lang="en-US" altLang="en-US" baseline="30000"/>
              <a:t>rd</a:t>
            </a:r>
            <a:r>
              <a:rPr lang="en-US" altLang="en-US"/>
              <a:t> Temptation</a:t>
            </a:r>
          </a:p>
        </p:txBody>
      </p:sp>
      <p:sp>
        <p:nvSpPr>
          <p:cNvPr id="63491" name="Rectangle 3"/>
          <p:cNvSpPr>
            <a:spLocks noGrp="1" noChangeArrowheads="1"/>
          </p:cNvSpPr>
          <p:nvPr>
            <p:ph type="body" idx="1"/>
          </p:nvPr>
        </p:nvSpPr>
        <p:spPr/>
        <p:txBody>
          <a:bodyPr/>
          <a:lstStyle/>
          <a:p>
            <a:pPr>
              <a:buFont typeface="Wingdings" pitchFamily="2" charset="2"/>
              <a:buNone/>
            </a:pPr>
            <a:r>
              <a:rPr lang="en-US" altLang="en-US" i="1"/>
              <a:t>We, too, will often be tempted in this way:</a:t>
            </a:r>
          </a:p>
          <a:p>
            <a:r>
              <a:rPr lang="en-US" altLang="en-US"/>
              <a:t>We can be good Christians and get the best of the world, too.</a:t>
            </a:r>
          </a:p>
          <a:p>
            <a:r>
              <a:rPr lang="en-US" altLang="en-US"/>
              <a:t>We really can serve both God and money.</a:t>
            </a:r>
          </a:p>
          <a:p>
            <a:r>
              <a:rPr lang="en-US" altLang="en-US"/>
              <a:t>These are lies!  Don’t buy them!</a:t>
            </a:r>
          </a:p>
        </p:txBody>
      </p:sp>
    </p:spTree>
    <p:custDataLst>
      <p:tags r:id="rId1"/>
    </p:custDataLst>
  </p:cSld>
  <p:clrMapOvr>
    <a:masterClrMapping/>
  </p:clrMapOvr>
  <p:transition advTm="211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A Lesson from the </a:t>
            </a:r>
            <a:br>
              <a:rPr lang="en-US" altLang="en-US"/>
            </a:br>
            <a:r>
              <a:rPr lang="en-US" altLang="en-US"/>
              <a:t>3</a:t>
            </a:r>
            <a:r>
              <a:rPr lang="en-US" altLang="en-US" baseline="30000"/>
              <a:t>rd</a:t>
            </a:r>
            <a:r>
              <a:rPr lang="en-US" altLang="en-US"/>
              <a:t> Temptation</a:t>
            </a:r>
          </a:p>
        </p:txBody>
      </p:sp>
      <p:sp>
        <p:nvSpPr>
          <p:cNvPr id="64515" name="Rectangle 3"/>
          <p:cNvSpPr>
            <a:spLocks noGrp="1" noChangeArrowheads="1"/>
          </p:cNvSpPr>
          <p:nvPr>
            <p:ph type="body" idx="1"/>
          </p:nvPr>
        </p:nvSpPr>
        <p:spPr/>
        <p:txBody>
          <a:bodyPr/>
          <a:lstStyle/>
          <a:p>
            <a:pPr>
              <a:lnSpc>
                <a:spcPct val="90000"/>
              </a:lnSpc>
            </a:pPr>
            <a:r>
              <a:rPr lang="en-US" altLang="en-US"/>
              <a:t>God has sometimes let some of His servants be rich or famous…</a:t>
            </a:r>
          </a:p>
          <a:p>
            <a:pPr>
              <a:lnSpc>
                <a:spcPct val="90000"/>
              </a:lnSpc>
            </a:pPr>
            <a:r>
              <a:rPr lang="en-US" altLang="en-US"/>
              <a:t>But let Him choose who they will be.</a:t>
            </a:r>
          </a:p>
          <a:p>
            <a:pPr>
              <a:lnSpc>
                <a:spcPct val="90000"/>
              </a:lnSpc>
            </a:pPr>
            <a:r>
              <a:rPr lang="en-US" altLang="en-US"/>
              <a:t>If we follow Him faithfully, we will one day be richer &amp; more famous than our wildest imagination.</a:t>
            </a:r>
          </a:p>
          <a:p>
            <a:pPr>
              <a:lnSpc>
                <a:spcPct val="90000"/>
              </a:lnSpc>
            </a:pPr>
            <a:r>
              <a:rPr lang="en-US" altLang="en-US"/>
              <a:t>If we follow Satan</a:t>
            </a:r>
            <a:r>
              <a:rPr lang="en-US" altLang="en-US">
                <a:cs typeface="Tahoma" pitchFamily="34" charset="0"/>
              </a:rPr>
              <a:t>'</a:t>
            </a:r>
            <a:r>
              <a:rPr lang="en-US" altLang="en-US"/>
              <a:t>s temptation, we will lose everything when we die.</a:t>
            </a:r>
          </a:p>
        </p:txBody>
      </p:sp>
    </p:spTree>
    <p:custDataLst>
      <p:tags r:id="rId1"/>
    </p:custDataLst>
  </p:cSld>
  <p:clrMapOvr>
    <a:masterClrMapping/>
  </p:clrMapOvr>
  <p:transition advTm="282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A Lesson from the </a:t>
            </a:r>
            <a:br>
              <a:rPr lang="en-US" altLang="en-US"/>
            </a:br>
            <a:r>
              <a:rPr lang="en-US" altLang="en-US"/>
              <a:t>3</a:t>
            </a:r>
            <a:r>
              <a:rPr lang="en-US" altLang="en-US" baseline="30000"/>
              <a:t>rd</a:t>
            </a:r>
            <a:r>
              <a:rPr lang="en-US" altLang="en-US"/>
              <a:t> Temptation</a:t>
            </a:r>
          </a:p>
        </p:txBody>
      </p:sp>
      <p:sp>
        <p:nvSpPr>
          <p:cNvPr id="65539" name="Rectangle 3"/>
          <p:cNvSpPr>
            <a:spLocks noGrp="1" noChangeArrowheads="1"/>
          </p:cNvSpPr>
          <p:nvPr>
            <p:ph type="body" idx="1"/>
          </p:nvPr>
        </p:nvSpPr>
        <p:spPr/>
        <p:txBody>
          <a:bodyPr/>
          <a:lstStyle/>
          <a:p>
            <a:r>
              <a:rPr lang="en-US" altLang="en-US"/>
              <a:t>Only God is worthy of our worship.</a:t>
            </a:r>
          </a:p>
          <a:p>
            <a:r>
              <a:rPr lang="en-US" altLang="en-US"/>
              <a:t>We really worship Him when:</a:t>
            </a:r>
          </a:p>
          <a:p>
            <a:pPr lvl="1"/>
            <a:r>
              <a:rPr lang="en-US" altLang="en-US"/>
              <a:t>We treat His word as our command</a:t>
            </a:r>
          </a:p>
          <a:p>
            <a:pPr lvl="1"/>
            <a:r>
              <a:rPr lang="en-US" altLang="en-US"/>
              <a:t>We treat His agenda as the best thing we can do with our lives.</a:t>
            </a:r>
          </a:p>
        </p:txBody>
      </p:sp>
    </p:spTree>
    <p:custDataLst>
      <p:tags r:id="rId1"/>
    </p:custDataLst>
  </p:cSld>
  <p:clrMapOvr>
    <a:masterClrMapping/>
  </p:clrMapOvr>
  <p:transition advTm="156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Conclusion</a:t>
            </a:r>
          </a:p>
        </p:txBody>
      </p:sp>
      <p:sp>
        <p:nvSpPr>
          <p:cNvPr id="66563" name="Rectangle 3"/>
          <p:cNvSpPr>
            <a:spLocks noGrp="1" noChangeArrowheads="1"/>
          </p:cNvSpPr>
          <p:nvPr>
            <p:ph type="body" idx="1"/>
          </p:nvPr>
        </p:nvSpPr>
        <p:spPr/>
        <p:txBody>
          <a:bodyPr/>
          <a:lstStyle/>
          <a:p>
            <a:r>
              <a:rPr lang="en-US" altLang="en-US"/>
              <a:t>The best way for us to overcome temptation is to be a certain sort of person.</a:t>
            </a:r>
          </a:p>
          <a:p>
            <a:r>
              <a:rPr lang="en-US" altLang="en-US"/>
              <a:t>A person who:</a:t>
            </a:r>
          </a:p>
          <a:p>
            <a:pPr lvl="1"/>
            <a:r>
              <a:rPr lang="en-US" altLang="en-US"/>
              <a:t>Loves God with all his/her heart</a:t>
            </a:r>
          </a:p>
          <a:p>
            <a:pPr lvl="1"/>
            <a:r>
              <a:rPr lang="en-US" altLang="en-US"/>
              <a:t>Wants to serve Him faithfully in everything</a:t>
            </a:r>
          </a:p>
          <a:p>
            <a:pPr lvl="1"/>
            <a:r>
              <a:rPr lang="en-US" altLang="en-US"/>
              <a:t>Depends on Him for strength &amp; goodness in every situation</a:t>
            </a:r>
          </a:p>
        </p:txBody>
      </p:sp>
    </p:spTree>
    <p:custDataLst>
      <p:tags r:id="rId1"/>
    </p:custDataLst>
  </p:cSld>
  <p:clrMapOvr>
    <a:masterClrMapping/>
  </p:clrMapOvr>
  <p:transition advTm="254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Conclusion</a:t>
            </a:r>
          </a:p>
        </p:txBody>
      </p:sp>
      <p:sp>
        <p:nvSpPr>
          <p:cNvPr id="67587" name="Rectangle 3"/>
          <p:cNvSpPr>
            <a:spLocks noGrp="1" noChangeArrowheads="1"/>
          </p:cNvSpPr>
          <p:nvPr>
            <p:ph type="body" sz="half" idx="1"/>
          </p:nvPr>
        </p:nvSpPr>
        <p:spPr>
          <a:xfrm>
            <a:off x="1182688" y="2514600"/>
            <a:ext cx="3810000" cy="3617913"/>
          </a:xfrm>
        </p:spPr>
        <p:txBody>
          <a:bodyPr/>
          <a:lstStyle/>
          <a:p>
            <a:r>
              <a:rPr lang="en-US" altLang="en-US" sz="2800"/>
              <a:t>That</a:t>
            </a:r>
            <a:r>
              <a:rPr lang="en-US" altLang="en-US" sz="2800">
                <a:cs typeface="Tahoma" pitchFamily="34" charset="0"/>
              </a:rPr>
              <a:t>'</a:t>
            </a:r>
            <a:r>
              <a:rPr lang="en-US" altLang="en-US" sz="2800"/>
              <a:t>s what Jesus was like.</a:t>
            </a:r>
          </a:p>
          <a:p>
            <a:r>
              <a:rPr lang="en-US" altLang="en-US" sz="2800"/>
              <a:t>The best way to overcome temptation is to be like Jesus!</a:t>
            </a:r>
          </a:p>
        </p:txBody>
      </p:sp>
      <p:pic>
        <p:nvPicPr>
          <p:cNvPr id="67591" name="Picture 7" descr="Jesuspray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21042"/>
          <a:stretch>
            <a:fillRect/>
          </a:stretch>
        </p:blipFill>
        <p:spPr>
          <a:xfrm>
            <a:off x="4953000" y="2414588"/>
            <a:ext cx="3657600" cy="3094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19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checkerboard(across)">
                                      <p:cBhvr>
                                        <p:cTn id="7" dur="500"/>
                                        <p:tgtEl>
                                          <p:spTgt spid="67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 calcmode="lin" valueType="num">
                                      <p:cBhvr additive="base">
                                        <p:cTn id="12"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7587">
                                            <p:txEl>
                                              <p:pRg st="1" end="1"/>
                                            </p:txEl>
                                          </p:spTgt>
                                        </p:tgtEl>
                                        <p:attrNameLst>
                                          <p:attrName>style.visibility</p:attrName>
                                        </p:attrNameLst>
                                      </p:cBhvr>
                                      <p:to>
                                        <p:strVal val="visible"/>
                                      </p:to>
                                    </p:set>
                                    <p:anim calcmode="lin" valueType="num">
                                      <p:cBhvr additive="base">
                                        <p:cTn id="18"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ctrTitle"/>
          </p:nvPr>
        </p:nvSpPr>
        <p:spPr/>
        <p:txBody>
          <a:bodyPr/>
          <a:lstStyle/>
          <a:p>
            <a:r>
              <a:rPr lang="en-US" altLang="en-US"/>
              <a:t>Overcoming Temptation</a:t>
            </a:r>
          </a:p>
        </p:txBody>
      </p:sp>
      <p:sp>
        <p:nvSpPr>
          <p:cNvPr id="68613" name="Rectangle 5"/>
          <p:cNvSpPr>
            <a:spLocks noGrp="1" noChangeArrowheads="1"/>
          </p:cNvSpPr>
          <p:nvPr>
            <p:ph type="subTitle" idx="1"/>
          </p:nvPr>
        </p:nvSpPr>
        <p:spPr/>
        <p:txBody>
          <a:bodyPr/>
          <a:lstStyle/>
          <a:p>
            <a:r>
              <a:rPr lang="en-US" altLang="en-US"/>
              <a:t>Lord, help us to be like Jesus! </a:t>
            </a:r>
          </a:p>
        </p:txBody>
      </p:sp>
    </p:spTree>
    <p:custDataLst>
      <p:tags r:id="rId1"/>
    </p:custDataLst>
  </p:cSld>
  <p:clrMapOvr>
    <a:masterClrMapping/>
  </p:clrMapOvr>
  <p:transition advTm="114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p:cTn id="7" dur="500" fill="hold"/>
                                        <p:tgtEl>
                                          <p:spTgt spid="68612"/>
                                        </p:tgtEl>
                                        <p:attrNameLst>
                                          <p:attrName>ppt_w</p:attrName>
                                        </p:attrNameLst>
                                      </p:cBhvr>
                                      <p:tavLst>
                                        <p:tav tm="0">
                                          <p:val>
                                            <p:fltVal val="0"/>
                                          </p:val>
                                        </p:tav>
                                        <p:tav tm="100000">
                                          <p:val>
                                            <p:strVal val="#ppt_w"/>
                                          </p:val>
                                        </p:tav>
                                      </p:tavLst>
                                    </p:anim>
                                    <p:anim calcmode="lin" valueType="num">
                                      <p:cBhvr>
                                        <p:cTn id="8" dur="500" fill="hold"/>
                                        <p:tgtEl>
                                          <p:spTgt spid="686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3">
                                            <p:txEl>
                                              <p:pRg st="0" end="0"/>
                                            </p:txEl>
                                          </p:spTgt>
                                        </p:tgtEl>
                                        <p:attrNameLst>
                                          <p:attrName>style.visibility</p:attrName>
                                        </p:attrNameLst>
                                      </p:cBhvr>
                                      <p:to>
                                        <p:strVal val="visible"/>
                                      </p:to>
                                    </p:set>
                                    <p:anim calcmode="lin" valueType="num">
                                      <p:cBhvr additive="base">
                                        <p:cTn id="13" dur="500" fill="hold"/>
                                        <p:tgtEl>
                                          <p:spTgt spid="686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To Challenge God</a:t>
            </a:r>
          </a:p>
        </p:txBody>
      </p:sp>
      <p:sp>
        <p:nvSpPr>
          <p:cNvPr id="28676" name="Text Box 4"/>
          <p:cNvSpPr txBox="1">
            <a:spLocks noChangeArrowheads="1"/>
          </p:cNvSpPr>
          <p:nvPr/>
        </p:nvSpPr>
        <p:spPr bwMode="auto">
          <a:xfrm>
            <a:off x="838200" y="2209800"/>
            <a:ext cx="7467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Exod 17:7 (NIV) And he called the place Massah {[7] Massah means testing.} and Meribah {[7] Meribah means quarreling.} because the Israelites quarreled and because they </a:t>
            </a:r>
            <a:r>
              <a:rPr lang="en-US" altLang="en-US" sz="2400" b="1">
                <a:solidFill>
                  <a:schemeClr val="hlink"/>
                </a:solidFill>
              </a:rPr>
              <a:t>tested</a:t>
            </a:r>
            <a:r>
              <a:rPr lang="en-US" altLang="en-US" sz="2400"/>
              <a:t> the LORD saying, "Is the LORD among us or not?" </a:t>
            </a:r>
          </a:p>
        </p:txBody>
      </p:sp>
      <p:sp>
        <p:nvSpPr>
          <p:cNvPr id="28677" name="Text Box 5"/>
          <p:cNvSpPr txBox="1">
            <a:spLocks noChangeArrowheads="1"/>
          </p:cNvSpPr>
          <p:nvPr/>
        </p:nvSpPr>
        <p:spPr bwMode="auto">
          <a:xfrm>
            <a:off x="914400" y="4267200"/>
            <a:ext cx="7315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Acts 15:10 (NIV) Now then, why do you try to </a:t>
            </a:r>
            <a:r>
              <a:rPr lang="en-US" altLang="en-US" sz="2400" b="1">
                <a:solidFill>
                  <a:schemeClr val="hlink"/>
                </a:solidFill>
              </a:rPr>
              <a:t>test</a:t>
            </a:r>
            <a:r>
              <a:rPr lang="en-US" altLang="en-US" sz="2400"/>
              <a:t> God by putting on the necks of the disciples a yoke that neither we nor our fathers have been able to bear? 11 No! We believe it is through the grace of our Lord Jesus that we are saved, just as they are. </a:t>
            </a:r>
          </a:p>
        </p:txBody>
      </p:sp>
    </p:spTree>
    <p:custDataLst>
      <p:tags r:id="rId1"/>
    </p:custDataLst>
  </p:cSld>
  <p:clrMapOvr>
    <a:masterClrMapping/>
  </p:clrMapOvr>
  <p:transition advTm="512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checkerboard(across)">
                                      <p:cBhvr>
                                        <p:cTn id="1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To Attract Us to Sin</a:t>
            </a:r>
          </a:p>
        </p:txBody>
      </p:sp>
      <p:sp>
        <p:nvSpPr>
          <p:cNvPr id="30724" name="Text Box 4"/>
          <p:cNvSpPr txBox="1">
            <a:spLocks noChangeArrowheads="1"/>
          </p:cNvSpPr>
          <p:nvPr/>
        </p:nvSpPr>
        <p:spPr bwMode="auto">
          <a:xfrm>
            <a:off x="838200" y="2286000"/>
            <a:ext cx="7620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James 1:13-14 (NIV) When </a:t>
            </a:r>
            <a:r>
              <a:rPr lang="en-US" altLang="en-US" sz="2400" b="1">
                <a:solidFill>
                  <a:schemeClr val="hlink"/>
                </a:solidFill>
              </a:rPr>
              <a:t>tempted</a:t>
            </a:r>
            <a:r>
              <a:rPr lang="en-US" altLang="en-US" sz="2400"/>
              <a:t>, no one should say, "God is </a:t>
            </a:r>
            <a:r>
              <a:rPr lang="en-US" altLang="en-US" sz="2400" b="1">
                <a:solidFill>
                  <a:schemeClr val="hlink"/>
                </a:solidFill>
              </a:rPr>
              <a:t>tempting</a:t>
            </a:r>
            <a:r>
              <a:rPr lang="en-US" altLang="en-US" sz="2400"/>
              <a:t> me.</a:t>
            </a:r>
            <a:r>
              <a:rPr lang="en-US" altLang="en-US" sz="2400">
                <a:cs typeface="Tahoma" pitchFamily="34" charset="0"/>
              </a:rPr>
              <a:t>"</a:t>
            </a:r>
            <a:r>
              <a:rPr lang="en-US" altLang="en-US" sz="2400"/>
              <a:t> For God cannot be </a:t>
            </a:r>
            <a:r>
              <a:rPr lang="en-US" altLang="en-US" sz="2400" b="1">
                <a:solidFill>
                  <a:schemeClr val="hlink"/>
                </a:solidFill>
              </a:rPr>
              <a:t>tempted</a:t>
            </a:r>
            <a:r>
              <a:rPr lang="en-US" altLang="en-US" sz="2400"/>
              <a:t> by evil, nor does he </a:t>
            </a:r>
            <a:r>
              <a:rPr lang="en-US" altLang="en-US" sz="2400" b="1">
                <a:solidFill>
                  <a:schemeClr val="hlink"/>
                </a:solidFill>
              </a:rPr>
              <a:t>tempt</a:t>
            </a:r>
            <a:r>
              <a:rPr lang="en-US" altLang="en-US" sz="2400"/>
              <a:t> anyone; 14 but each one is </a:t>
            </a:r>
            <a:r>
              <a:rPr lang="en-US" altLang="en-US" sz="2400" b="1">
                <a:solidFill>
                  <a:schemeClr val="hlink"/>
                </a:solidFill>
              </a:rPr>
              <a:t>tempted</a:t>
            </a:r>
            <a:r>
              <a:rPr lang="en-US" altLang="en-US" sz="2400"/>
              <a:t> when, by his own evil desire, he is dragged away and enticed. </a:t>
            </a:r>
          </a:p>
        </p:txBody>
      </p:sp>
      <p:sp>
        <p:nvSpPr>
          <p:cNvPr id="30725" name="Text Box 5"/>
          <p:cNvSpPr txBox="1">
            <a:spLocks noChangeArrowheads="1"/>
          </p:cNvSpPr>
          <p:nvPr/>
        </p:nvSpPr>
        <p:spPr bwMode="auto">
          <a:xfrm>
            <a:off x="914400" y="4495800"/>
            <a:ext cx="739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Gal 6:1 (NIV) Brothers, if someone is caught in a sin, you who are spiritual should restore him gently. But watch yourself, or you also may be </a:t>
            </a:r>
            <a:r>
              <a:rPr lang="en-US" altLang="en-US" sz="2400" b="1">
                <a:solidFill>
                  <a:schemeClr val="hlink"/>
                </a:solidFill>
              </a:rPr>
              <a:t>tempted</a:t>
            </a:r>
            <a:r>
              <a:rPr lang="en-US" altLang="en-US" sz="2400"/>
              <a:t>. </a:t>
            </a:r>
          </a:p>
        </p:txBody>
      </p:sp>
    </p:spTree>
    <p:custDataLst>
      <p:tags r:id="rId1"/>
    </p:custDataLst>
  </p:cSld>
  <p:clrMapOvr>
    <a:masterClrMapping/>
  </p:clrMapOvr>
  <p:transition advTm="409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checkerboard(across)">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checkerboard(across)">
                                      <p:cBhvr>
                                        <p:cTn id="12"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Where Does Temptation </a:t>
            </a:r>
            <a:br>
              <a:rPr lang="en-US" altLang="en-US"/>
            </a:br>
            <a:r>
              <a:rPr lang="en-US" altLang="en-US"/>
              <a:t>Come From?</a:t>
            </a:r>
          </a:p>
        </p:txBody>
      </p:sp>
      <p:sp>
        <p:nvSpPr>
          <p:cNvPr id="32771" name="Rectangle 3"/>
          <p:cNvSpPr>
            <a:spLocks noGrp="1" noChangeArrowheads="1"/>
          </p:cNvSpPr>
          <p:nvPr>
            <p:ph type="body" idx="1"/>
          </p:nvPr>
        </p:nvSpPr>
        <p:spPr/>
        <p:txBody>
          <a:bodyPr/>
          <a:lstStyle/>
          <a:p>
            <a:r>
              <a:rPr lang="en-US" altLang="en-US">
                <a:solidFill>
                  <a:schemeClr val="hlink"/>
                </a:solidFill>
              </a:rPr>
              <a:t>Testing</a:t>
            </a:r>
            <a:r>
              <a:rPr lang="en-US" altLang="en-US"/>
              <a:t> comes from God, though he often uses circumstances, other people or demonic forces to bring it to us.</a:t>
            </a:r>
          </a:p>
          <a:p>
            <a:r>
              <a:rPr lang="en-US" altLang="en-US">
                <a:solidFill>
                  <a:schemeClr val="hlink"/>
                </a:solidFill>
              </a:rPr>
              <a:t>Challenging God</a:t>
            </a:r>
            <a:r>
              <a:rPr lang="en-US" altLang="en-US"/>
              <a:t> comes from within, though often stirred up by Satan.</a:t>
            </a:r>
          </a:p>
          <a:p>
            <a:r>
              <a:rPr lang="en-US" altLang="en-US">
                <a:solidFill>
                  <a:schemeClr val="hlink"/>
                </a:solidFill>
              </a:rPr>
              <a:t>Attraction to sin</a:t>
            </a:r>
            <a:r>
              <a:rPr lang="en-US" altLang="en-US"/>
              <a:t> does not come from God, who is holy, but God allows it.</a:t>
            </a:r>
          </a:p>
        </p:txBody>
      </p:sp>
    </p:spTree>
    <p:custDataLst>
      <p:tags r:id="rId1"/>
    </p:custDataLst>
  </p:cSld>
  <p:clrMapOvr>
    <a:masterClrMapping/>
  </p:clrMapOvr>
  <p:transition advTm="267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WorldFleshDe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65338"/>
            <a:ext cx="4152900" cy="4125912"/>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p:nvPr>
        </p:nvSpPr>
        <p:spPr/>
        <p:txBody>
          <a:bodyPr/>
          <a:lstStyle/>
          <a:p>
            <a:r>
              <a:rPr lang="en-US" altLang="en-US"/>
              <a:t>Where Does Attraction to Sin Come From?</a:t>
            </a:r>
          </a:p>
        </p:txBody>
      </p:sp>
      <p:sp>
        <p:nvSpPr>
          <p:cNvPr id="33795" name="Rectangle 3"/>
          <p:cNvSpPr>
            <a:spLocks noGrp="1" noChangeArrowheads="1"/>
          </p:cNvSpPr>
          <p:nvPr>
            <p:ph type="body" idx="1"/>
          </p:nvPr>
        </p:nvSpPr>
        <p:spPr>
          <a:xfrm>
            <a:off x="1182688" y="2590800"/>
            <a:ext cx="7772400" cy="3541713"/>
          </a:xfrm>
        </p:spPr>
        <p:txBody>
          <a:bodyPr/>
          <a:lstStyle/>
          <a:p>
            <a:pPr>
              <a:buFont typeface="Wingdings" pitchFamily="2" charset="2"/>
              <a:buNone/>
            </a:pPr>
            <a:r>
              <a:rPr lang="en-US" altLang="en-US" i="1"/>
              <a:t>Three traditional sources:</a:t>
            </a:r>
          </a:p>
          <a:p>
            <a:r>
              <a:rPr lang="en-US" altLang="en-US"/>
              <a:t>The World</a:t>
            </a:r>
          </a:p>
          <a:p>
            <a:r>
              <a:rPr lang="en-US" altLang="en-US"/>
              <a:t>The Flesh</a:t>
            </a:r>
          </a:p>
          <a:p>
            <a:r>
              <a:rPr lang="en-US" altLang="en-US"/>
              <a:t>The Devil</a:t>
            </a:r>
          </a:p>
        </p:txBody>
      </p:sp>
    </p:spTree>
    <p:custDataLst>
      <p:tags r:id="rId1"/>
    </p:custDataLst>
  </p:cSld>
  <p:clrMapOvr>
    <a:masterClrMapping/>
  </p:clrMapOvr>
  <p:transition advTm="574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checkerboard(across)">
                                      <p:cBhvr>
                                        <p:cTn id="13" dur="500"/>
                                        <p:tgtEl>
                                          <p:spTgt spid="337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 calcmode="lin" valueType="num">
                                      <p:cBhvr additive="base">
                                        <p:cTn id="18"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3795">
                                            <p:txEl>
                                              <p:pRg st="2" end="2"/>
                                            </p:txEl>
                                          </p:spTgt>
                                        </p:tgtEl>
                                        <p:attrNameLst>
                                          <p:attrName>style.visibility</p:attrName>
                                        </p:attrNameLst>
                                      </p:cBhvr>
                                      <p:to>
                                        <p:strVal val="visible"/>
                                      </p:to>
                                    </p:set>
                                    <p:anim calcmode="lin" valueType="num">
                                      <p:cBhvr additive="base">
                                        <p:cTn id="24"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795">
                                            <p:txEl>
                                              <p:pRg st="3" end="3"/>
                                            </p:txEl>
                                          </p:spTgt>
                                        </p:tgtEl>
                                        <p:attrNameLst>
                                          <p:attrName>style.visibility</p:attrName>
                                        </p:attrNameLst>
                                      </p:cBhvr>
                                      <p:to>
                                        <p:strVal val="visible"/>
                                      </p:to>
                                    </p:set>
                                    <p:anim calcmode="lin" valueType="num">
                                      <p:cBhvr additive="base">
                                        <p:cTn id="30"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Jesus as our Example</a:t>
            </a:r>
          </a:p>
        </p:txBody>
      </p:sp>
      <p:sp>
        <p:nvSpPr>
          <p:cNvPr id="35843" name="Rectangle 3"/>
          <p:cNvSpPr>
            <a:spLocks noGrp="1" noChangeArrowheads="1"/>
          </p:cNvSpPr>
          <p:nvPr>
            <p:ph type="body" idx="1"/>
          </p:nvPr>
        </p:nvSpPr>
        <p:spPr/>
        <p:txBody>
          <a:bodyPr/>
          <a:lstStyle/>
          <a:p>
            <a:r>
              <a:rPr lang="en-US" altLang="en-US"/>
              <a:t>Jesus was doubtless tempted many times; for example:</a:t>
            </a:r>
          </a:p>
          <a:p>
            <a:pPr lvl="1"/>
            <a:r>
              <a:rPr lang="en-US" altLang="en-US"/>
              <a:t>Peter</a:t>
            </a:r>
            <a:r>
              <a:rPr lang="en-US" altLang="en-US">
                <a:cs typeface="Tahoma" pitchFamily="34" charset="0"/>
              </a:rPr>
              <a:t>'</a:t>
            </a:r>
            <a:r>
              <a:rPr lang="en-US" altLang="en-US"/>
              <a:t>s suggestion that he needn</a:t>
            </a:r>
            <a:r>
              <a:rPr lang="en-US" altLang="en-US">
                <a:cs typeface="Tahoma" pitchFamily="34" charset="0"/>
              </a:rPr>
              <a:t>'</a:t>
            </a:r>
            <a:r>
              <a:rPr lang="en-US" altLang="en-US"/>
              <a:t>t die.</a:t>
            </a:r>
          </a:p>
          <a:p>
            <a:pPr lvl="1"/>
            <a:r>
              <a:rPr lang="en-US" altLang="en-US"/>
              <a:t>The taunts by the crowd to come down from the cross.</a:t>
            </a:r>
          </a:p>
          <a:p>
            <a:r>
              <a:rPr lang="en-US" altLang="en-US"/>
              <a:t>We will look here at Jesus</a:t>
            </a:r>
            <a:r>
              <a:rPr lang="en-US" altLang="en-US">
                <a:cs typeface="Tahoma" pitchFamily="34" charset="0"/>
              </a:rPr>
              <a:t>'</a:t>
            </a:r>
            <a:r>
              <a:rPr lang="en-US" altLang="en-US"/>
              <a:t> temptations in the wilderness as an example of how we too can overcome temptation.</a:t>
            </a:r>
          </a:p>
        </p:txBody>
      </p:sp>
    </p:spTree>
    <p:custDataLst>
      <p:tags r:id="rId1"/>
    </p:custDataLst>
  </p:cSld>
  <p:clrMapOvr>
    <a:masterClrMapping/>
  </p:clrMapOvr>
  <p:transition advTm="263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Jesus</a:t>
            </a:r>
            <a:r>
              <a:rPr lang="en-US" altLang="en-US">
                <a:cs typeface="Tahoma" pitchFamily="34" charset="0"/>
              </a:rPr>
              <a:t>'</a:t>
            </a:r>
            <a:r>
              <a:rPr lang="en-US" altLang="en-US"/>
              <a:t> General Preparation</a:t>
            </a:r>
          </a:p>
        </p:txBody>
      </p:sp>
      <p:sp>
        <p:nvSpPr>
          <p:cNvPr id="36867" name="Rectangle 3"/>
          <p:cNvSpPr>
            <a:spLocks noGrp="1" noChangeArrowheads="1"/>
          </p:cNvSpPr>
          <p:nvPr>
            <p:ph type="body" idx="1"/>
          </p:nvPr>
        </p:nvSpPr>
        <p:spPr/>
        <p:txBody>
          <a:bodyPr/>
          <a:lstStyle/>
          <a:p>
            <a:pPr>
              <a:lnSpc>
                <a:spcPct val="90000"/>
              </a:lnSpc>
              <a:buFont typeface="Wingdings" pitchFamily="2" charset="2"/>
              <a:buNone/>
            </a:pPr>
            <a:r>
              <a:rPr lang="en-US" altLang="en-US" i="1"/>
              <a:t>His whole life was a preparation to face temptation:</a:t>
            </a:r>
          </a:p>
          <a:p>
            <a:pPr>
              <a:lnSpc>
                <a:spcPct val="90000"/>
              </a:lnSpc>
            </a:pPr>
            <a:r>
              <a:rPr lang="en-US" altLang="en-US"/>
              <a:t>He was interested in the things of the Lord (recall his response at age 12).</a:t>
            </a:r>
          </a:p>
          <a:p>
            <a:pPr>
              <a:lnSpc>
                <a:spcPct val="90000"/>
              </a:lnSpc>
            </a:pPr>
            <a:r>
              <a:rPr lang="en-US" altLang="en-US"/>
              <a:t>He spent much time in prayer.</a:t>
            </a:r>
          </a:p>
          <a:p>
            <a:pPr>
              <a:lnSpc>
                <a:spcPct val="90000"/>
              </a:lnSpc>
            </a:pPr>
            <a:r>
              <a:rPr lang="en-US" altLang="en-US"/>
              <a:t>He knew the Bible well.</a:t>
            </a:r>
          </a:p>
          <a:p>
            <a:pPr>
              <a:lnSpc>
                <a:spcPct val="90000"/>
              </a:lnSpc>
            </a:pPr>
            <a:r>
              <a:rPr lang="en-US" altLang="en-US"/>
              <a:t>He habitually trusted God (here in the wilderness &amp; when sleeping in the boat)</a:t>
            </a:r>
          </a:p>
        </p:txBody>
      </p:sp>
    </p:spTree>
    <p:custDataLst>
      <p:tags r:id="rId1"/>
    </p:custDataLst>
  </p:cSld>
  <p:clrMapOvr>
    <a:masterClrMapping/>
  </p:clrMapOvr>
  <p:transition advTm="766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4.8|0.9|1.6"/>
</p:tagLst>
</file>

<file path=ppt/tags/tag10.xml><?xml version="1.0" encoding="utf-8"?>
<p:tagLst xmlns:a="http://schemas.openxmlformats.org/drawingml/2006/main" xmlns:r="http://schemas.openxmlformats.org/officeDocument/2006/relationships" xmlns:p="http://schemas.openxmlformats.org/presentationml/2006/main">
  <p:tag name="TIMING" val="|1.7"/>
</p:tagLst>
</file>

<file path=ppt/tags/tag11.xml><?xml version="1.0" encoding="utf-8"?>
<p:tagLst xmlns:a="http://schemas.openxmlformats.org/drawingml/2006/main" xmlns:r="http://schemas.openxmlformats.org/officeDocument/2006/relationships" xmlns:p="http://schemas.openxmlformats.org/presentationml/2006/main">
  <p:tag name="TIMING" val="|4.1|4.6|7.7"/>
</p:tagLst>
</file>

<file path=ppt/tags/tag12.xml><?xml version="1.0" encoding="utf-8"?>
<p:tagLst xmlns:a="http://schemas.openxmlformats.org/drawingml/2006/main" xmlns:r="http://schemas.openxmlformats.org/officeDocument/2006/relationships" xmlns:p="http://schemas.openxmlformats.org/presentationml/2006/main">
  <p:tag name="TIMING" val="|0.2|6.5"/>
</p:tagLst>
</file>

<file path=ppt/tags/tag13.xml><?xml version="1.0" encoding="utf-8"?>
<p:tagLst xmlns:a="http://schemas.openxmlformats.org/drawingml/2006/main" xmlns:r="http://schemas.openxmlformats.org/officeDocument/2006/relationships" xmlns:p="http://schemas.openxmlformats.org/presentationml/2006/main">
  <p:tag name="TIMING" val="|2.2|4.4|8.5|8.1"/>
</p:tagLst>
</file>

<file path=ppt/tags/tag14.xml><?xml version="1.0" encoding="utf-8"?>
<p:tagLst xmlns:a="http://schemas.openxmlformats.org/drawingml/2006/main" xmlns:r="http://schemas.openxmlformats.org/officeDocument/2006/relationships" xmlns:p="http://schemas.openxmlformats.org/presentationml/2006/main">
  <p:tag name="TIMING" val="|0.3|4.1|11.2|4.1"/>
</p:tagLst>
</file>

<file path=ppt/tags/tag15.xml><?xml version="1.0" encoding="utf-8"?>
<p:tagLst xmlns:a="http://schemas.openxmlformats.org/drawingml/2006/main" xmlns:r="http://schemas.openxmlformats.org/officeDocument/2006/relationships" xmlns:p="http://schemas.openxmlformats.org/presentationml/2006/main">
  <p:tag name="TIMING" val="|5.2"/>
</p:tagLst>
</file>

<file path=ppt/tags/tag16.xml><?xml version="1.0" encoding="utf-8"?>
<p:tagLst xmlns:a="http://schemas.openxmlformats.org/drawingml/2006/main" xmlns:r="http://schemas.openxmlformats.org/officeDocument/2006/relationships" xmlns:p="http://schemas.openxmlformats.org/presentationml/2006/main">
  <p:tag name="TIMING" val="|0.3|2.4|2|4.9"/>
</p:tagLst>
</file>

<file path=ppt/tags/tag17.xml><?xml version="1.0" encoding="utf-8"?>
<p:tagLst xmlns:a="http://schemas.openxmlformats.org/drawingml/2006/main" xmlns:r="http://schemas.openxmlformats.org/officeDocument/2006/relationships" xmlns:p="http://schemas.openxmlformats.org/presentationml/2006/main">
  <p:tag name="TIMING" val="|0.3|6|8.8"/>
</p:tagLst>
</file>

<file path=ppt/tags/tag18.xml><?xml version="1.0" encoding="utf-8"?>
<p:tagLst xmlns:a="http://schemas.openxmlformats.org/drawingml/2006/main" xmlns:r="http://schemas.openxmlformats.org/officeDocument/2006/relationships" xmlns:p="http://schemas.openxmlformats.org/presentationml/2006/main">
  <p:tag name="TIMING" val="|1.6|18"/>
</p:tagLst>
</file>

<file path=ppt/tags/tag19.xml><?xml version="1.0" encoding="utf-8"?>
<p:tagLst xmlns:a="http://schemas.openxmlformats.org/drawingml/2006/main" xmlns:r="http://schemas.openxmlformats.org/officeDocument/2006/relationships" xmlns:p="http://schemas.openxmlformats.org/presentationml/2006/main">
  <p:tag name="TIMING" val="|5.4"/>
</p:tagLst>
</file>

<file path=ppt/tags/tag2.xml><?xml version="1.0" encoding="utf-8"?>
<p:tagLst xmlns:a="http://schemas.openxmlformats.org/drawingml/2006/main" xmlns:r="http://schemas.openxmlformats.org/officeDocument/2006/relationships" xmlns:p="http://schemas.openxmlformats.org/presentationml/2006/main">
  <p:tag name="TIMING" val="|1.5|7.5|9|7.8"/>
</p:tagLst>
</file>

<file path=ppt/tags/tag20.xml><?xml version="1.0" encoding="utf-8"?>
<p:tagLst xmlns:a="http://schemas.openxmlformats.org/drawingml/2006/main" xmlns:r="http://schemas.openxmlformats.org/officeDocument/2006/relationships" xmlns:p="http://schemas.openxmlformats.org/presentationml/2006/main">
  <p:tag name="TIMING" val="|0.1|1|14.8"/>
</p:tagLst>
</file>

<file path=ppt/tags/tag21.xml><?xml version="1.0" encoding="utf-8"?>
<p:tagLst xmlns:a="http://schemas.openxmlformats.org/drawingml/2006/main" xmlns:r="http://schemas.openxmlformats.org/officeDocument/2006/relationships" xmlns:p="http://schemas.openxmlformats.org/presentationml/2006/main">
  <p:tag name="TIMING" val="|0.3|20.1|7.3"/>
</p:tagLst>
</file>

<file path=ppt/tags/tag22.xml><?xml version="1.0" encoding="utf-8"?>
<p:tagLst xmlns:a="http://schemas.openxmlformats.org/drawingml/2006/main" xmlns:r="http://schemas.openxmlformats.org/officeDocument/2006/relationships" xmlns:p="http://schemas.openxmlformats.org/presentationml/2006/main">
  <p:tag name="TIMING" val="|0.9|4.2|15.9|4.6"/>
</p:tagLst>
</file>

<file path=ppt/tags/tag23.xml><?xml version="1.0" encoding="utf-8"?>
<p:tagLst xmlns:a="http://schemas.openxmlformats.org/drawingml/2006/main" xmlns:r="http://schemas.openxmlformats.org/officeDocument/2006/relationships" xmlns:p="http://schemas.openxmlformats.org/presentationml/2006/main">
  <p:tag name="TIMING" val="|0.5|10.2|8.3"/>
</p:tagLst>
</file>

<file path=ppt/tags/tag24.xml><?xml version="1.0" encoding="utf-8"?>
<p:tagLst xmlns:a="http://schemas.openxmlformats.org/drawingml/2006/main" xmlns:r="http://schemas.openxmlformats.org/officeDocument/2006/relationships" xmlns:p="http://schemas.openxmlformats.org/presentationml/2006/main">
  <p:tag name="TIMING" val="|0.4|6.8|4.5"/>
</p:tagLst>
</file>

<file path=ppt/tags/tag25.xml><?xml version="1.0" encoding="utf-8"?>
<p:tagLst xmlns:a="http://schemas.openxmlformats.org/drawingml/2006/main" xmlns:r="http://schemas.openxmlformats.org/officeDocument/2006/relationships" xmlns:p="http://schemas.openxmlformats.org/presentationml/2006/main">
  <p:tag name="TIMING" val="|0.3|6.1|1.3|4.2|4.5|51"/>
</p:tagLst>
</file>

<file path=ppt/tags/tag26.xml><?xml version="1.0" encoding="utf-8"?>
<p:tagLst xmlns:a="http://schemas.openxmlformats.org/drawingml/2006/main" xmlns:r="http://schemas.openxmlformats.org/officeDocument/2006/relationships" xmlns:p="http://schemas.openxmlformats.org/presentationml/2006/main">
  <p:tag name="TIMING" val="|0.4|13.4|5.3"/>
</p:tagLst>
</file>

<file path=ppt/tags/tag27.xml><?xml version="1.0" encoding="utf-8"?>
<p:tagLst xmlns:a="http://schemas.openxmlformats.org/drawingml/2006/main" xmlns:r="http://schemas.openxmlformats.org/officeDocument/2006/relationships" xmlns:p="http://schemas.openxmlformats.org/presentationml/2006/main">
  <p:tag name="TIMING" val="|0.5"/>
</p:tagLst>
</file>

<file path=ppt/tags/tag28.xml><?xml version="1.0" encoding="utf-8"?>
<p:tagLst xmlns:a="http://schemas.openxmlformats.org/drawingml/2006/main" xmlns:r="http://schemas.openxmlformats.org/officeDocument/2006/relationships" xmlns:p="http://schemas.openxmlformats.org/presentationml/2006/main">
  <p:tag name="TIMING" val="|0.3|5.5|6.1|6.8"/>
</p:tagLst>
</file>

<file path=ppt/tags/tag29.xml><?xml version="1.0" encoding="utf-8"?>
<p:tagLst xmlns:a="http://schemas.openxmlformats.org/drawingml/2006/main" xmlns:r="http://schemas.openxmlformats.org/officeDocument/2006/relationships" xmlns:p="http://schemas.openxmlformats.org/presentationml/2006/main">
  <p:tag name="TIMING" val="|0.3|5.5"/>
</p:tagLst>
</file>

<file path=ppt/tags/tag3.xml><?xml version="1.0" encoding="utf-8"?>
<p:tagLst xmlns:a="http://schemas.openxmlformats.org/drawingml/2006/main" xmlns:r="http://schemas.openxmlformats.org/officeDocument/2006/relationships" xmlns:p="http://schemas.openxmlformats.org/presentationml/2006/main">
  <p:tag name="TIMING" val="|0.6|25.7"/>
</p:tagLst>
</file>

<file path=ppt/tags/tag30.xml><?xml version="1.0" encoding="utf-8"?>
<p:tagLst xmlns:a="http://schemas.openxmlformats.org/drawingml/2006/main" xmlns:r="http://schemas.openxmlformats.org/officeDocument/2006/relationships" xmlns:p="http://schemas.openxmlformats.org/presentationml/2006/main">
  <p:tag name="TIMING" val="|0.4|7.5|4.4"/>
</p:tagLst>
</file>

<file path=ppt/tags/tag31.xml><?xml version="1.0" encoding="utf-8"?>
<p:tagLst xmlns:a="http://schemas.openxmlformats.org/drawingml/2006/main" xmlns:r="http://schemas.openxmlformats.org/officeDocument/2006/relationships" xmlns:p="http://schemas.openxmlformats.org/presentationml/2006/main">
  <p:tag name="TIMING" val="|2.7|2|6.6|4.7"/>
</p:tagLst>
</file>

<file path=ppt/tags/tag32.xml><?xml version="1.0" encoding="utf-8"?>
<p:tagLst xmlns:a="http://schemas.openxmlformats.org/drawingml/2006/main" xmlns:r="http://schemas.openxmlformats.org/officeDocument/2006/relationships" xmlns:p="http://schemas.openxmlformats.org/presentationml/2006/main">
  <p:tag name="TIMING" val="|0.5|4.8|4.7|8.8"/>
</p:tagLst>
</file>

<file path=ppt/tags/tag33.xml><?xml version="1.0" encoding="utf-8"?>
<p:tagLst xmlns:a="http://schemas.openxmlformats.org/drawingml/2006/main" xmlns:r="http://schemas.openxmlformats.org/officeDocument/2006/relationships" xmlns:p="http://schemas.openxmlformats.org/presentationml/2006/main">
  <p:tag name="TIMING" val="|0.3|3.7|1.2|3.4"/>
</p:tagLst>
</file>

<file path=ppt/tags/tag34.xml><?xml version="1.0" encoding="utf-8"?>
<p:tagLst xmlns:a="http://schemas.openxmlformats.org/drawingml/2006/main" xmlns:r="http://schemas.openxmlformats.org/officeDocument/2006/relationships" xmlns:p="http://schemas.openxmlformats.org/presentationml/2006/main">
  <p:tag name="TIMING" val="|3.9|6.6|1.5|4|4.3"/>
</p:tagLst>
</file>

<file path=ppt/tags/tag35.xml><?xml version="1.0" encoding="utf-8"?>
<p:tagLst xmlns:a="http://schemas.openxmlformats.org/drawingml/2006/main" xmlns:r="http://schemas.openxmlformats.org/officeDocument/2006/relationships" xmlns:p="http://schemas.openxmlformats.org/presentationml/2006/main">
  <p:tag name="TIMING" val="|0.3|1.5|3"/>
</p:tagLst>
</file>

<file path=ppt/tags/tag36.xml><?xml version="1.0" encoding="utf-8"?>
<p:tagLst xmlns:a="http://schemas.openxmlformats.org/drawingml/2006/main" xmlns:r="http://schemas.openxmlformats.org/officeDocument/2006/relationships" xmlns:p="http://schemas.openxmlformats.org/presentationml/2006/main">
  <p:tag name="TIMING" val="|0.6|2.1"/>
</p:tagLst>
</file>

<file path=ppt/tags/tag4.xml><?xml version="1.0" encoding="utf-8"?>
<p:tagLst xmlns:a="http://schemas.openxmlformats.org/drawingml/2006/main" xmlns:r="http://schemas.openxmlformats.org/officeDocument/2006/relationships" xmlns:p="http://schemas.openxmlformats.org/presentationml/2006/main">
  <p:tag name="TIMING" val="|4.1|23.1"/>
</p:tagLst>
</file>

<file path=ppt/tags/tag5.xml><?xml version="1.0" encoding="utf-8"?>
<p:tagLst xmlns:a="http://schemas.openxmlformats.org/drawingml/2006/main" xmlns:r="http://schemas.openxmlformats.org/officeDocument/2006/relationships" xmlns:p="http://schemas.openxmlformats.org/presentationml/2006/main">
  <p:tag name="TIMING" val="|2|22"/>
</p:tagLst>
</file>

<file path=ppt/tags/tag6.xml><?xml version="1.0" encoding="utf-8"?>
<p:tagLst xmlns:a="http://schemas.openxmlformats.org/drawingml/2006/main" xmlns:r="http://schemas.openxmlformats.org/officeDocument/2006/relationships" xmlns:p="http://schemas.openxmlformats.org/presentationml/2006/main">
  <p:tag name="TIMING" val="|0.7|9.8|4.8"/>
</p:tagLst>
</file>

<file path=ppt/tags/tag7.xml><?xml version="1.0" encoding="utf-8"?>
<p:tagLst xmlns:a="http://schemas.openxmlformats.org/drawingml/2006/main" xmlns:r="http://schemas.openxmlformats.org/officeDocument/2006/relationships" xmlns:p="http://schemas.openxmlformats.org/presentationml/2006/main">
  <p:tag name="TIMING" val="|3.5|3.7|1|1|1.5"/>
</p:tagLst>
</file>

<file path=ppt/tags/tag8.xml><?xml version="1.0" encoding="utf-8"?>
<p:tagLst xmlns:a="http://schemas.openxmlformats.org/drawingml/2006/main" xmlns:r="http://schemas.openxmlformats.org/officeDocument/2006/relationships" xmlns:p="http://schemas.openxmlformats.org/presentationml/2006/main">
  <p:tag name="TIMING" val="|2.9|4|4.9|4.4"/>
</p:tagLst>
</file>

<file path=ppt/tags/tag9.xml><?xml version="1.0" encoding="utf-8"?>
<p:tagLst xmlns:a="http://schemas.openxmlformats.org/drawingml/2006/main" xmlns:r="http://schemas.openxmlformats.org/officeDocument/2006/relationships" xmlns:p="http://schemas.openxmlformats.org/presentationml/2006/main">
  <p:tag name="TIMING" val="|4.4|4|16.2|6.1|6.2"/>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Blends</Template>
  <TotalTime>209</TotalTime>
  <Words>2157</Words>
  <Application>Microsoft Office PowerPoint</Application>
  <PresentationFormat>On-screen Show (4:3)</PresentationFormat>
  <Paragraphs>147</Paragraphs>
  <Slides>36</Slides>
  <Notes>0</Notes>
  <HiddenSlides>0</HiddenSlides>
  <MMClips>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Blends</vt:lpstr>
      <vt:lpstr>Overcoming  Temptation</vt:lpstr>
      <vt:lpstr>What is Temptation?</vt:lpstr>
      <vt:lpstr>To Test Us</vt:lpstr>
      <vt:lpstr>To Challenge God</vt:lpstr>
      <vt:lpstr>To Attract Us to Sin</vt:lpstr>
      <vt:lpstr>Where Does Temptation  Come From?</vt:lpstr>
      <vt:lpstr>Where Does Attraction to Sin Come From?</vt:lpstr>
      <vt:lpstr>Jesus as our Example</vt:lpstr>
      <vt:lpstr>Jesus' General Preparation</vt:lpstr>
      <vt:lpstr>A Lesson for us</vt:lpstr>
      <vt:lpstr>Jesus' Specific Preparation</vt:lpstr>
      <vt:lpstr>Jesus' Specific Preparation</vt:lpstr>
      <vt:lpstr>A Lesson for us</vt:lpstr>
      <vt:lpstr>A Lesson for us</vt:lpstr>
      <vt:lpstr>Jesus' 1st Temptation: Turn these stones to bread!</vt:lpstr>
      <vt:lpstr>Jesus' 1st Temptation: Turn these stones to bread!</vt:lpstr>
      <vt:lpstr>Jesus' 1st Temptation: Turn these stones to bread!</vt:lpstr>
      <vt:lpstr>A Lesson from the  1st Temptation</vt:lpstr>
      <vt:lpstr>Jesus' 2nd Temptation:  Jump! God will catch you!</vt:lpstr>
      <vt:lpstr>Jesus' 2nd Temptation:  Jump! God will catch you!</vt:lpstr>
      <vt:lpstr>Jesus' 2nd Temptation:  Jump! God will catch you!</vt:lpstr>
      <vt:lpstr>What's wrong with this?</vt:lpstr>
      <vt:lpstr>What is faith?</vt:lpstr>
      <vt:lpstr>Jesus' 2nd Temptation:  Jump! God will catch you!</vt:lpstr>
      <vt:lpstr>A Lesson from the  2nd Temptation</vt:lpstr>
      <vt:lpstr>A Lesson from the  2nd Temptation</vt:lpstr>
      <vt:lpstr>Jesus' 3rd Temptation: Worship Me!</vt:lpstr>
      <vt:lpstr>Jesus' 3rd Temptation: Worship Me!</vt:lpstr>
      <vt:lpstr>Jesus' 3rd Temptation: Worship Me!</vt:lpstr>
      <vt:lpstr>Jesus' 3rd Temptation: Worship Me!</vt:lpstr>
      <vt:lpstr>A Lesson from the  3rd Temptation</vt:lpstr>
      <vt:lpstr>A Lesson from the  3rd Temptation</vt:lpstr>
      <vt:lpstr>A Lesson from the  3rd Temptation</vt:lpstr>
      <vt:lpstr>Conclusion</vt:lpstr>
      <vt:lpstr>Conclusion</vt:lpstr>
      <vt:lpstr>Overcoming Temptation</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Temptation</dc:title>
  <dc:creator>Dr. Robert C. Newman</dc:creator>
  <cp:lastModifiedBy>Newman</cp:lastModifiedBy>
  <cp:revision>164</cp:revision>
  <dcterms:created xsi:type="dcterms:W3CDTF">2005-05-16T17:26:42Z</dcterms:created>
  <dcterms:modified xsi:type="dcterms:W3CDTF">2015-07-06T20:45:17Z</dcterms:modified>
</cp:coreProperties>
</file>