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751323F-CA42-4A5A-8397-5C4D241E8247}" type="slidenum">
              <a:rPr lang="en-US" altLang="en-US"/>
              <a:pPr/>
              <a:t>‹#›</a:t>
            </a:fld>
            <a:endParaRPr lang="en-US" altLang="en-US"/>
          </a:p>
        </p:txBody>
      </p:sp>
    </p:spTree>
    <p:extLst>
      <p:ext uri="{BB962C8B-B14F-4D97-AF65-F5344CB8AC3E}">
        <p14:creationId xmlns:p14="http://schemas.microsoft.com/office/powerpoint/2010/main" val="100823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A34BA0-1B41-4E7F-954D-85A0758F3119}" type="slidenum">
              <a:rPr lang="en-US" altLang="en-US"/>
              <a:pPr/>
              <a:t>‹#›</a:t>
            </a:fld>
            <a:endParaRPr lang="en-US" altLang="en-US"/>
          </a:p>
        </p:txBody>
      </p:sp>
    </p:spTree>
    <p:extLst>
      <p:ext uri="{BB962C8B-B14F-4D97-AF65-F5344CB8AC3E}">
        <p14:creationId xmlns:p14="http://schemas.microsoft.com/office/powerpoint/2010/main" val="18488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9B89C43-C673-4A69-8A53-E7B12747D34C}" type="slidenum">
              <a:rPr lang="en-US" altLang="en-US"/>
              <a:pPr/>
              <a:t>‹#›</a:t>
            </a:fld>
            <a:endParaRPr lang="en-US" altLang="en-US"/>
          </a:p>
        </p:txBody>
      </p:sp>
    </p:spTree>
    <p:extLst>
      <p:ext uri="{BB962C8B-B14F-4D97-AF65-F5344CB8AC3E}">
        <p14:creationId xmlns:p14="http://schemas.microsoft.com/office/powerpoint/2010/main" val="2111089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8B87386-6378-4163-BBB4-D76E6616FC72}" type="slidenum">
              <a:rPr lang="en-US" altLang="en-US"/>
              <a:pPr/>
              <a:t>‹#›</a:t>
            </a:fld>
            <a:endParaRPr lang="en-US" altLang="en-US"/>
          </a:p>
        </p:txBody>
      </p:sp>
    </p:spTree>
    <p:extLst>
      <p:ext uri="{BB962C8B-B14F-4D97-AF65-F5344CB8AC3E}">
        <p14:creationId xmlns:p14="http://schemas.microsoft.com/office/powerpoint/2010/main" val="195173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990711-2326-4A35-8907-413CA5FF39C8}" type="slidenum">
              <a:rPr lang="en-US" altLang="en-US"/>
              <a:pPr/>
              <a:t>‹#›</a:t>
            </a:fld>
            <a:endParaRPr lang="en-US" altLang="en-US"/>
          </a:p>
        </p:txBody>
      </p:sp>
    </p:spTree>
    <p:extLst>
      <p:ext uri="{BB962C8B-B14F-4D97-AF65-F5344CB8AC3E}">
        <p14:creationId xmlns:p14="http://schemas.microsoft.com/office/powerpoint/2010/main" val="225035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C782C9-9DE0-4461-AB61-BC6A9A4B6598}" type="slidenum">
              <a:rPr lang="en-US" altLang="en-US"/>
              <a:pPr/>
              <a:t>‹#›</a:t>
            </a:fld>
            <a:endParaRPr lang="en-US" altLang="en-US"/>
          </a:p>
        </p:txBody>
      </p:sp>
    </p:spTree>
    <p:extLst>
      <p:ext uri="{BB962C8B-B14F-4D97-AF65-F5344CB8AC3E}">
        <p14:creationId xmlns:p14="http://schemas.microsoft.com/office/powerpoint/2010/main" val="74759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00ED5B1-6D43-49E2-9929-FC76C14C6D16}" type="slidenum">
              <a:rPr lang="en-US" altLang="en-US"/>
              <a:pPr/>
              <a:t>‹#›</a:t>
            </a:fld>
            <a:endParaRPr lang="en-US" altLang="en-US"/>
          </a:p>
        </p:txBody>
      </p:sp>
    </p:spTree>
    <p:extLst>
      <p:ext uri="{BB962C8B-B14F-4D97-AF65-F5344CB8AC3E}">
        <p14:creationId xmlns:p14="http://schemas.microsoft.com/office/powerpoint/2010/main" val="358827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EAE1C7B-15DC-42D2-8486-F84504A1392C}" type="slidenum">
              <a:rPr lang="en-US" altLang="en-US"/>
              <a:pPr/>
              <a:t>‹#›</a:t>
            </a:fld>
            <a:endParaRPr lang="en-US" altLang="en-US"/>
          </a:p>
        </p:txBody>
      </p:sp>
    </p:spTree>
    <p:extLst>
      <p:ext uri="{BB962C8B-B14F-4D97-AF65-F5344CB8AC3E}">
        <p14:creationId xmlns:p14="http://schemas.microsoft.com/office/powerpoint/2010/main" val="228555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286B074-1DE5-47A4-A132-DE7551A37EFE}" type="slidenum">
              <a:rPr lang="en-US" altLang="en-US"/>
              <a:pPr/>
              <a:t>‹#›</a:t>
            </a:fld>
            <a:endParaRPr lang="en-US" altLang="en-US"/>
          </a:p>
        </p:txBody>
      </p:sp>
    </p:spTree>
    <p:extLst>
      <p:ext uri="{BB962C8B-B14F-4D97-AF65-F5344CB8AC3E}">
        <p14:creationId xmlns:p14="http://schemas.microsoft.com/office/powerpoint/2010/main" val="15052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524C692-2721-4D60-8B1A-9FA77A937BD8}" type="slidenum">
              <a:rPr lang="en-US" altLang="en-US"/>
              <a:pPr/>
              <a:t>‹#›</a:t>
            </a:fld>
            <a:endParaRPr lang="en-US" altLang="en-US"/>
          </a:p>
        </p:txBody>
      </p:sp>
    </p:spTree>
    <p:extLst>
      <p:ext uri="{BB962C8B-B14F-4D97-AF65-F5344CB8AC3E}">
        <p14:creationId xmlns:p14="http://schemas.microsoft.com/office/powerpoint/2010/main" val="236252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CE2393A-AAA0-4EC8-B26A-659D5616E383}" type="slidenum">
              <a:rPr lang="en-US" altLang="en-US"/>
              <a:pPr/>
              <a:t>‹#›</a:t>
            </a:fld>
            <a:endParaRPr lang="en-US" altLang="en-US"/>
          </a:p>
        </p:txBody>
      </p:sp>
    </p:spTree>
    <p:extLst>
      <p:ext uri="{BB962C8B-B14F-4D97-AF65-F5344CB8AC3E}">
        <p14:creationId xmlns:p14="http://schemas.microsoft.com/office/powerpoint/2010/main" val="222053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E18BC4-BA1D-4E16-9908-B4DAD03D54D5}" type="slidenum">
              <a:rPr lang="en-US" altLang="en-US"/>
              <a:pPr/>
              <a:t>‹#›</a:t>
            </a:fld>
            <a:endParaRPr lang="en-US" altLang="en-US"/>
          </a:p>
        </p:txBody>
      </p:sp>
    </p:spTree>
    <p:extLst>
      <p:ext uri="{BB962C8B-B14F-4D97-AF65-F5344CB8AC3E}">
        <p14:creationId xmlns:p14="http://schemas.microsoft.com/office/powerpoint/2010/main" val="406963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466DD2-9DBB-4E47-B62B-913203F5D7C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wmf"/><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narnia"/>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a:stretch>
            <a:fillRect/>
          </a:stretch>
        </p:blipFill>
        <p:spPr bwMode="auto">
          <a:xfrm>
            <a:off x="1295400" y="1219200"/>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6000">
                <a:latin typeface="Algerian" pitchFamily="82" charset="0"/>
              </a:rPr>
              <a:t>Narnia &amp; the </a:t>
            </a:r>
            <a:br>
              <a:rPr lang="en-US" altLang="en-US" sz="6000">
                <a:latin typeface="Algerian" pitchFamily="82" charset="0"/>
              </a:rPr>
            </a:br>
            <a:r>
              <a:rPr lang="en-US" altLang="en-US" sz="6000">
                <a:latin typeface="Algerian" pitchFamily="82" charset="0"/>
              </a:rPr>
              <a:t>Watchful Dragons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052" name="Picture 4" descr="MCj041237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57200"/>
            <a:ext cx="1958975" cy="15779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MCj0412372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724400"/>
            <a:ext cx="1958975" cy="1577975"/>
          </a:xfrm>
          <a:prstGeom prst="rect">
            <a:avLst/>
          </a:prstGeom>
          <a:noFill/>
          <a:extLst>
            <a:ext uri="{909E8E84-426E-40DD-AFC4-6F175D3DCCD1}">
              <a14:hiddenFill xmlns:a14="http://schemas.microsoft.com/office/drawing/2010/main">
                <a:solidFill>
                  <a:srgbClr val="FFFFFF"/>
                </a:solidFill>
              </a14:hiddenFill>
            </a:ext>
          </a:extLst>
        </p:spPr>
      </p:pic>
      <p:pic>
        <p:nvPicPr>
          <p:cNvPr id="2" name="Narnia.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77200" y="5791200"/>
            <a:ext cx="609600" cy="609600"/>
          </a:xfrm>
          <a:prstGeom prst="rect">
            <a:avLst/>
          </a:prstGeom>
        </p:spPr>
      </p:pic>
    </p:spTree>
    <p:custDataLst>
      <p:tags r:id="rId1"/>
    </p:custDataLst>
  </p:cSld>
  <p:clrMapOvr>
    <a:masterClrMapping/>
  </p:clrMapOvr>
  <p:transition advTm="2585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additive="base">
                                        <p:cTn id="17" dur="1000" fill="hold"/>
                                        <p:tgtEl>
                                          <p:spTgt spid="2053"/>
                                        </p:tgtEl>
                                        <p:attrNameLst>
                                          <p:attrName>ppt_x</p:attrName>
                                        </p:attrNameLst>
                                      </p:cBhvr>
                                      <p:tavLst>
                                        <p:tav tm="0">
                                          <p:val>
                                            <p:strVal val="1+#ppt_w/2"/>
                                          </p:val>
                                        </p:tav>
                                        <p:tav tm="100000">
                                          <p:val>
                                            <p:strVal val="#ppt_x"/>
                                          </p:val>
                                        </p:tav>
                                      </p:tavLst>
                                    </p:anim>
                                    <p:anim calcmode="lin" valueType="num">
                                      <p:cBhvr additive="base">
                                        <p:cTn id="18" dur="1000" fill="hold"/>
                                        <p:tgtEl>
                                          <p:spTgt spid="205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500" fill="hold"/>
                                        <p:tgtEl>
                                          <p:spTgt spid="2052"/>
                                        </p:tgtEl>
                                        <p:attrNameLst>
                                          <p:attrName>ppt_x</p:attrName>
                                        </p:attrNameLst>
                                      </p:cBhvr>
                                      <p:tavLst>
                                        <p:tav tm="0">
                                          <p:val>
                                            <p:strVal val="1+#ppt_w/2"/>
                                          </p:val>
                                        </p:tav>
                                        <p:tav tm="100000">
                                          <p:val>
                                            <p:strVal val="#ppt_x"/>
                                          </p:val>
                                        </p:tav>
                                      </p:tavLst>
                                    </p:anim>
                                    <p:anim calcmode="lin" valueType="num">
                                      <p:cBhvr additive="base">
                                        <p:cTn id="24"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LastBattle2"/>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819400" y="762000"/>
            <a:ext cx="3519488" cy="565785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p:txBody>
          <a:bodyPr/>
          <a:lstStyle/>
          <a:p>
            <a:r>
              <a:rPr lang="en-US" altLang="en-US"/>
              <a:t>Narnia 7: The Last Battle</a:t>
            </a:r>
          </a:p>
        </p:txBody>
      </p:sp>
      <p:sp>
        <p:nvSpPr>
          <p:cNvPr id="11267" name="Rectangle 3"/>
          <p:cNvSpPr>
            <a:spLocks noGrp="1" noChangeArrowheads="1"/>
          </p:cNvSpPr>
          <p:nvPr>
            <p:ph type="body" idx="1"/>
          </p:nvPr>
        </p:nvSpPr>
        <p:spPr/>
        <p:txBody>
          <a:bodyPr/>
          <a:lstStyle/>
          <a:p>
            <a:r>
              <a:rPr lang="en-US" altLang="en-US" sz="2800"/>
              <a:t>The main characters here are again Eustace and Jill (from #5 Silver Chair).</a:t>
            </a:r>
          </a:p>
          <a:p>
            <a:r>
              <a:rPr lang="en-US" altLang="en-US" sz="2800"/>
              <a:t>The time in Narnia is centuries later, when the last king Tirian is captured and overthrown by a plot involving a clever ape, a fake Aslan, and the soldiers of Calormen.</a:t>
            </a:r>
          </a:p>
          <a:p>
            <a:r>
              <a:rPr lang="en-US" altLang="en-US" sz="2800"/>
              <a:t>The real Aslan intervenes, brings an end to Narnia, and ushers in a new Narnia </a:t>
            </a:r>
            <a:r>
              <a:rPr lang="en-US" altLang="en-US" sz="2800">
                <a:cs typeface="Arial" charset="0"/>
              </a:rPr>
              <a:t>"</a:t>
            </a:r>
            <a:r>
              <a:rPr lang="en-US" altLang="en-US" sz="2800"/>
              <a:t>further up and further in.</a:t>
            </a:r>
            <a:r>
              <a:rPr lang="en-US" altLang="en-US" sz="2800">
                <a:cs typeface="Arial" charset="0"/>
              </a:rPr>
              <a:t>"</a:t>
            </a:r>
          </a:p>
          <a:p>
            <a:endParaRPr lang="en-US" altLang="en-US" sz="2800"/>
          </a:p>
        </p:txBody>
      </p:sp>
    </p:spTree>
    <p:custDataLst>
      <p:tags r:id="rId1"/>
    </p:custDataLst>
  </p:cSld>
  <p:clrMapOvr>
    <a:masterClrMapping/>
  </p:clrMapOvr>
  <p:transition advTm="431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aynes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19400"/>
            <a:ext cx="2487613" cy="348615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p:txBody>
          <a:bodyPr/>
          <a:lstStyle/>
          <a:p>
            <a:r>
              <a:rPr lang="en-US" altLang="en-US"/>
              <a:t>A Rearranged Order</a:t>
            </a:r>
          </a:p>
        </p:txBody>
      </p:sp>
      <p:sp>
        <p:nvSpPr>
          <p:cNvPr id="12291" name="Rectangle 3"/>
          <p:cNvSpPr>
            <a:spLocks noGrp="1" noChangeArrowheads="1"/>
          </p:cNvSpPr>
          <p:nvPr>
            <p:ph type="body" idx="1"/>
          </p:nvPr>
        </p:nvSpPr>
        <p:spPr/>
        <p:txBody>
          <a:bodyPr/>
          <a:lstStyle/>
          <a:p>
            <a:pPr>
              <a:lnSpc>
                <a:spcPct val="90000"/>
              </a:lnSpc>
              <a:buFontTx/>
              <a:buNone/>
            </a:pPr>
            <a:r>
              <a:rPr lang="en-US" altLang="en-US" sz="2800"/>
              <a:t>In recent years the Narnia books have been issued in a new order that is chronological:</a:t>
            </a:r>
          </a:p>
          <a:p>
            <a:pPr>
              <a:lnSpc>
                <a:spcPct val="90000"/>
              </a:lnSpc>
            </a:pPr>
            <a:r>
              <a:rPr lang="en-US" altLang="en-US" sz="2800"/>
              <a:t>Magician</a:t>
            </a:r>
            <a:r>
              <a:rPr lang="en-US" altLang="en-US" sz="2800">
                <a:cs typeface="Arial" charset="0"/>
              </a:rPr>
              <a:t>'</a:t>
            </a:r>
            <a:r>
              <a:rPr lang="en-US" altLang="en-US" sz="2800"/>
              <a:t>s Nephew</a:t>
            </a:r>
          </a:p>
          <a:p>
            <a:pPr>
              <a:lnSpc>
                <a:spcPct val="90000"/>
              </a:lnSpc>
            </a:pPr>
            <a:r>
              <a:rPr lang="en-US" altLang="en-US" sz="2800"/>
              <a:t>Lion, Witch, Wardrobe</a:t>
            </a:r>
          </a:p>
          <a:p>
            <a:pPr>
              <a:lnSpc>
                <a:spcPct val="90000"/>
              </a:lnSpc>
            </a:pPr>
            <a:r>
              <a:rPr lang="en-US" altLang="en-US" sz="2800"/>
              <a:t>Horse &amp; His Boy</a:t>
            </a:r>
          </a:p>
          <a:p>
            <a:pPr>
              <a:lnSpc>
                <a:spcPct val="90000"/>
              </a:lnSpc>
            </a:pPr>
            <a:r>
              <a:rPr lang="en-US" altLang="en-US" sz="2800"/>
              <a:t>Prince Caspian</a:t>
            </a:r>
          </a:p>
          <a:p>
            <a:pPr>
              <a:lnSpc>
                <a:spcPct val="90000"/>
              </a:lnSpc>
            </a:pPr>
            <a:r>
              <a:rPr lang="en-US" altLang="en-US" sz="2800"/>
              <a:t>Dawn Treader</a:t>
            </a:r>
          </a:p>
          <a:p>
            <a:pPr>
              <a:lnSpc>
                <a:spcPct val="90000"/>
              </a:lnSpc>
            </a:pPr>
            <a:r>
              <a:rPr lang="en-US" altLang="en-US" sz="2800"/>
              <a:t>Silver Chair</a:t>
            </a:r>
          </a:p>
          <a:p>
            <a:pPr>
              <a:lnSpc>
                <a:spcPct val="90000"/>
              </a:lnSpc>
            </a:pPr>
            <a:r>
              <a:rPr lang="en-US" altLang="en-US" sz="2800"/>
              <a:t>Last Battle</a:t>
            </a:r>
          </a:p>
        </p:txBody>
      </p:sp>
    </p:spTree>
    <p:custDataLst>
      <p:tags r:id="rId1"/>
    </p:custDataLst>
  </p:cSld>
  <p:clrMapOvr>
    <a:masterClrMapping/>
  </p:clrMapOvr>
  <p:transition advTm="567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 calcmode="lin" valueType="num">
                                      <p:cBhvr additive="base">
                                        <p:cTn id="49"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In this talk…</a:t>
            </a:r>
          </a:p>
        </p:txBody>
      </p:sp>
      <p:sp>
        <p:nvSpPr>
          <p:cNvPr id="28675" name="Rectangle 3"/>
          <p:cNvSpPr>
            <a:spLocks noGrp="1" noChangeArrowheads="1"/>
          </p:cNvSpPr>
          <p:nvPr>
            <p:ph type="body" idx="1"/>
          </p:nvPr>
        </p:nvSpPr>
        <p:spPr/>
        <p:txBody>
          <a:bodyPr/>
          <a:lstStyle/>
          <a:p>
            <a:pPr>
              <a:lnSpc>
                <a:spcPct val="90000"/>
              </a:lnSpc>
              <a:buFontTx/>
              <a:buNone/>
            </a:pPr>
            <a:r>
              <a:rPr lang="en-US" altLang="en-US"/>
              <a:t>We want to consider several different topics, just briefly…</a:t>
            </a:r>
          </a:p>
          <a:p>
            <a:pPr>
              <a:lnSpc>
                <a:spcPct val="90000"/>
              </a:lnSpc>
            </a:pPr>
            <a:r>
              <a:rPr lang="en-US" altLang="en-US"/>
              <a:t>What is CS Lewis trying to do in the </a:t>
            </a:r>
            <a:r>
              <a:rPr lang="en-US" altLang="en-US" i="1"/>
              <a:t>Narnia</a:t>
            </a:r>
            <a:r>
              <a:rPr lang="en-US" altLang="en-US"/>
              <a:t> series?</a:t>
            </a:r>
          </a:p>
          <a:p>
            <a:pPr lvl="1">
              <a:lnSpc>
                <a:spcPct val="90000"/>
              </a:lnSpc>
            </a:pPr>
            <a:r>
              <a:rPr lang="en-US" altLang="en-US"/>
              <a:t>Slip past the watchful dragons</a:t>
            </a:r>
          </a:p>
          <a:p>
            <a:pPr>
              <a:lnSpc>
                <a:spcPct val="90000"/>
              </a:lnSpc>
            </a:pPr>
            <a:r>
              <a:rPr lang="en-US" altLang="en-US"/>
              <a:t>What is he teaching?</a:t>
            </a:r>
          </a:p>
          <a:p>
            <a:pPr lvl="1">
              <a:lnSpc>
                <a:spcPct val="90000"/>
              </a:lnSpc>
            </a:pPr>
            <a:r>
              <a:rPr lang="en-US" altLang="en-US"/>
              <a:t>Biblical Christianity</a:t>
            </a:r>
          </a:p>
          <a:p>
            <a:pPr>
              <a:lnSpc>
                <a:spcPct val="90000"/>
              </a:lnSpc>
            </a:pPr>
            <a:r>
              <a:rPr lang="en-US" altLang="en-US"/>
              <a:t>How is he going about this?</a:t>
            </a:r>
          </a:p>
          <a:p>
            <a:pPr lvl="1">
              <a:lnSpc>
                <a:spcPct val="90000"/>
              </a:lnSpc>
            </a:pPr>
            <a:r>
              <a:rPr lang="en-US" altLang="en-US"/>
              <a:t>He is using mooreeffoc.</a:t>
            </a:r>
          </a:p>
        </p:txBody>
      </p:sp>
    </p:spTree>
    <p:custDataLst>
      <p:tags r:id="rId1"/>
    </p:custDataLst>
  </p:cSld>
  <p:clrMapOvr>
    <a:masterClrMapping/>
  </p:clrMapOvr>
  <p:transition advTm="341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US" altLang="en-US"/>
              <a:t>What is Lewis Doing?</a:t>
            </a:r>
          </a:p>
        </p:txBody>
      </p:sp>
      <p:sp>
        <p:nvSpPr>
          <p:cNvPr id="13316" name="Text Box 4"/>
          <p:cNvSpPr txBox="1">
            <a:spLocks noChangeArrowheads="1"/>
          </p:cNvSpPr>
          <p:nvPr/>
        </p:nvSpPr>
        <p:spPr bwMode="auto">
          <a:xfrm>
            <a:off x="914400" y="1447800"/>
            <a:ext cx="7391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I thought I saw how stories of this kind could steal past a certain inhibition which had paralysed much of my own religion in childhood.  Why did one find it so hard to feel as one was told one ought to feel about God or about the sufferings of Christ?  I thought the chief reason was that one was told one ought to… And reverence itself did harm…  But supposing by casting all these things into an imaginary world, stripping them of their stained-glass and Sunday School associations, one could make them for the first time appear in their real potency?  Could one not thus steal past those watchful dragons?</a:t>
            </a:r>
            <a:r>
              <a:rPr lang="en-US" altLang="en-US" sz="2400">
                <a:cs typeface="Arial" charset="0"/>
              </a:rPr>
              <a:t>"</a:t>
            </a:r>
            <a:r>
              <a:rPr lang="en-US" altLang="en-US" sz="2400"/>
              <a:t>  </a:t>
            </a:r>
            <a:r>
              <a:rPr lang="en-US" altLang="en-US" sz="2400" i="1"/>
              <a:t>Of Other Worlds, p 37.</a:t>
            </a:r>
            <a:endParaRPr lang="en-US" altLang="en-US" sz="2400"/>
          </a:p>
        </p:txBody>
      </p:sp>
      <p:pic>
        <p:nvPicPr>
          <p:cNvPr id="13317" name="Picture 5" descr="MCj04123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0"/>
            <a:ext cx="1425575" cy="11477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918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cs typeface="Arial" charset="0"/>
              </a:rPr>
              <a:t>"</a:t>
            </a:r>
            <a:r>
              <a:rPr lang="en-US" altLang="en-US"/>
              <a:t>These Things</a:t>
            </a:r>
            <a:r>
              <a:rPr lang="en-US" altLang="en-US">
                <a:cs typeface="Arial" charset="0"/>
              </a:rPr>
              <a:t>"</a:t>
            </a:r>
            <a:r>
              <a:rPr lang="en-US" altLang="en-US"/>
              <a:t> in Narnia</a:t>
            </a:r>
          </a:p>
        </p:txBody>
      </p:sp>
      <p:sp>
        <p:nvSpPr>
          <p:cNvPr id="15364" name="Rectangle 4"/>
          <p:cNvSpPr>
            <a:spLocks noGrp="1" noChangeArrowheads="1"/>
          </p:cNvSpPr>
          <p:nvPr>
            <p:ph type="body" sz="half" idx="1"/>
          </p:nvPr>
        </p:nvSpPr>
        <p:spPr>
          <a:xfrm>
            <a:off x="228600" y="1600200"/>
            <a:ext cx="4267200" cy="4525963"/>
          </a:xfrm>
        </p:spPr>
        <p:txBody>
          <a:bodyPr/>
          <a:lstStyle/>
          <a:p>
            <a:r>
              <a:rPr lang="en-US" altLang="en-US" sz="2400"/>
              <a:t>Creation</a:t>
            </a:r>
          </a:p>
          <a:p>
            <a:r>
              <a:rPr lang="en-US" altLang="en-US" sz="2400"/>
              <a:t>Sin entering the world</a:t>
            </a:r>
          </a:p>
          <a:p>
            <a:r>
              <a:rPr lang="en-US" altLang="en-US" sz="2400"/>
              <a:t>Jesus dying for sin, and rising again</a:t>
            </a:r>
          </a:p>
          <a:p>
            <a:r>
              <a:rPr lang="en-US" altLang="en-US" sz="2400"/>
              <a:t>Freedom, supernatural aid</a:t>
            </a:r>
          </a:p>
          <a:p>
            <a:r>
              <a:rPr lang="en-US" altLang="en-US" sz="2400"/>
              <a:t>Seeking life</a:t>
            </a:r>
            <a:r>
              <a:rPr lang="en-US" altLang="en-US" sz="2400">
                <a:cs typeface="Arial" charset="0"/>
              </a:rPr>
              <a:t>'</a:t>
            </a:r>
            <a:r>
              <a:rPr lang="en-US" altLang="en-US" sz="2400"/>
              <a:t>s meaning</a:t>
            </a:r>
          </a:p>
          <a:p>
            <a:r>
              <a:rPr lang="en-US" altLang="en-US" sz="2400"/>
              <a:t>The last shall be first</a:t>
            </a:r>
          </a:p>
          <a:p>
            <a:r>
              <a:rPr lang="en-US" altLang="en-US" sz="2400"/>
              <a:t>Guidance, what is real?</a:t>
            </a:r>
          </a:p>
          <a:p>
            <a:r>
              <a:rPr lang="en-US" altLang="en-US" sz="2400"/>
              <a:t>Antichrist, last judgment</a:t>
            </a:r>
          </a:p>
        </p:txBody>
      </p:sp>
      <p:sp>
        <p:nvSpPr>
          <p:cNvPr id="15365" name="Rectangle 5"/>
          <p:cNvSpPr>
            <a:spLocks noGrp="1" noChangeArrowheads="1"/>
          </p:cNvSpPr>
          <p:nvPr>
            <p:ph type="body" sz="half" idx="2"/>
          </p:nvPr>
        </p:nvSpPr>
        <p:spPr>
          <a:xfrm>
            <a:off x="4648200" y="1600200"/>
            <a:ext cx="4267200" cy="4525963"/>
          </a:xfrm>
        </p:spPr>
        <p:txBody>
          <a:bodyPr/>
          <a:lstStyle/>
          <a:p>
            <a:r>
              <a:rPr lang="en-US" altLang="en-US" sz="2400"/>
              <a:t>Magician</a:t>
            </a:r>
            <a:r>
              <a:rPr lang="en-US" altLang="en-US" sz="2400">
                <a:cs typeface="Arial" charset="0"/>
              </a:rPr>
              <a:t>'</a:t>
            </a:r>
            <a:r>
              <a:rPr lang="en-US" altLang="en-US" sz="2400"/>
              <a:t>s Nephew</a:t>
            </a:r>
          </a:p>
          <a:p>
            <a:r>
              <a:rPr lang="en-US" altLang="en-US" sz="2400"/>
              <a:t>Jadis comes to Narnia</a:t>
            </a:r>
          </a:p>
          <a:p>
            <a:r>
              <a:rPr lang="en-US" altLang="en-US" sz="2400"/>
              <a:t>Aslan dying for Edmund</a:t>
            </a:r>
          </a:p>
          <a:p>
            <a:pPr>
              <a:buFontTx/>
              <a:buNone/>
            </a:pPr>
            <a:endParaRPr lang="en-US" altLang="en-US" sz="2400"/>
          </a:p>
          <a:p>
            <a:r>
              <a:rPr lang="en-US" altLang="en-US" sz="2400"/>
              <a:t>Prince Caspian</a:t>
            </a:r>
          </a:p>
          <a:p>
            <a:r>
              <a:rPr lang="en-US" altLang="en-US" sz="2400"/>
              <a:t>Dawn Treader</a:t>
            </a:r>
          </a:p>
          <a:p>
            <a:r>
              <a:rPr lang="en-US" altLang="en-US" sz="2400"/>
              <a:t>Horse &amp; His Boy</a:t>
            </a:r>
          </a:p>
          <a:p>
            <a:r>
              <a:rPr lang="en-US" altLang="en-US" sz="2400"/>
              <a:t>Silver Chair</a:t>
            </a:r>
          </a:p>
          <a:p>
            <a:r>
              <a:rPr lang="en-US" altLang="en-US" sz="2400"/>
              <a:t>Last Battle</a:t>
            </a:r>
          </a:p>
        </p:txBody>
      </p:sp>
    </p:spTree>
    <p:custDataLst>
      <p:tags r:id="rId1"/>
    </p:custDataLst>
  </p:cSld>
  <p:clrMapOvr>
    <a:masterClrMapping/>
  </p:clrMapOvr>
  <p:transition advTm="2961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5">
                                            <p:txEl>
                                              <p:pRg st="0" end="0"/>
                                            </p:txEl>
                                          </p:spTgt>
                                        </p:tgtEl>
                                        <p:attrNameLst>
                                          <p:attrName>style.visibility</p:attrName>
                                        </p:attrNameLst>
                                      </p:cBhvr>
                                      <p:to>
                                        <p:strVal val="visible"/>
                                      </p:to>
                                    </p:set>
                                    <p:anim calcmode="lin" valueType="num">
                                      <p:cBhvr additive="base">
                                        <p:cTn id="13" dur="5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4">
                                            <p:txEl>
                                              <p:pRg st="1" end="1"/>
                                            </p:txEl>
                                          </p:spTgt>
                                        </p:tgtEl>
                                        <p:attrNameLst>
                                          <p:attrName>style.visibility</p:attrName>
                                        </p:attrNameLst>
                                      </p:cBhvr>
                                      <p:to>
                                        <p:strVal val="visible"/>
                                      </p:to>
                                    </p:set>
                                    <p:anim calcmode="lin" valueType="num">
                                      <p:cBhvr additive="base">
                                        <p:cTn id="19"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5">
                                            <p:txEl>
                                              <p:pRg st="1" end="1"/>
                                            </p:txEl>
                                          </p:spTgt>
                                        </p:tgtEl>
                                        <p:attrNameLst>
                                          <p:attrName>style.visibility</p:attrName>
                                        </p:attrNameLst>
                                      </p:cBhvr>
                                      <p:to>
                                        <p:strVal val="visible"/>
                                      </p:to>
                                    </p:set>
                                    <p:anim calcmode="lin" valueType="num">
                                      <p:cBhvr additive="base">
                                        <p:cTn id="25" dur="5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4">
                                            <p:txEl>
                                              <p:pRg st="2" end="2"/>
                                            </p:txEl>
                                          </p:spTgt>
                                        </p:tgtEl>
                                        <p:attrNameLst>
                                          <p:attrName>style.visibility</p:attrName>
                                        </p:attrNameLst>
                                      </p:cBhvr>
                                      <p:to>
                                        <p:strVal val="visible"/>
                                      </p:to>
                                    </p:set>
                                    <p:anim calcmode="lin" valueType="num">
                                      <p:cBhvr additive="base">
                                        <p:cTn id="31"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5">
                                            <p:txEl>
                                              <p:pRg st="2" end="2"/>
                                            </p:txEl>
                                          </p:spTgt>
                                        </p:tgtEl>
                                        <p:attrNameLst>
                                          <p:attrName>style.visibility</p:attrName>
                                        </p:attrNameLst>
                                      </p:cBhvr>
                                      <p:to>
                                        <p:strVal val="visible"/>
                                      </p:to>
                                    </p:set>
                                    <p:anim calcmode="lin" valueType="num">
                                      <p:cBhvr additive="base">
                                        <p:cTn id="37" dur="500" fill="hold"/>
                                        <p:tgtEl>
                                          <p:spTgt spid="1536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4">
                                            <p:txEl>
                                              <p:pRg st="3" end="3"/>
                                            </p:txEl>
                                          </p:spTgt>
                                        </p:tgtEl>
                                        <p:attrNameLst>
                                          <p:attrName>style.visibility</p:attrName>
                                        </p:attrNameLst>
                                      </p:cBhvr>
                                      <p:to>
                                        <p:strVal val="visible"/>
                                      </p:to>
                                    </p:set>
                                    <p:anim calcmode="lin" valueType="num">
                                      <p:cBhvr additive="base">
                                        <p:cTn id="43" dur="5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5">
                                            <p:txEl>
                                              <p:pRg st="4" end="4"/>
                                            </p:txEl>
                                          </p:spTgt>
                                        </p:tgtEl>
                                        <p:attrNameLst>
                                          <p:attrName>style.visibility</p:attrName>
                                        </p:attrNameLst>
                                      </p:cBhvr>
                                      <p:to>
                                        <p:strVal val="visible"/>
                                      </p:to>
                                    </p:set>
                                    <p:anim calcmode="lin" valueType="num">
                                      <p:cBhvr additive="base">
                                        <p:cTn id="49" dur="500" fill="hold"/>
                                        <p:tgtEl>
                                          <p:spTgt spid="1536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364">
                                            <p:txEl>
                                              <p:pRg st="4" end="4"/>
                                            </p:txEl>
                                          </p:spTgt>
                                        </p:tgtEl>
                                        <p:attrNameLst>
                                          <p:attrName>style.visibility</p:attrName>
                                        </p:attrNameLst>
                                      </p:cBhvr>
                                      <p:to>
                                        <p:strVal val="visible"/>
                                      </p:to>
                                    </p:set>
                                    <p:anim calcmode="lin" valueType="num">
                                      <p:cBhvr additive="base">
                                        <p:cTn id="55" dur="5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365">
                                            <p:txEl>
                                              <p:pRg st="5" end="5"/>
                                            </p:txEl>
                                          </p:spTgt>
                                        </p:tgtEl>
                                        <p:attrNameLst>
                                          <p:attrName>style.visibility</p:attrName>
                                        </p:attrNameLst>
                                      </p:cBhvr>
                                      <p:to>
                                        <p:strVal val="visible"/>
                                      </p:to>
                                    </p:set>
                                    <p:anim calcmode="lin" valueType="num">
                                      <p:cBhvr additive="base">
                                        <p:cTn id="61" dur="500" fill="hold"/>
                                        <p:tgtEl>
                                          <p:spTgt spid="1536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36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364">
                                            <p:txEl>
                                              <p:pRg st="5" end="5"/>
                                            </p:txEl>
                                          </p:spTgt>
                                        </p:tgtEl>
                                        <p:attrNameLst>
                                          <p:attrName>style.visibility</p:attrName>
                                        </p:attrNameLst>
                                      </p:cBhvr>
                                      <p:to>
                                        <p:strVal val="visible"/>
                                      </p:to>
                                    </p:set>
                                    <p:anim calcmode="lin" valueType="num">
                                      <p:cBhvr additive="base">
                                        <p:cTn id="67" dur="500" fill="hold"/>
                                        <p:tgtEl>
                                          <p:spTgt spid="1536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36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365">
                                            <p:txEl>
                                              <p:pRg st="6" end="6"/>
                                            </p:txEl>
                                          </p:spTgt>
                                        </p:tgtEl>
                                        <p:attrNameLst>
                                          <p:attrName>style.visibility</p:attrName>
                                        </p:attrNameLst>
                                      </p:cBhvr>
                                      <p:to>
                                        <p:strVal val="visible"/>
                                      </p:to>
                                    </p:set>
                                    <p:anim calcmode="lin" valueType="num">
                                      <p:cBhvr additive="base">
                                        <p:cTn id="73" dur="500" fill="hold"/>
                                        <p:tgtEl>
                                          <p:spTgt spid="1536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36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364">
                                            <p:txEl>
                                              <p:pRg st="6" end="6"/>
                                            </p:txEl>
                                          </p:spTgt>
                                        </p:tgtEl>
                                        <p:attrNameLst>
                                          <p:attrName>style.visibility</p:attrName>
                                        </p:attrNameLst>
                                      </p:cBhvr>
                                      <p:to>
                                        <p:strVal val="visible"/>
                                      </p:to>
                                    </p:set>
                                    <p:anim calcmode="lin" valueType="num">
                                      <p:cBhvr additive="base">
                                        <p:cTn id="79" dur="500" fill="hold"/>
                                        <p:tgtEl>
                                          <p:spTgt spid="15364">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536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365">
                                            <p:txEl>
                                              <p:pRg st="7" end="7"/>
                                            </p:txEl>
                                          </p:spTgt>
                                        </p:tgtEl>
                                        <p:attrNameLst>
                                          <p:attrName>style.visibility</p:attrName>
                                        </p:attrNameLst>
                                      </p:cBhvr>
                                      <p:to>
                                        <p:strVal val="visible"/>
                                      </p:to>
                                    </p:set>
                                    <p:anim calcmode="lin" valueType="num">
                                      <p:cBhvr additive="base">
                                        <p:cTn id="85" dur="500" fill="hold"/>
                                        <p:tgtEl>
                                          <p:spTgt spid="15365">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36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364">
                                            <p:txEl>
                                              <p:pRg st="7" end="7"/>
                                            </p:txEl>
                                          </p:spTgt>
                                        </p:tgtEl>
                                        <p:attrNameLst>
                                          <p:attrName>style.visibility</p:attrName>
                                        </p:attrNameLst>
                                      </p:cBhvr>
                                      <p:to>
                                        <p:strVal val="visible"/>
                                      </p:to>
                                    </p:set>
                                    <p:anim calcmode="lin" valueType="num">
                                      <p:cBhvr additive="base">
                                        <p:cTn id="91" dur="500" fill="hold"/>
                                        <p:tgtEl>
                                          <p:spTgt spid="15364">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536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365">
                                            <p:txEl>
                                              <p:pRg st="8" end="8"/>
                                            </p:txEl>
                                          </p:spTgt>
                                        </p:tgtEl>
                                        <p:attrNameLst>
                                          <p:attrName>style.visibility</p:attrName>
                                        </p:attrNameLst>
                                      </p:cBhvr>
                                      <p:to>
                                        <p:strVal val="visible"/>
                                      </p:to>
                                    </p:set>
                                    <p:anim calcmode="lin" valueType="num">
                                      <p:cBhvr additive="base">
                                        <p:cTn id="97" dur="500" fill="hold"/>
                                        <p:tgtEl>
                                          <p:spTgt spid="15365">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36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uiExpand="1" build="p"/>
      <p:bldP spid="1536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An Important Technique</a:t>
            </a:r>
          </a:p>
        </p:txBody>
      </p:sp>
      <p:sp>
        <p:nvSpPr>
          <p:cNvPr id="17411" name="Rectangle 3"/>
          <p:cNvSpPr>
            <a:spLocks noGrp="1" noChangeArrowheads="1"/>
          </p:cNvSpPr>
          <p:nvPr>
            <p:ph type="body" idx="1"/>
          </p:nvPr>
        </p:nvSpPr>
        <p:spPr/>
        <p:txBody>
          <a:bodyPr/>
          <a:lstStyle/>
          <a:p>
            <a:r>
              <a:rPr lang="en-US" altLang="en-US"/>
              <a:t>One way in which Lewis helps us to see these important truths is by using a technique that some call </a:t>
            </a:r>
            <a:r>
              <a:rPr lang="en-US" altLang="en-US" i="1"/>
              <a:t>mooreeffoc</a:t>
            </a:r>
            <a:r>
              <a:rPr lang="en-US" altLang="en-US"/>
              <a:t>.</a:t>
            </a:r>
          </a:p>
          <a:p>
            <a:r>
              <a:rPr lang="en-US" altLang="en-US"/>
              <a:t>Mooreeffoc is a literary device by which the author sets up a situation so that the reader will experience a truth from an unusual angle, perhaps coming to see its power for the first time.</a:t>
            </a:r>
          </a:p>
        </p:txBody>
      </p:sp>
    </p:spTree>
    <p:custDataLst>
      <p:tags r:id="rId1"/>
    </p:custDataLst>
  </p:cSld>
  <p:clrMapOvr>
    <a:masterClrMapping/>
  </p:clrMapOvr>
  <p:transition advTm="222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What is Mooreeffoc?</a:t>
            </a:r>
          </a:p>
        </p:txBody>
      </p:sp>
      <p:sp>
        <p:nvSpPr>
          <p:cNvPr id="18438" name="Rectangle 6"/>
          <p:cNvSpPr>
            <a:spLocks noGrp="1" noChangeArrowheads="1"/>
          </p:cNvSpPr>
          <p:nvPr>
            <p:ph type="body" sz="half" idx="1"/>
          </p:nvPr>
        </p:nvSpPr>
        <p:spPr>
          <a:xfrm>
            <a:off x="304800" y="1600200"/>
            <a:ext cx="5257800" cy="4525963"/>
          </a:xfrm>
        </p:spPr>
        <p:txBody>
          <a:bodyPr/>
          <a:lstStyle/>
          <a:p>
            <a:pPr>
              <a:lnSpc>
                <a:spcPct val="80000"/>
              </a:lnSpc>
              <a:spcBef>
                <a:spcPct val="50000"/>
              </a:spcBef>
              <a:buFontTx/>
              <a:buNone/>
            </a:pPr>
            <a:r>
              <a:rPr lang="en-US" altLang="en-US" sz="2400"/>
              <a:t>	</a:t>
            </a:r>
            <a:r>
              <a:rPr lang="en-US" altLang="en-US" sz="2400">
                <a:cs typeface="Arial" charset="0"/>
              </a:rPr>
              <a:t>"</a:t>
            </a:r>
            <a:r>
              <a:rPr lang="en-US" altLang="en-US" sz="2400"/>
              <a:t>And there is (especially for the humble) </a:t>
            </a:r>
            <a:r>
              <a:rPr lang="en-US" altLang="en-US" sz="2400" i="1"/>
              <a:t>Mooreeffoc</a:t>
            </a:r>
            <a:r>
              <a:rPr lang="en-US" altLang="en-US" sz="2400"/>
              <a:t>, or Chestertonian Fantasy.  </a:t>
            </a:r>
            <a:r>
              <a:rPr lang="en-US" altLang="en-US" sz="2400" i="1"/>
              <a:t>Mooreeffoc</a:t>
            </a:r>
            <a:r>
              <a:rPr lang="en-US" altLang="en-US" sz="2400"/>
              <a:t> is a fantastic word, but it could be seen written up in every town in this land [England].  It is </a:t>
            </a:r>
            <a:r>
              <a:rPr lang="en-US" altLang="en-US" sz="2400">
                <a:cs typeface="Arial" charset="0"/>
              </a:rPr>
              <a:t>'</a:t>
            </a:r>
            <a:r>
              <a:rPr lang="en-US" altLang="en-US" sz="2400"/>
              <a:t>Coffee-room,</a:t>
            </a:r>
            <a:r>
              <a:rPr lang="en-US" altLang="en-US" sz="2400">
                <a:cs typeface="Arial" charset="0"/>
              </a:rPr>
              <a:t>'</a:t>
            </a:r>
            <a:r>
              <a:rPr lang="en-US" altLang="en-US" sz="2400"/>
              <a:t> viewed from the inside through a glass door, as it was seen by Dickens on a dark London day; and it was used by Chesterton to denote the queerness of things that have become trite, when they are seen suddenly from a new angle.</a:t>
            </a:r>
            <a:r>
              <a:rPr lang="en-US" altLang="en-US" sz="2400">
                <a:cs typeface="Arial" charset="0"/>
              </a:rPr>
              <a:t>"</a:t>
            </a:r>
            <a:r>
              <a:rPr lang="en-US" altLang="en-US" sz="2400"/>
              <a:t>  </a:t>
            </a:r>
            <a:r>
              <a:rPr lang="en-US" altLang="en-US" sz="2400" i="1"/>
              <a:t>The Tolkien Reader</a:t>
            </a:r>
            <a:r>
              <a:rPr lang="en-US" altLang="en-US" sz="2400"/>
              <a:t>, p 58</a:t>
            </a:r>
          </a:p>
          <a:p>
            <a:pPr>
              <a:lnSpc>
                <a:spcPct val="80000"/>
              </a:lnSpc>
            </a:pPr>
            <a:endParaRPr lang="en-US" altLang="en-US" sz="2400"/>
          </a:p>
        </p:txBody>
      </p:sp>
      <p:pic>
        <p:nvPicPr>
          <p:cNvPr id="18440" name="Picture 8" descr="CoffeeRoomfli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2951" r="22951"/>
          <a:stretch>
            <a:fillRect/>
          </a:stretch>
        </p:blipFill>
        <p:spPr>
          <a:xfrm>
            <a:off x="5791200" y="1524000"/>
            <a:ext cx="2900363" cy="468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78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checkerboard(across)">
                                      <p:cBhvr>
                                        <p:cTn id="7" dur="500"/>
                                        <p:tgtEl>
                                          <p:spTgt spid="18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Mooreeffoc in Narnia</a:t>
            </a:r>
          </a:p>
        </p:txBody>
      </p:sp>
      <p:sp>
        <p:nvSpPr>
          <p:cNvPr id="20483" name="Rectangle 3"/>
          <p:cNvSpPr>
            <a:spLocks noGrp="1" noChangeArrowheads="1"/>
          </p:cNvSpPr>
          <p:nvPr>
            <p:ph type="body" idx="1"/>
          </p:nvPr>
        </p:nvSpPr>
        <p:spPr/>
        <p:txBody>
          <a:bodyPr/>
          <a:lstStyle/>
          <a:p>
            <a:r>
              <a:rPr lang="en-US" altLang="en-US" sz="2800"/>
              <a:t>The whole series:</a:t>
            </a:r>
          </a:p>
          <a:p>
            <a:pPr lvl="1"/>
            <a:r>
              <a:rPr lang="en-US" altLang="en-US" sz="2400"/>
              <a:t>The basic truths of Christianity are transposed to a fairy-tale world.</a:t>
            </a:r>
          </a:p>
          <a:p>
            <a:r>
              <a:rPr lang="en-US" altLang="en-US" sz="2800"/>
              <a:t>Some brief touches:</a:t>
            </a:r>
          </a:p>
          <a:p>
            <a:pPr lvl="1"/>
            <a:r>
              <a:rPr lang="en-US" altLang="en-US" sz="2400"/>
              <a:t>Lucy reads the titles of books in Tumnus</a:t>
            </a:r>
            <a:r>
              <a:rPr lang="en-US" altLang="en-US" sz="2400">
                <a:cs typeface="Arial" charset="0"/>
              </a:rPr>
              <a:t>'</a:t>
            </a:r>
            <a:r>
              <a:rPr lang="en-US" altLang="en-US" sz="2400"/>
              <a:t> library.</a:t>
            </a:r>
          </a:p>
          <a:p>
            <a:r>
              <a:rPr lang="en-US" altLang="en-US" sz="2800"/>
              <a:t>A more extended mooreeffoc:</a:t>
            </a:r>
          </a:p>
          <a:p>
            <a:pPr lvl="1"/>
            <a:r>
              <a:rPr lang="en-US" altLang="en-US" sz="2400"/>
              <a:t>Puddleglum responds to the Queen of Underland.</a:t>
            </a:r>
          </a:p>
          <a:p>
            <a:r>
              <a:rPr lang="en-US" altLang="en-US" sz="2800"/>
              <a:t>Mooreeffoc and angels:</a:t>
            </a:r>
          </a:p>
          <a:p>
            <a:pPr lvl="1"/>
            <a:r>
              <a:rPr lang="en-US" altLang="en-US" sz="2400"/>
              <a:t>Surprise!</a:t>
            </a:r>
          </a:p>
        </p:txBody>
      </p:sp>
    </p:spTree>
    <p:custDataLst>
      <p:tags r:id="rId1"/>
    </p:custDataLst>
  </p:cSld>
  <p:clrMapOvr>
    <a:masterClrMapping/>
  </p:clrMapOvr>
  <p:transition advTm="715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483">
                                            <p:txEl>
                                              <p:pRg st="6" end="6"/>
                                            </p:txEl>
                                          </p:spTgt>
                                        </p:tgtEl>
                                        <p:attrNameLst>
                                          <p:attrName>style.visibility</p:attrName>
                                        </p:attrNameLst>
                                      </p:cBhvr>
                                      <p:to>
                                        <p:strVal val="visible"/>
                                      </p:to>
                                    </p:set>
                                    <p:anim calcmode="lin" valueType="num">
                                      <p:cBhvr additive="base">
                                        <p:cTn id="43"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483">
                                            <p:txEl>
                                              <p:pRg st="7" end="7"/>
                                            </p:txEl>
                                          </p:spTgt>
                                        </p:tgtEl>
                                        <p:attrNameLst>
                                          <p:attrName>style.visibility</p:attrName>
                                        </p:attrNameLst>
                                      </p:cBhvr>
                                      <p:to>
                                        <p:strVal val="visible"/>
                                      </p:to>
                                    </p:set>
                                    <p:anim calcmode="lin" valueType="num">
                                      <p:cBhvr additive="base">
                                        <p:cTn id="49"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MCj04247500000[1]"/>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2057400" y="1524000"/>
            <a:ext cx="5029200" cy="4257675"/>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457200" y="304800"/>
            <a:ext cx="8229600" cy="1143000"/>
          </a:xfrm>
        </p:spPr>
        <p:txBody>
          <a:bodyPr/>
          <a:lstStyle/>
          <a:p>
            <a:r>
              <a:rPr lang="en-US" altLang="en-US"/>
              <a:t>Tumnus</a:t>
            </a:r>
            <a:r>
              <a:rPr lang="en-US" altLang="en-US">
                <a:cs typeface="Arial" charset="0"/>
              </a:rPr>
              <a:t>'</a:t>
            </a:r>
            <a:r>
              <a:rPr lang="en-US" altLang="en-US"/>
              <a:t> Library</a:t>
            </a:r>
          </a:p>
        </p:txBody>
      </p:sp>
      <p:sp>
        <p:nvSpPr>
          <p:cNvPr id="21507" name="Rectangle 3"/>
          <p:cNvSpPr>
            <a:spLocks noGrp="1" noChangeArrowheads="1"/>
          </p:cNvSpPr>
          <p:nvPr>
            <p:ph type="body" idx="1"/>
          </p:nvPr>
        </p:nvSpPr>
        <p:spPr>
          <a:xfrm>
            <a:off x="457200" y="1600200"/>
            <a:ext cx="8458200" cy="4525963"/>
          </a:xfrm>
        </p:spPr>
        <p:txBody>
          <a:bodyPr/>
          <a:lstStyle/>
          <a:p>
            <a:r>
              <a:rPr lang="en-US" altLang="en-US" sz="2800"/>
              <a:t>Lucy sees the title </a:t>
            </a:r>
            <a:r>
              <a:rPr lang="en-US" altLang="en-US" sz="2800" i="1"/>
              <a:t>Men, Monks and Game-keepers: A Study in Popular Legend, or Is Man a Myth?</a:t>
            </a:r>
            <a:r>
              <a:rPr lang="en-US" altLang="en-US" sz="2800"/>
              <a:t> (</a:t>
            </a:r>
            <a:r>
              <a:rPr lang="en-US" altLang="en-US" sz="2800" i="1"/>
              <a:t>LWW</a:t>
            </a:r>
            <a:r>
              <a:rPr lang="en-US" altLang="en-US" sz="2800"/>
              <a:t>, chapter two)</a:t>
            </a:r>
          </a:p>
          <a:p>
            <a:r>
              <a:rPr lang="en-US" altLang="en-US" sz="2800"/>
              <a:t>If man, whom we know exists, is considered mythological by some fauns, may not some of the beings we consider mythological also exist?</a:t>
            </a:r>
          </a:p>
          <a:p>
            <a:r>
              <a:rPr lang="en-US" altLang="en-US" sz="2800"/>
              <a:t>A good preparation (for those trained in modern secularism) for a more sympathetic reading of Biblical narratives including angels &amp; demons.</a:t>
            </a:r>
          </a:p>
        </p:txBody>
      </p:sp>
    </p:spTree>
    <p:custDataLst>
      <p:tags r:id="rId1"/>
    </p:custDataLst>
  </p:cSld>
  <p:clrMapOvr>
    <a:masterClrMapping/>
  </p:clrMapOvr>
  <p:transition advTm="912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SilverChair2"/>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590800" y="1828800"/>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Grp="1" noChangeArrowheads="1"/>
          </p:cNvSpPr>
          <p:nvPr>
            <p:ph type="title"/>
          </p:nvPr>
        </p:nvSpPr>
        <p:spPr/>
        <p:txBody>
          <a:bodyPr/>
          <a:lstStyle/>
          <a:p>
            <a:r>
              <a:rPr lang="en-US" altLang="en-US"/>
              <a:t>The Queen</a:t>
            </a:r>
            <a:r>
              <a:rPr lang="en-US" altLang="en-US">
                <a:cs typeface="Arial" charset="0"/>
              </a:rPr>
              <a:t>'</a:t>
            </a:r>
            <a:r>
              <a:rPr lang="en-US" altLang="en-US"/>
              <a:t>s Enchantment</a:t>
            </a:r>
          </a:p>
        </p:txBody>
      </p:sp>
      <p:sp>
        <p:nvSpPr>
          <p:cNvPr id="22531" name="Rectangle 3"/>
          <p:cNvSpPr>
            <a:spLocks noGrp="1" noChangeArrowheads="1"/>
          </p:cNvSpPr>
          <p:nvPr>
            <p:ph type="body" idx="1"/>
          </p:nvPr>
        </p:nvSpPr>
        <p:spPr>
          <a:xfrm>
            <a:off x="457200" y="1600200"/>
            <a:ext cx="8229600" cy="3962400"/>
          </a:xfrm>
        </p:spPr>
        <p:txBody>
          <a:bodyPr/>
          <a:lstStyle/>
          <a:p>
            <a:pPr>
              <a:lnSpc>
                <a:spcPct val="90000"/>
              </a:lnSpc>
            </a:pPr>
            <a:r>
              <a:rPr lang="en-US" altLang="en-US" sz="2800"/>
              <a:t>The Queen of Underland attempts to enchant Eustace, Jill, Puddleglum, and Rilian to believe there is no other world than hers. (</a:t>
            </a:r>
            <a:r>
              <a:rPr lang="en-US" altLang="en-US" sz="2800" i="1"/>
              <a:t>SC</a:t>
            </a:r>
            <a:r>
              <a:rPr lang="en-US" altLang="en-US" sz="2800"/>
              <a:t>, chap 12)</a:t>
            </a:r>
            <a:endParaRPr lang="en-US" altLang="en-US" sz="2800" i="1"/>
          </a:p>
          <a:p>
            <a:pPr lvl="1">
              <a:lnSpc>
                <a:spcPct val="90000"/>
              </a:lnSpc>
            </a:pPr>
            <a:r>
              <a:rPr lang="en-US" altLang="en-US" sz="2400"/>
              <a:t>Their belief in the sun is just an expanded version of the lamp in the ceiling.</a:t>
            </a:r>
          </a:p>
          <a:p>
            <a:pPr lvl="1">
              <a:lnSpc>
                <a:spcPct val="90000"/>
              </a:lnSpc>
            </a:pPr>
            <a:r>
              <a:rPr lang="en-US" altLang="en-US" sz="2400"/>
              <a:t>Their belief in Aslan is merely an expanded version of a housecat.</a:t>
            </a:r>
          </a:p>
          <a:p>
            <a:pPr>
              <a:lnSpc>
                <a:spcPct val="90000"/>
              </a:lnSpc>
            </a:pPr>
            <a:r>
              <a:rPr lang="en-US" altLang="en-US" sz="2800"/>
              <a:t>Notice how this mimics the atheists</a:t>
            </a:r>
            <a:r>
              <a:rPr lang="en-US" altLang="en-US" sz="2800">
                <a:cs typeface="Arial" charset="0"/>
              </a:rPr>
              <a:t>'</a:t>
            </a:r>
            <a:r>
              <a:rPr lang="en-US" altLang="en-US" sz="2800"/>
              <a:t> argument that God is just an expanded version of a human.</a:t>
            </a:r>
          </a:p>
        </p:txBody>
      </p:sp>
    </p:spTree>
    <p:custDataLst>
      <p:tags r:id="rId1"/>
    </p:custDataLst>
  </p:cSld>
  <p:clrMapOvr>
    <a:masterClrMapping/>
  </p:clrMapOvr>
  <p:transition advTm="915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ionfrontis"/>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743200" y="1371600"/>
            <a:ext cx="3654425" cy="50292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r>
              <a:rPr lang="en-US" altLang="en-US"/>
              <a:t>The Narnia Chronicles</a:t>
            </a:r>
          </a:p>
        </p:txBody>
      </p:sp>
      <p:sp>
        <p:nvSpPr>
          <p:cNvPr id="3075" name="Rectangle 3"/>
          <p:cNvSpPr>
            <a:spLocks noGrp="1" noChangeArrowheads="1"/>
          </p:cNvSpPr>
          <p:nvPr>
            <p:ph type="body" idx="1"/>
          </p:nvPr>
        </p:nvSpPr>
        <p:spPr/>
        <p:txBody>
          <a:bodyPr/>
          <a:lstStyle/>
          <a:p>
            <a:r>
              <a:rPr lang="en-US" altLang="en-US"/>
              <a:t>Ever since they first appeared over 50 years ago, the Narnia books by CS Lewis have been enormously popular.</a:t>
            </a:r>
          </a:p>
          <a:p>
            <a:r>
              <a:rPr lang="en-US" altLang="en-US"/>
              <a:t>Though written for kids, millions of adults have read them </a:t>
            </a:r>
            <a:r>
              <a:rPr lang="en-US" altLang="en-US">
                <a:cs typeface="Arial" charset="0"/>
              </a:rPr>
              <a:t>–</a:t>
            </a:r>
            <a:r>
              <a:rPr lang="en-US" altLang="en-US"/>
              <a:t> and not just aloud to children!</a:t>
            </a:r>
          </a:p>
          <a:p>
            <a:r>
              <a:rPr lang="en-US" altLang="en-US"/>
              <a:t>Obviously these books have struck a chord with young and old alike.</a:t>
            </a:r>
          </a:p>
        </p:txBody>
      </p:sp>
    </p:spTree>
    <p:custDataLst>
      <p:tags r:id="rId1"/>
    </p:custDataLst>
  </p:cSld>
  <p:clrMapOvr>
    <a:masterClrMapping/>
  </p:clrMapOvr>
  <p:transition advTm="188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puddleglum"/>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133600" y="1600200"/>
            <a:ext cx="4724400" cy="4156075"/>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p:nvPr>
        </p:nvSpPr>
        <p:spPr/>
        <p:txBody>
          <a:bodyPr/>
          <a:lstStyle/>
          <a:p>
            <a:r>
              <a:rPr lang="en-US" altLang="en-US"/>
              <a:t>Puddleglum</a:t>
            </a:r>
            <a:r>
              <a:rPr lang="en-US" altLang="en-US">
                <a:cs typeface="Arial" charset="0"/>
              </a:rPr>
              <a:t>'</a:t>
            </a:r>
            <a:r>
              <a:rPr lang="en-US" altLang="en-US"/>
              <a:t>s Answer</a:t>
            </a:r>
          </a:p>
        </p:txBody>
      </p:sp>
      <p:sp>
        <p:nvSpPr>
          <p:cNvPr id="23556" name="Text Box 4"/>
          <p:cNvSpPr txBox="1">
            <a:spLocks noChangeArrowheads="1"/>
          </p:cNvSpPr>
          <p:nvPr/>
        </p:nvSpPr>
        <p:spPr bwMode="auto">
          <a:xfrm>
            <a:off x="609600" y="1981200"/>
            <a:ext cx="800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cs typeface="Arial" charset="0"/>
              </a:rPr>
              <a:t>"</a:t>
            </a:r>
            <a:r>
              <a:rPr lang="en-US" altLang="en-US" sz="2400"/>
              <a:t>Suppose we have only dreamed, or made up, all these things </a:t>
            </a:r>
            <a:r>
              <a:rPr lang="en-US" altLang="en-US" sz="2400">
                <a:cs typeface="Arial" charset="0"/>
              </a:rPr>
              <a:t>– trees and grass and sun and moon and stars and Aslan himself.  Suppose we have.  Then all I can say is that, in that case, the made-up things seem a good deal more important than the real ones.  Suppose this black pit of a kingdom of yours </a:t>
            </a:r>
            <a:r>
              <a:rPr lang="en-US" altLang="en-US" sz="2400" i="1">
                <a:cs typeface="Arial" charset="0"/>
              </a:rPr>
              <a:t>is</a:t>
            </a:r>
            <a:r>
              <a:rPr lang="en-US" altLang="en-US" sz="2400">
                <a:cs typeface="Arial" charset="0"/>
              </a:rPr>
              <a:t> the only world.  Well, it strikes me as a pretty poor one.  And that's a funny thing, when you come to think of it.  We're just babies making up a game, if you're right.  But four babies playing a game can make a play-world which licks your real world hollow."</a:t>
            </a:r>
          </a:p>
        </p:txBody>
      </p:sp>
    </p:spTree>
    <p:custDataLst>
      <p:tags r:id="rId1"/>
    </p:custDataLst>
  </p:cSld>
  <p:clrMapOvr>
    <a:masterClrMapping/>
  </p:clrMapOvr>
  <p:transition advTm="937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checkerboard(across)">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a:r>
              <a:rPr lang="en-US" altLang="en-US"/>
              <a:t>Mooreeffoc and Angels</a:t>
            </a:r>
          </a:p>
        </p:txBody>
      </p:sp>
      <p:sp>
        <p:nvSpPr>
          <p:cNvPr id="25603" name="Rectangle 3"/>
          <p:cNvSpPr>
            <a:spLocks noGrp="1" noChangeArrowheads="1"/>
          </p:cNvSpPr>
          <p:nvPr>
            <p:ph type="body" idx="1"/>
          </p:nvPr>
        </p:nvSpPr>
        <p:spPr>
          <a:xfrm>
            <a:off x="457200" y="1828800"/>
            <a:ext cx="8229600" cy="4525963"/>
          </a:xfrm>
        </p:spPr>
        <p:txBody>
          <a:bodyPr/>
          <a:lstStyle/>
          <a:p>
            <a:pPr>
              <a:lnSpc>
                <a:spcPct val="90000"/>
              </a:lnSpc>
            </a:pPr>
            <a:r>
              <a:rPr lang="en-US" altLang="en-US"/>
              <a:t>Another example, about as extensive as the whole Narnia series, is Lewis</a:t>
            </a:r>
            <a:r>
              <a:rPr lang="en-US" altLang="en-US">
                <a:cs typeface="Arial" charset="0"/>
              </a:rPr>
              <a:t>'</a:t>
            </a:r>
            <a:r>
              <a:rPr lang="en-US" altLang="en-US"/>
              <a:t> back-door approach to angels.</a:t>
            </a:r>
          </a:p>
          <a:p>
            <a:pPr>
              <a:lnSpc>
                <a:spcPct val="90000"/>
              </a:lnSpc>
            </a:pPr>
            <a:r>
              <a:rPr lang="en-US" altLang="en-US"/>
              <a:t>As we identify with the children who travel back and forth from our world to Narnia, we begin to function as angels in Narnian salvation-history!</a:t>
            </a:r>
          </a:p>
          <a:p>
            <a:pPr>
              <a:lnSpc>
                <a:spcPct val="90000"/>
              </a:lnSpc>
            </a:pPr>
            <a:r>
              <a:rPr lang="en-US" altLang="en-US"/>
              <a:t>If this isn</a:t>
            </a:r>
            <a:r>
              <a:rPr lang="en-US" altLang="en-US">
                <a:cs typeface="Arial" charset="0"/>
              </a:rPr>
              <a:t>'</a:t>
            </a:r>
            <a:r>
              <a:rPr lang="en-US" altLang="en-US"/>
              <a:t>t an example of </a:t>
            </a:r>
            <a:r>
              <a:rPr lang="en-US" altLang="en-US">
                <a:cs typeface="Arial" charset="0"/>
              </a:rPr>
              <a:t>"</a:t>
            </a:r>
            <a:r>
              <a:rPr lang="en-US" altLang="en-US"/>
              <a:t>stealing past the watchful dragons,</a:t>
            </a:r>
            <a:r>
              <a:rPr lang="en-US" altLang="en-US">
                <a:cs typeface="Arial" charset="0"/>
              </a:rPr>
              <a:t>"</a:t>
            </a:r>
            <a:r>
              <a:rPr lang="en-US" altLang="en-US"/>
              <a:t> I don’t know what is!</a:t>
            </a:r>
          </a:p>
        </p:txBody>
      </p:sp>
      <p:pic>
        <p:nvPicPr>
          <p:cNvPr id="25605" name="Picture 5" descr="MCj040986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163" y="304800"/>
            <a:ext cx="1249362" cy="160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77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DawnTreader"/>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438400" y="304800"/>
            <a:ext cx="4235450" cy="6324600"/>
          </a:xfrm>
          <a:prstGeom prst="rect">
            <a:avLst/>
          </a:prstGeom>
          <a:noFill/>
          <a:extLst>
            <a:ext uri="{909E8E84-426E-40DD-AFC4-6F175D3DCCD1}">
              <a14:hiddenFill xmlns:a14="http://schemas.microsoft.com/office/drawing/2010/main">
                <a:solidFill>
                  <a:srgbClr val="FFFFFF"/>
                </a:solidFill>
              </a14:hiddenFill>
            </a:ext>
          </a:extLst>
        </p:spPr>
      </p:pic>
      <p:sp>
        <p:nvSpPr>
          <p:cNvPr id="26628" name="Rectangle 4"/>
          <p:cNvSpPr>
            <a:spLocks noGrp="1" noChangeArrowheads="1"/>
          </p:cNvSpPr>
          <p:nvPr>
            <p:ph type="ctrTitle"/>
          </p:nvPr>
        </p:nvSpPr>
        <p:spPr/>
        <p:txBody>
          <a:bodyPr/>
          <a:lstStyle/>
          <a:p>
            <a:r>
              <a:rPr lang="en-US" altLang="en-US">
                <a:latin typeface="Algerian" pitchFamily="82" charset="0"/>
              </a:rPr>
              <a:t>The Chronicles of Narnia</a:t>
            </a:r>
          </a:p>
        </p:txBody>
      </p:sp>
      <p:sp>
        <p:nvSpPr>
          <p:cNvPr id="26629" name="Rectangle 5"/>
          <p:cNvSpPr>
            <a:spLocks noGrp="1" noChangeArrowheads="1"/>
          </p:cNvSpPr>
          <p:nvPr>
            <p:ph type="subTitle" idx="1"/>
          </p:nvPr>
        </p:nvSpPr>
        <p:spPr/>
        <p:txBody>
          <a:bodyPr/>
          <a:lstStyle/>
          <a:p>
            <a:r>
              <a:rPr lang="en-US" altLang="en-US"/>
              <a:t>A Way to Visualize, Appreciate, and Feel Biblical Truths!</a:t>
            </a:r>
          </a:p>
        </p:txBody>
      </p:sp>
    </p:spTree>
    <p:custDataLst>
      <p:tags r:id="rId1"/>
    </p:custDataLst>
  </p:cSld>
  <p:clrMapOvr>
    <a:masterClrMapping/>
  </p:clrMapOvr>
  <p:transition advTm="802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6629">
                                            <p:txEl>
                                              <p:pRg st="0" end="0"/>
                                            </p:txEl>
                                          </p:spTgt>
                                        </p:tgtEl>
                                        <p:attrNameLst>
                                          <p:attrName>style.visibility</p:attrName>
                                        </p:attrNameLst>
                                      </p:cBhvr>
                                      <p:to>
                                        <p:strVal val="visible"/>
                                      </p:to>
                                    </p:set>
                                    <p:animEffect transition="in" filter="checkerboard(across)">
                                      <p:cBhvr>
                                        <p:cTn id="13" dur="500"/>
                                        <p:tgtEl>
                                          <p:spTgt spid="26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Various Productions</a:t>
            </a:r>
          </a:p>
        </p:txBody>
      </p:sp>
      <p:sp>
        <p:nvSpPr>
          <p:cNvPr id="4099" name="Rectangle 3"/>
          <p:cNvSpPr>
            <a:spLocks noGrp="1" noChangeArrowheads="1"/>
          </p:cNvSpPr>
          <p:nvPr>
            <p:ph type="body" idx="1"/>
          </p:nvPr>
        </p:nvSpPr>
        <p:spPr/>
        <p:txBody>
          <a:bodyPr/>
          <a:lstStyle/>
          <a:p>
            <a:r>
              <a:rPr lang="en-US" altLang="en-US"/>
              <a:t>The Narnia series has been made into audios, both narrated and dramatized.</a:t>
            </a:r>
          </a:p>
          <a:p>
            <a:r>
              <a:rPr lang="en-US" altLang="en-US"/>
              <a:t>The stories have also been produced for video, both live and cartoon formats.</a:t>
            </a:r>
          </a:p>
          <a:p>
            <a:r>
              <a:rPr lang="en-US" altLang="en-US"/>
              <a:t>Now Walt Disney Pictures and Walden Media are in the midst of producing an elaborate &amp; expensive film series.</a:t>
            </a:r>
          </a:p>
          <a:p>
            <a:r>
              <a:rPr lang="en-US" altLang="en-US"/>
              <a:t>We give here a sketch of the books.</a:t>
            </a:r>
          </a:p>
        </p:txBody>
      </p:sp>
    </p:spTree>
    <p:custDataLst>
      <p:tags r:id="rId1"/>
    </p:custDataLst>
  </p:cSld>
  <p:clrMapOvr>
    <a:masterClrMapping/>
  </p:clrMapOvr>
  <p:transition advTm="484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WW"/>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730500" y="838200"/>
            <a:ext cx="3706813" cy="5715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228600" y="274638"/>
            <a:ext cx="8610600" cy="1143000"/>
          </a:xfrm>
        </p:spPr>
        <p:txBody>
          <a:bodyPr/>
          <a:lstStyle/>
          <a:p>
            <a:r>
              <a:rPr lang="en-US" altLang="en-US" sz="4000"/>
              <a:t>The Narnia Series 1: </a:t>
            </a:r>
            <a:br>
              <a:rPr lang="en-US" altLang="en-US" sz="4000"/>
            </a:br>
            <a:r>
              <a:rPr lang="en-US" altLang="en-US" sz="4000"/>
              <a:t>The Lion, the Witch &amp; the Wardrobe</a:t>
            </a:r>
          </a:p>
        </p:txBody>
      </p:sp>
      <p:sp>
        <p:nvSpPr>
          <p:cNvPr id="5123" name="Rectangle 3"/>
          <p:cNvSpPr>
            <a:spLocks noGrp="1" noChangeArrowheads="1"/>
          </p:cNvSpPr>
          <p:nvPr>
            <p:ph type="body" idx="1"/>
          </p:nvPr>
        </p:nvSpPr>
        <p:spPr/>
        <p:txBody>
          <a:bodyPr/>
          <a:lstStyle/>
          <a:p>
            <a:pPr>
              <a:lnSpc>
                <a:spcPct val="80000"/>
              </a:lnSpc>
            </a:pPr>
            <a:r>
              <a:rPr lang="en-US" altLang="en-US" sz="2800"/>
              <a:t>Four children (Peter, Susan, Edmund &amp; Lucy) come to live in the rural mansion of an elderly professor to escape the London air raids.</a:t>
            </a:r>
          </a:p>
          <a:p>
            <a:pPr>
              <a:lnSpc>
                <a:spcPct val="80000"/>
              </a:lnSpc>
            </a:pPr>
            <a:r>
              <a:rPr lang="en-US" altLang="en-US" sz="2800"/>
              <a:t>They are accidentally transported to a parallel world, Narnia, by entering an old wardrobe.</a:t>
            </a:r>
          </a:p>
          <a:p>
            <a:pPr>
              <a:lnSpc>
                <a:spcPct val="80000"/>
              </a:lnSpc>
            </a:pPr>
            <a:r>
              <a:rPr lang="en-US" altLang="en-US" sz="2800"/>
              <a:t>Narnia is inhabited by talking animals and various other magical creatures.</a:t>
            </a:r>
          </a:p>
          <a:p>
            <a:pPr>
              <a:lnSpc>
                <a:spcPct val="80000"/>
              </a:lnSpc>
            </a:pPr>
            <a:r>
              <a:rPr lang="en-US" altLang="en-US" sz="2800"/>
              <a:t>It has been enchanted by the wicked witch Jadis so it is always winter but never Christmas.</a:t>
            </a:r>
          </a:p>
          <a:p>
            <a:pPr>
              <a:lnSpc>
                <a:spcPct val="80000"/>
              </a:lnSpc>
            </a:pPr>
            <a:r>
              <a:rPr lang="en-US" altLang="en-US" sz="2800"/>
              <a:t>The Pevensie kids help the lion Aslan rescue Narnia from the witch</a:t>
            </a:r>
            <a:r>
              <a:rPr lang="en-US" altLang="en-US" sz="2800">
                <a:cs typeface="Arial" charset="0"/>
              </a:rPr>
              <a:t>'</a:t>
            </a:r>
            <a:r>
              <a:rPr lang="en-US" altLang="en-US" sz="2800"/>
              <a:t>s power.</a:t>
            </a:r>
          </a:p>
          <a:p>
            <a:pPr lvl="1">
              <a:lnSpc>
                <a:spcPct val="80000"/>
              </a:lnSpc>
            </a:pPr>
            <a:endParaRPr lang="en-US" altLang="en-US" sz="2400"/>
          </a:p>
        </p:txBody>
      </p:sp>
    </p:spTree>
    <p:custDataLst>
      <p:tags r:id="rId1"/>
    </p:custDataLst>
  </p:cSld>
  <p:clrMapOvr>
    <a:masterClrMapping/>
  </p:clrMapOvr>
  <p:transition advTm="522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rCaspian"/>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2743200" y="838200"/>
            <a:ext cx="3590925" cy="581025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p:txBody>
          <a:bodyPr/>
          <a:lstStyle/>
          <a:p>
            <a:r>
              <a:rPr lang="en-US" altLang="en-US" sz="4000"/>
              <a:t>Narnia 2:  Prince Caspian</a:t>
            </a:r>
          </a:p>
        </p:txBody>
      </p:sp>
      <p:sp>
        <p:nvSpPr>
          <p:cNvPr id="6147" name="Rectangle 3"/>
          <p:cNvSpPr>
            <a:spLocks noGrp="1" noChangeArrowheads="1"/>
          </p:cNvSpPr>
          <p:nvPr>
            <p:ph type="body" idx="1"/>
          </p:nvPr>
        </p:nvSpPr>
        <p:spPr/>
        <p:txBody>
          <a:bodyPr/>
          <a:lstStyle/>
          <a:p>
            <a:pPr>
              <a:lnSpc>
                <a:spcPct val="90000"/>
              </a:lnSpc>
            </a:pPr>
            <a:r>
              <a:rPr lang="en-US" altLang="en-US"/>
              <a:t>After about a year of Earth time, the Pevensies return to Narnia, but find a thousand years have passed there.</a:t>
            </a:r>
          </a:p>
          <a:p>
            <a:pPr>
              <a:lnSpc>
                <a:spcPct val="90000"/>
              </a:lnSpc>
            </a:pPr>
            <a:r>
              <a:rPr lang="en-US" altLang="en-US"/>
              <a:t>Narnia is being oppressed by wicked King Miraz, who is opposed by his nephew Caspian and the talking animals.</a:t>
            </a:r>
          </a:p>
          <a:p>
            <a:pPr>
              <a:lnSpc>
                <a:spcPct val="90000"/>
              </a:lnSpc>
            </a:pPr>
            <a:r>
              <a:rPr lang="en-US" altLang="en-US"/>
              <a:t>When all seems lost, Aslan, Caspian, and the Pevensies defeat Miraz</a:t>
            </a:r>
            <a:r>
              <a:rPr lang="en-US" altLang="en-US">
                <a:cs typeface="Arial" charset="0"/>
              </a:rPr>
              <a:t>'</a:t>
            </a:r>
            <a:r>
              <a:rPr lang="en-US" altLang="en-US"/>
              <a:t>s forces and free the good Narnian creatures.</a:t>
            </a:r>
          </a:p>
        </p:txBody>
      </p:sp>
    </p:spTree>
    <p:custDataLst>
      <p:tags r:id="rId1"/>
    </p:custDataLst>
  </p:cSld>
  <p:clrMapOvr>
    <a:masterClrMapping/>
  </p:clrMapOvr>
  <p:transition advTm="317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awnTreader2"/>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1828800" y="1047750"/>
            <a:ext cx="5486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ltLang="en-US" sz="4000"/>
              <a:t>Narnia 3:</a:t>
            </a:r>
            <a:br>
              <a:rPr lang="en-US" altLang="en-US" sz="4000"/>
            </a:br>
            <a:r>
              <a:rPr lang="en-US" altLang="en-US" sz="4000"/>
              <a:t>Voyage of the Dawn Treader</a:t>
            </a:r>
          </a:p>
        </p:txBody>
      </p:sp>
      <p:sp>
        <p:nvSpPr>
          <p:cNvPr id="7171" name="Rectangle 3"/>
          <p:cNvSpPr>
            <a:spLocks noGrp="1" noChangeArrowheads="1"/>
          </p:cNvSpPr>
          <p:nvPr>
            <p:ph type="body" idx="1"/>
          </p:nvPr>
        </p:nvSpPr>
        <p:spPr/>
        <p:txBody>
          <a:bodyPr/>
          <a:lstStyle/>
          <a:p>
            <a:pPr>
              <a:lnSpc>
                <a:spcPct val="90000"/>
              </a:lnSpc>
            </a:pPr>
            <a:r>
              <a:rPr lang="en-US" altLang="en-US"/>
              <a:t>Edmund, Lucy and their cousin Eustace are magically transported to Narnia to join Caspian</a:t>
            </a:r>
            <a:r>
              <a:rPr lang="en-US" altLang="en-US">
                <a:cs typeface="Arial" charset="0"/>
              </a:rPr>
              <a:t>'</a:t>
            </a:r>
            <a:r>
              <a:rPr lang="en-US" altLang="en-US"/>
              <a:t>s exploration in the eastern sea.</a:t>
            </a:r>
          </a:p>
          <a:p>
            <a:pPr>
              <a:lnSpc>
                <a:spcPct val="90000"/>
              </a:lnSpc>
            </a:pPr>
            <a:r>
              <a:rPr lang="en-US" altLang="en-US"/>
              <a:t>Caspian is seeking seven of his father</a:t>
            </a:r>
            <a:r>
              <a:rPr lang="en-US" altLang="en-US">
                <a:cs typeface="Arial" charset="0"/>
              </a:rPr>
              <a:t>'</a:t>
            </a:r>
            <a:r>
              <a:rPr lang="en-US" altLang="en-US"/>
              <a:t>s noblemen who left when Miraz was king.</a:t>
            </a:r>
          </a:p>
          <a:p>
            <a:pPr>
              <a:lnSpc>
                <a:spcPct val="90000"/>
              </a:lnSpc>
            </a:pPr>
            <a:r>
              <a:rPr lang="en-US" altLang="en-US"/>
              <a:t>After many exciting adventures, they reach the uttermost East of the Narnian world, where Reepicheep the mouse finds his heart</a:t>
            </a:r>
            <a:r>
              <a:rPr lang="en-US" altLang="en-US">
                <a:cs typeface="Arial" charset="0"/>
              </a:rPr>
              <a:t>'</a:t>
            </a:r>
            <a:r>
              <a:rPr lang="en-US" altLang="en-US"/>
              <a:t>s desire and the children meet Aslan.</a:t>
            </a:r>
          </a:p>
        </p:txBody>
      </p:sp>
    </p:spTree>
    <p:custDataLst>
      <p:tags r:id="rId1"/>
    </p:custDataLst>
  </p:cSld>
  <p:clrMapOvr>
    <a:masterClrMapping/>
  </p:clrMapOvr>
  <p:transition advTm="376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orse&amp;boy"/>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t="11842"/>
          <a:stretch>
            <a:fillRect/>
          </a:stretch>
        </p:blipFill>
        <p:spPr bwMode="auto">
          <a:xfrm>
            <a:off x="2743200" y="1295400"/>
            <a:ext cx="3517900" cy="51054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r>
              <a:rPr lang="en-US" altLang="en-US"/>
              <a:t>Narnia 4: The Horse &amp; His Boy</a:t>
            </a:r>
          </a:p>
        </p:txBody>
      </p:sp>
      <p:sp>
        <p:nvSpPr>
          <p:cNvPr id="8195" name="Rectangle 3"/>
          <p:cNvSpPr>
            <a:spLocks noGrp="1" noChangeArrowheads="1"/>
          </p:cNvSpPr>
          <p:nvPr>
            <p:ph type="body" idx="1"/>
          </p:nvPr>
        </p:nvSpPr>
        <p:spPr/>
        <p:txBody>
          <a:bodyPr/>
          <a:lstStyle/>
          <a:p>
            <a:pPr>
              <a:lnSpc>
                <a:spcPct val="90000"/>
              </a:lnSpc>
            </a:pPr>
            <a:r>
              <a:rPr lang="en-US" altLang="en-US" sz="2800"/>
              <a:t>Set during the latter part of the Lion, Witch &amp; Wardrobe, this story follows the adventures of a poor boy Shasta, who runs away from home in Calormen when he realizes he is about to be sold into slavery.</a:t>
            </a:r>
          </a:p>
          <a:p>
            <a:pPr>
              <a:lnSpc>
                <a:spcPct val="90000"/>
              </a:lnSpc>
            </a:pPr>
            <a:r>
              <a:rPr lang="en-US" altLang="en-US" sz="2800"/>
              <a:t>He is accompanied by a warhorse Bree and later by the upper-class girl Aravis and her mare Hwin.</a:t>
            </a:r>
          </a:p>
          <a:p>
            <a:pPr>
              <a:lnSpc>
                <a:spcPct val="90000"/>
              </a:lnSpc>
            </a:pPr>
            <a:r>
              <a:rPr lang="en-US" altLang="en-US" sz="2800"/>
              <a:t>They eventually escape to the North, saving a kingdom in the process.</a:t>
            </a:r>
          </a:p>
        </p:txBody>
      </p:sp>
    </p:spTree>
    <p:custDataLst>
      <p:tags r:id="rId1"/>
    </p:custDataLst>
  </p:cSld>
  <p:clrMapOvr>
    <a:masterClrMapping/>
  </p:clrMapOvr>
  <p:transition advTm="660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ilverChair"/>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1797050" y="304800"/>
            <a:ext cx="5483225" cy="61722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a:t>Narnia 5: The Silver Chair</a:t>
            </a:r>
          </a:p>
        </p:txBody>
      </p:sp>
      <p:sp>
        <p:nvSpPr>
          <p:cNvPr id="9219" name="Rectangle 3"/>
          <p:cNvSpPr>
            <a:spLocks noGrp="1" noChangeArrowheads="1"/>
          </p:cNvSpPr>
          <p:nvPr>
            <p:ph type="body" idx="1"/>
          </p:nvPr>
        </p:nvSpPr>
        <p:spPr>
          <a:xfrm>
            <a:off x="457200" y="1600200"/>
            <a:ext cx="8229600" cy="4800600"/>
          </a:xfrm>
        </p:spPr>
        <p:txBody>
          <a:bodyPr/>
          <a:lstStyle/>
          <a:p>
            <a:pPr>
              <a:lnSpc>
                <a:spcPct val="90000"/>
              </a:lnSpc>
            </a:pPr>
            <a:r>
              <a:rPr lang="en-US" altLang="en-US"/>
              <a:t>Eustace (from #3, Dawn Treader) and Jill are called into Narnia by Aslan to find and rescue Prince Rilian from a wicked witch, the Queen of Underland.</a:t>
            </a:r>
          </a:p>
          <a:p>
            <a:pPr>
              <a:lnSpc>
                <a:spcPct val="90000"/>
              </a:lnSpc>
            </a:pPr>
            <a:r>
              <a:rPr lang="en-US" altLang="en-US"/>
              <a:t>Accompanied by a marsh wiggle Puddle-glum and guided by four clues, the two travel into the wild north in winter.</a:t>
            </a:r>
          </a:p>
          <a:p>
            <a:pPr>
              <a:lnSpc>
                <a:spcPct val="90000"/>
              </a:lnSpc>
            </a:pPr>
            <a:r>
              <a:rPr lang="en-US" altLang="en-US"/>
              <a:t>In spite of botching nearly all the clues, they do succeed and the story ends more or less happily.</a:t>
            </a:r>
          </a:p>
        </p:txBody>
      </p:sp>
    </p:spTree>
    <p:custDataLst>
      <p:tags r:id="rId1"/>
    </p:custDataLst>
  </p:cSld>
  <p:clrMapOvr>
    <a:masterClrMapping/>
  </p:clrMapOvr>
  <p:transition advTm="391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MagsNephew2"/>
          <p:cNvPicPr>
            <a:picLocks noChangeAspect="1" noChangeArrowheads="1"/>
          </p:cNvPicPr>
          <p:nvPr/>
        </p:nvPicPr>
        <p:blipFill>
          <a:blip r:embed="rId3" cstate="print">
            <a:lum bright="50000" contrast="-50000"/>
            <a:extLst>
              <a:ext uri="{28A0092B-C50C-407E-A947-70E740481C1C}">
                <a14:useLocalDpi xmlns:a14="http://schemas.microsoft.com/office/drawing/2010/main" val="0"/>
              </a:ext>
            </a:extLst>
          </a:blip>
          <a:srcRect/>
          <a:stretch>
            <a:fillRect/>
          </a:stretch>
        </p:blipFill>
        <p:spPr bwMode="auto">
          <a:xfrm>
            <a:off x="2133600" y="304800"/>
            <a:ext cx="4786313" cy="6096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p:txBody>
          <a:bodyPr/>
          <a:lstStyle/>
          <a:p>
            <a:r>
              <a:rPr lang="en-US" altLang="en-US" sz="4000"/>
              <a:t>Narnia 6: The Magician</a:t>
            </a:r>
            <a:r>
              <a:rPr lang="en-US" altLang="en-US" sz="4000">
                <a:cs typeface="Arial" charset="0"/>
              </a:rPr>
              <a:t>'</a:t>
            </a:r>
            <a:r>
              <a:rPr lang="en-US" altLang="en-US" sz="4000"/>
              <a:t>s Nephew</a:t>
            </a:r>
          </a:p>
        </p:txBody>
      </p:sp>
      <p:sp>
        <p:nvSpPr>
          <p:cNvPr id="10243" name="Rectangle 3"/>
          <p:cNvSpPr>
            <a:spLocks noGrp="1" noChangeArrowheads="1"/>
          </p:cNvSpPr>
          <p:nvPr>
            <p:ph type="body" idx="1"/>
          </p:nvPr>
        </p:nvSpPr>
        <p:spPr/>
        <p:txBody>
          <a:bodyPr/>
          <a:lstStyle/>
          <a:p>
            <a:pPr>
              <a:lnSpc>
                <a:spcPct val="90000"/>
              </a:lnSpc>
            </a:pPr>
            <a:r>
              <a:rPr lang="en-US" altLang="en-US"/>
              <a:t>This story, set many years before the others, involves the boy Digory (the old professor in </a:t>
            </a:r>
            <a:r>
              <a:rPr lang="en-US" altLang="en-US" i="1"/>
              <a:t>LWW</a:t>
            </a:r>
            <a:r>
              <a:rPr lang="en-US" altLang="en-US"/>
              <a:t>), his neighbor Polly, Digory</a:t>
            </a:r>
            <a:r>
              <a:rPr lang="en-US" altLang="en-US">
                <a:cs typeface="Arial" charset="0"/>
              </a:rPr>
              <a:t>'</a:t>
            </a:r>
            <a:r>
              <a:rPr lang="en-US" altLang="en-US"/>
              <a:t>s sick mother, and his magic-dabbling uncle Andrew.</a:t>
            </a:r>
          </a:p>
          <a:p>
            <a:pPr>
              <a:lnSpc>
                <a:spcPct val="90000"/>
              </a:lnSpc>
            </a:pPr>
            <a:r>
              <a:rPr lang="en-US" altLang="en-US"/>
              <a:t>Tricked into using Andrew</a:t>
            </a:r>
            <a:r>
              <a:rPr lang="en-US" altLang="en-US">
                <a:cs typeface="Arial" charset="0"/>
              </a:rPr>
              <a:t>'</a:t>
            </a:r>
            <a:r>
              <a:rPr lang="en-US" altLang="en-US"/>
              <a:t>s magic rings, Digory &amp; Polly travel to other worlds, see the creation of Narnia, and inadvertently bring the wicked witch Jadis into Narnia.</a:t>
            </a:r>
          </a:p>
        </p:txBody>
      </p:sp>
    </p:spTree>
    <p:custDataLst>
      <p:tags r:id="rId1"/>
    </p:custDataLst>
  </p:cSld>
  <p:clrMapOvr>
    <a:masterClrMapping/>
  </p:clrMapOvr>
  <p:transition advTm="368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4.9|1.7|1.5"/>
</p:tagLst>
</file>

<file path=ppt/tags/tag10.xml><?xml version="1.0" encoding="utf-8"?>
<p:tagLst xmlns:a="http://schemas.openxmlformats.org/drawingml/2006/main" xmlns:r="http://schemas.openxmlformats.org/officeDocument/2006/relationships" xmlns:p="http://schemas.openxmlformats.org/presentationml/2006/main">
  <p:tag name="TIMING" val="|1|6.5|24.1"/>
</p:tagLst>
</file>

<file path=ppt/tags/tag11.xml><?xml version="1.0" encoding="utf-8"?>
<p:tagLst xmlns:a="http://schemas.openxmlformats.org/drawingml/2006/main" xmlns:r="http://schemas.openxmlformats.org/officeDocument/2006/relationships" xmlns:p="http://schemas.openxmlformats.org/presentationml/2006/main">
  <p:tag name="TIMING" val="|0.8|2.5|4.4|3.1|2.4|3|2.1|2.7"/>
</p:tagLst>
</file>

<file path=ppt/tags/tag12.xml><?xml version="1.0" encoding="utf-8"?>
<p:tagLst xmlns:a="http://schemas.openxmlformats.org/drawingml/2006/main" xmlns:r="http://schemas.openxmlformats.org/officeDocument/2006/relationships" xmlns:p="http://schemas.openxmlformats.org/presentationml/2006/main">
  <p:tag name="TIMING" val="|0.4|3.9|11.9|1.3|3.9|4|2.1"/>
</p:tagLst>
</file>

<file path=ppt/tags/tag13.xml><?xml version="1.0" encoding="utf-8"?>
<p:tagLst xmlns:a="http://schemas.openxmlformats.org/drawingml/2006/main" xmlns:r="http://schemas.openxmlformats.org/officeDocument/2006/relationships" xmlns:p="http://schemas.openxmlformats.org/presentationml/2006/main">
  <p:tag name="TIMING" val="|0.6"/>
</p:tagLst>
</file>

<file path=ppt/tags/tag14.xml><?xml version="1.0" encoding="utf-8"?>
<p:tagLst xmlns:a="http://schemas.openxmlformats.org/drawingml/2006/main" xmlns:r="http://schemas.openxmlformats.org/officeDocument/2006/relationships" xmlns:p="http://schemas.openxmlformats.org/presentationml/2006/main">
  <p:tag name="TIMING" val="|5.3|14.3|6.2|1.1|4.1|2.1|5|26.7|30.6|26.3|11.1|7.2|46.5|8.9|53.3|4.3"/>
</p:tagLst>
</file>

<file path=ppt/tags/tag15.xml><?xml version="1.0" encoding="utf-8"?>
<p:tagLst xmlns:a="http://schemas.openxmlformats.org/drawingml/2006/main" xmlns:r="http://schemas.openxmlformats.org/officeDocument/2006/relationships" xmlns:p="http://schemas.openxmlformats.org/presentationml/2006/main">
  <p:tag name="TIMING" val="|4.2|5"/>
</p:tagLst>
</file>

<file path=ppt/tags/tag16.xml><?xml version="1.0" encoding="utf-8"?>
<p:tagLst xmlns:a="http://schemas.openxmlformats.org/drawingml/2006/main" xmlns:r="http://schemas.openxmlformats.org/officeDocument/2006/relationships" xmlns:p="http://schemas.openxmlformats.org/presentationml/2006/main">
  <p:tag name="TIMING" val="|7.7"/>
</p:tagLst>
</file>

<file path=ppt/tags/tag17.xml><?xml version="1.0" encoding="utf-8"?>
<p:tagLst xmlns:a="http://schemas.openxmlformats.org/drawingml/2006/main" xmlns:r="http://schemas.openxmlformats.org/officeDocument/2006/relationships" xmlns:p="http://schemas.openxmlformats.org/presentationml/2006/main">
  <p:tag name="TIMING" val="|0.8|3.4|31.8|5.6|6.9|1.9|7.8|4.8"/>
</p:tagLst>
</file>

<file path=ppt/tags/tag18.xml><?xml version="1.0" encoding="utf-8"?>
<p:tagLst xmlns:a="http://schemas.openxmlformats.org/drawingml/2006/main" xmlns:r="http://schemas.openxmlformats.org/officeDocument/2006/relationships" xmlns:p="http://schemas.openxmlformats.org/presentationml/2006/main">
  <p:tag name="TIMING" val="|1.4|22.7|38.3"/>
</p:tagLst>
</file>

<file path=ppt/tags/tag19.xml><?xml version="1.0" encoding="utf-8"?>
<p:tagLst xmlns:a="http://schemas.openxmlformats.org/drawingml/2006/main" xmlns:r="http://schemas.openxmlformats.org/officeDocument/2006/relationships" xmlns:p="http://schemas.openxmlformats.org/presentationml/2006/main">
  <p:tag name="TIMING" val="|1.8|26.4|23.9|11.4"/>
</p:tagLst>
</file>

<file path=ppt/tags/tag2.xml><?xml version="1.0" encoding="utf-8"?>
<p:tagLst xmlns:a="http://schemas.openxmlformats.org/drawingml/2006/main" xmlns:r="http://schemas.openxmlformats.org/officeDocument/2006/relationships" xmlns:p="http://schemas.openxmlformats.org/presentationml/2006/main">
  <p:tag name="TIMING" val="|0.7|6.5|6.2"/>
</p:tagLst>
</file>

<file path=ppt/tags/tag20.xml><?xml version="1.0" encoding="utf-8"?>
<p:tagLst xmlns:a="http://schemas.openxmlformats.org/drawingml/2006/main" xmlns:r="http://schemas.openxmlformats.org/officeDocument/2006/relationships" xmlns:p="http://schemas.openxmlformats.org/presentationml/2006/main">
  <p:tag name="TIMING" val="|18.2"/>
</p:tagLst>
</file>

<file path=ppt/tags/tag21.xml><?xml version="1.0" encoding="utf-8"?>
<p:tagLst xmlns:a="http://schemas.openxmlformats.org/drawingml/2006/main" xmlns:r="http://schemas.openxmlformats.org/officeDocument/2006/relationships" xmlns:p="http://schemas.openxmlformats.org/presentationml/2006/main">
  <p:tag name="TIMING" val="|7|9.1|36.6"/>
</p:tagLst>
</file>

<file path=ppt/tags/tag22.xml><?xml version="1.0" encoding="utf-8"?>
<p:tagLst xmlns:a="http://schemas.openxmlformats.org/drawingml/2006/main" xmlns:r="http://schemas.openxmlformats.org/officeDocument/2006/relationships" xmlns:p="http://schemas.openxmlformats.org/presentationml/2006/main">
  <p:tag name="TIMING" val="|11.6|59.8"/>
</p:tagLst>
</file>

<file path=ppt/tags/tag3.xml><?xml version="1.0" encoding="utf-8"?>
<p:tagLst xmlns:a="http://schemas.openxmlformats.org/drawingml/2006/main" xmlns:r="http://schemas.openxmlformats.org/officeDocument/2006/relationships" xmlns:p="http://schemas.openxmlformats.org/presentationml/2006/main">
  <p:tag name="TIMING" val="|1.4|9.4|6.3|26.2"/>
</p:tagLst>
</file>

<file path=ppt/tags/tag4.xml><?xml version="1.0" encoding="utf-8"?>
<p:tagLst xmlns:a="http://schemas.openxmlformats.org/drawingml/2006/main" xmlns:r="http://schemas.openxmlformats.org/officeDocument/2006/relationships" xmlns:p="http://schemas.openxmlformats.org/presentationml/2006/main">
  <p:tag name="TIMING" val="|6.7|13.4|8.2|4.8|9.8"/>
</p:tagLst>
</file>

<file path=ppt/tags/tag5.xml><?xml version="1.0" encoding="utf-8"?>
<p:tagLst xmlns:a="http://schemas.openxmlformats.org/drawingml/2006/main" xmlns:r="http://schemas.openxmlformats.org/officeDocument/2006/relationships" xmlns:p="http://schemas.openxmlformats.org/presentationml/2006/main">
  <p:tag name="TIMING" val="|3.7|8.1|10.4"/>
</p:tagLst>
</file>

<file path=ppt/tags/tag6.xml><?xml version="1.0" encoding="utf-8"?>
<p:tagLst xmlns:a="http://schemas.openxmlformats.org/drawingml/2006/main" xmlns:r="http://schemas.openxmlformats.org/officeDocument/2006/relationships" xmlns:p="http://schemas.openxmlformats.org/presentationml/2006/main">
  <p:tag name="TIMING" val="|5|10|9.6"/>
</p:tagLst>
</file>

<file path=ppt/tags/tag7.xml><?xml version="1.0" encoding="utf-8"?>
<p:tagLst xmlns:a="http://schemas.openxmlformats.org/drawingml/2006/main" xmlns:r="http://schemas.openxmlformats.org/officeDocument/2006/relationships" xmlns:p="http://schemas.openxmlformats.org/presentationml/2006/main">
  <p:tag name="TIMING" val="|1.5|37|19.1"/>
</p:tagLst>
</file>

<file path=ppt/tags/tag8.xml><?xml version="1.0" encoding="utf-8"?>
<p:tagLst xmlns:a="http://schemas.openxmlformats.org/drawingml/2006/main" xmlns:r="http://schemas.openxmlformats.org/officeDocument/2006/relationships" xmlns:p="http://schemas.openxmlformats.org/presentationml/2006/main">
  <p:tag name="TIMING" val="|3.6|17.7|8.5"/>
</p:tagLst>
</file>

<file path=ppt/tags/tag9.xml><?xml version="1.0" encoding="utf-8"?>
<p:tagLst xmlns:a="http://schemas.openxmlformats.org/drawingml/2006/main" xmlns:r="http://schemas.openxmlformats.org/officeDocument/2006/relationships" xmlns:p="http://schemas.openxmlformats.org/presentationml/2006/main">
  <p:tag name="TIMING" val="|1.1|21.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325</TotalTime>
  <Words>1457</Words>
  <Application>Microsoft Office PowerPoint</Application>
  <PresentationFormat>On-screen Show (4:3)</PresentationFormat>
  <Paragraphs>108</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Narnia &amp; the  Watchful Dragons</vt:lpstr>
      <vt:lpstr>The Narnia Chronicles</vt:lpstr>
      <vt:lpstr>Various Productions</vt:lpstr>
      <vt:lpstr>The Narnia Series 1:  The Lion, the Witch &amp; the Wardrobe</vt:lpstr>
      <vt:lpstr>Narnia 2:  Prince Caspian</vt:lpstr>
      <vt:lpstr>Narnia 3: Voyage of the Dawn Treader</vt:lpstr>
      <vt:lpstr>Narnia 4: The Horse &amp; His Boy</vt:lpstr>
      <vt:lpstr>Narnia 5: The Silver Chair</vt:lpstr>
      <vt:lpstr>Narnia 6: The Magician's Nephew</vt:lpstr>
      <vt:lpstr>Narnia 7: The Last Battle</vt:lpstr>
      <vt:lpstr>A Rearranged Order</vt:lpstr>
      <vt:lpstr>In this talk…</vt:lpstr>
      <vt:lpstr>What is Lewis Doing?</vt:lpstr>
      <vt:lpstr>"These Things" in Narnia</vt:lpstr>
      <vt:lpstr>An Important Technique</vt:lpstr>
      <vt:lpstr>What is Mooreeffoc?</vt:lpstr>
      <vt:lpstr>Mooreeffoc in Narnia</vt:lpstr>
      <vt:lpstr>Tumnus' Library</vt:lpstr>
      <vt:lpstr>The Queen's Enchantment</vt:lpstr>
      <vt:lpstr>Puddleglum's Answer</vt:lpstr>
      <vt:lpstr>Mooreeffoc and Angels</vt:lpstr>
      <vt:lpstr>The Chronicles of Narnia</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Narnia &amp; the  Watchful Dragons</dc:title>
  <dc:creator>rnewman</dc:creator>
  <cp:lastModifiedBy>Newman</cp:lastModifiedBy>
  <cp:revision>141</cp:revision>
  <dcterms:created xsi:type="dcterms:W3CDTF">2008-01-07T15:31:03Z</dcterms:created>
  <dcterms:modified xsi:type="dcterms:W3CDTF">2015-07-06T20:29:52Z</dcterms:modified>
</cp:coreProperties>
</file>