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1" r:id="rId4"/>
    <p:sldId id="258" r:id="rId5"/>
    <p:sldId id="273" r:id="rId6"/>
    <p:sldId id="259" r:id="rId7"/>
    <p:sldId id="272" r:id="rId8"/>
    <p:sldId id="260" r:id="rId9"/>
    <p:sldId id="279" r:id="rId10"/>
    <p:sldId id="280" r:id="rId11"/>
    <p:sldId id="277" r:id="rId12"/>
    <p:sldId id="278" r:id="rId13"/>
    <p:sldId id="276" r:id="rId14"/>
    <p:sldId id="261" r:id="rId15"/>
    <p:sldId id="275" r:id="rId16"/>
    <p:sldId id="262" r:id="rId17"/>
    <p:sldId id="263" r:id="rId18"/>
    <p:sldId id="264" r:id="rId19"/>
    <p:sldId id="281" r:id="rId20"/>
    <p:sldId id="265" r:id="rId21"/>
    <p:sldId id="266" r:id="rId22"/>
    <p:sldId id="268" r:id="rId23"/>
    <p:sldId id="269" r:id="rId24"/>
    <p:sldId id="270" r:id="rId25"/>
    <p:sldId id="282" r:id="rId26"/>
    <p:sldId id="267" r:id="rId2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0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55F972B-8ED2-4267-8815-0C603F781799}" type="slidenum">
              <a:rPr lang="en-US" altLang="en-US"/>
              <a:pPr/>
              <a:t>‹#›</a:t>
            </a:fld>
            <a:endParaRPr lang="en-US" altLang="en-US"/>
          </a:p>
        </p:txBody>
      </p:sp>
    </p:spTree>
    <p:extLst>
      <p:ext uri="{BB962C8B-B14F-4D97-AF65-F5344CB8AC3E}">
        <p14:creationId xmlns:p14="http://schemas.microsoft.com/office/powerpoint/2010/main" val="2783185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2C380FC-1612-4E72-A33F-71AFC75B986F}" type="slidenum">
              <a:rPr lang="en-US" altLang="en-US"/>
              <a:pPr/>
              <a:t>‹#›</a:t>
            </a:fld>
            <a:endParaRPr lang="en-US" altLang="en-US"/>
          </a:p>
        </p:txBody>
      </p:sp>
    </p:spTree>
    <p:extLst>
      <p:ext uri="{BB962C8B-B14F-4D97-AF65-F5344CB8AC3E}">
        <p14:creationId xmlns:p14="http://schemas.microsoft.com/office/powerpoint/2010/main" val="1489127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308039B-CE35-4608-A090-1E424FF6E61A}" type="slidenum">
              <a:rPr lang="en-US" altLang="en-US"/>
              <a:pPr/>
              <a:t>‹#›</a:t>
            </a:fld>
            <a:endParaRPr lang="en-US" altLang="en-US"/>
          </a:p>
        </p:txBody>
      </p:sp>
    </p:spTree>
    <p:extLst>
      <p:ext uri="{BB962C8B-B14F-4D97-AF65-F5344CB8AC3E}">
        <p14:creationId xmlns:p14="http://schemas.microsoft.com/office/powerpoint/2010/main" val="2421195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8C97BABB-DD9C-488E-BC7A-5A63B8DE78AC}" type="slidenum">
              <a:rPr lang="en-US" altLang="en-US"/>
              <a:pPr/>
              <a:t>‹#›</a:t>
            </a:fld>
            <a:endParaRPr lang="en-US" altLang="en-US"/>
          </a:p>
        </p:txBody>
      </p:sp>
    </p:spTree>
    <p:extLst>
      <p:ext uri="{BB962C8B-B14F-4D97-AF65-F5344CB8AC3E}">
        <p14:creationId xmlns:p14="http://schemas.microsoft.com/office/powerpoint/2010/main" val="3668291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C4944B3-DFE2-4301-9D1F-1213854DCB74}" type="slidenum">
              <a:rPr lang="en-US" altLang="en-US"/>
              <a:pPr/>
              <a:t>‹#›</a:t>
            </a:fld>
            <a:endParaRPr lang="en-US" altLang="en-US"/>
          </a:p>
        </p:txBody>
      </p:sp>
    </p:spTree>
    <p:extLst>
      <p:ext uri="{BB962C8B-B14F-4D97-AF65-F5344CB8AC3E}">
        <p14:creationId xmlns:p14="http://schemas.microsoft.com/office/powerpoint/2010/main" val="1070686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EFB5E5E-9F9A-49D6-9E24-60B59580BE50}" type="slidenum">
              <a:rPr lang="en-US" altLang="en-US"/>
              <a:pPr/>
              <a:t>‹#›</a:t>
            </a:fld>
            <a:endParaRPr lang="en-US" altLang="en-US"/>
          </a:p>
        </p:txBody>
      </p:sp>
    </p:spTree>
    <p:extLst>
      <p:ext uri="{BB962C8B-B14F-4D97-AF65-F5344CB8AC3E}">
        <p14:creationId xmlns:p14="http://schemas.microsoft.com/office/powerpoint/2010/main" val="802331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48583EFF-FCF2-4958-8B3A-DD3472FAAFD1}" type="slidenum">
              <a:rPr lang="en-US" altLang="en-US"/>
              <a:pPr/>
              <a:t>‹#›</a:t>
            </a:fld>
            <a:endParaRPr lang="en-US" altLang="en-US"/>
          </a:p>
        </p:txBody>
      </p:sp>
    </p:spTree>
    <p:extLst>
      <p:ext uri="{BB962C8B-B14F-4D97-AF65-F5344CB8AC3E}">
        <p14:creationId xmlns:p14="http://schemas.microsoft.com/office/powerpoint/2010/main" val="2705892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7A4334BA-6A8E-4455-A011-73722C8D9635}" type="slidenum">
              <a:rPr lang="en-US" altLang="en-US"/>
              <a:pPr/>
              <a:t>‹#›</a:t>
            </a:fld>
            <a:endParaRPr lang="en-US" altLang="en-US"/>
          </a:p>
        </p:txBody>
      </p:sp>
    </p:spTree>
    <p:extLst>
      <p:ext uri="{BB962C8B-B14F-4D97-AF65-F5344CB8AC3E}">
        <p14:creationId xmlns:p14="http://schemas.microsoft.com/office/powerpoint/2010/main" val="710676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1FF1F4C8-72D7-47A6-95DC-35F6EAB9CD0C}" type="slidenum">
              <a:rPr lang="en-US" altLang="en-US"/>
              <a:pPr/>
              <a:t>‹#›</a:t>
            </a:fld>
            <a:endParaRPr lang="en-US" altLang="en-US"/>
          </a:p>
        </p:txBody>
      </p:sp>
    </p:spTree>
    <p:extLst>
      <p:ext uri="{BB962C8B-B14F-4D97-AF65-F5344CB8AC3E}">
        <p14:creationId xmlns:p14="http://schemas.microsoft.com/office/powerpoint/2010/main" val="4196589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63D371CD-B97D-43AF-A937-1E1E4A644BA0}" type="slidenum">
              <a:rPr lang="en-US" altLang="en-US"/>
              <a:pPr/>
              <a:t>‹#›</a:t>
            </a:fld>
            <a:endParaRPr lang="en-US" altLang="en-US"/>
          </a:p>
        </p:txBody>
      </p:sp>
    </p:spTree>
    <p:extLst>
      <p:ext uri="{BB962C8B-B14F-4D97-AF65-F5344CB8AC3E}">
        <p14:creationId xmlns:p14="http://schemas.microsoft.com/office/powerpoint/2010/main" val="102602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BF2D01E-9D5C-4532-9249-AFCD8A3DF190}" type="slidenum">
              <a:rPr lang="en-US" altLang="en-US"/>
              <a:pPr/>
              <a:t>‹#›</a:t>
            </a:fld>
            <a:endParaRPr lang="en-US" altLang="en-US"/>
          </a:p>
        </p:txBody>
      </p:sp>
    </p:spTree>
    <p:extLst>
      <p:ext uri="{BB962C8B-B14F-4D97-AF65-F5344CB8AC3E}">
        <p14:creationId xmlns:p14="http://schemas.microsoft.com/office/powerpoint/2010/main" val="4274657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3A774202-DDDB-48D4-B963-0C40490F915D}" type="slidenum">
              <a:rPr lang="en-US" altLang="en-US"/>
              <a:pPr/>
              <a:t>‹#›</a:t>
            </a:fld>
            <a:endParaRPr lang="en-US" altLang="en-US"/>
          </a:p>
        </p:txBody>
      </p:sp>
    </p:spTree>
    <p:extLst>
      <p:ext uri="{BB962C8B-B14F-4D97-AF65-F5344CB8AC3E}">
        <p14:creationId xmlns:p14="http://schemas.microsoft.com/office/powerpoint/2010/main" val="210988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548E789-BED8-4D84-A8AC-A0CE3AA2787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2.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2.xml"/><Relationship Id="rId1" Type="http://schemas.openxmlformats.org/officeDocument/2006/relationships/tags" Target="../tags/tag1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2.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hyperlink" Target="http://www.ibri.org/" TargetMode="Externa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hyperlink" Target="http://www.ibri.org/" TargetMode="Externa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2.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2.xml"/><Relationship Id="rId1" Type="http://schemas.openxmlformats.org/officeDocument/2006/relationships/tags" Target="../tags/tag23.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2.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2.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2.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2.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2.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obwcat"/>
          <p:cNvPicPr>
            <a:picLocks noChangeAspect="1" noChangeArrowheads="1"/>
          </p:cNvPicPr>
          <p:nvPr/>
        </p:nvPicPr>
        <p:blipFill>
          <a:blip r:embed="rId5">
            <a:lum bright="50000" contrast="-50000"/>
            <a:extLst>
              <a:ext uri="{28A0092B-C50C-407E-A947-70E740481C1C}">
                <a14:useLocalDpi xmlns:a14="http://schemas.microsoft.com/office/drawing/2010/main" val="0"/>
              </a:ext>
            </a:extLst>
          </a:blip>
          <a:srcRect/>
          <a:stretch>
            <a:fillRect/>
          </a:stretch>
        </p:blipFill>
        <p:spPr bwMode="auto">
          <a:xfrm>
            <a:off x="2263775" y="685800"/>
            <a:ext cx="4618038" cy="5486400"/>
          </a:xfrm>
          <a:prstGeom prst="rect">
            <a:avLst/>
          </a:prstGeom>
          <a:noFill/>
          <a:extLst>
            <a:ext uri="{909E8E84-426E-40DD-AFC4-6F175D3DCCD1}">
              <a14:hiddenFill xmlns:a14="http://schemas.microsoft.com/office/drawing/2010/main">
                <a:solidFill>
                  <a:srgbClr val="FFFFFF"/>
                </a:solidFill>
              </a14:hiddenFill>
            </a:ext>
          </a:extLst>
        </p:spPr>
      </p:pic>
      <p:sp>
        <p:nvSpPr>
          <p:cNvPr id="2050" name="Rectangle 2"/>
          <p:cNvSpPr>
            <a:spLocks noGrp="1" noChangeArrowheads="1"/>
          </p:cNvSpPr>
          <p:nvPr>
            <p:ph type="ctrTitle"/>
          </p:nvPr>
        </p:nvSpPr>
        <p:spPr/>
        <p:txBody>
          <a:bodyPr/>
          <a:lstStyle/>
          <a:p>
            <a:r>
              <a:rPr lang="en-US" altLang="en-US"/>
              <a:t>My Life &amp; Ministry</a:t>
            </a:r>
          </a:p>
        </p:txBody>
      </p:sp>
      <p:sp>
        <p:nvSpPr>
          <p:cNvPr id="2051" name="Rectangle 3"/>
          <p:cNvSpPr>
            <a:spLocks noGrp="1" noChangeArrowheads="1"/>
          </p:cNvSpPr>
          <p:nvPr>
            <p:ph type="subTitle" idx="1"/>
          </p:nvPr>
        </p:nvSpPr>
        <p:spPr/>
        <p:txBody>
          <a:bodyPr/>
          <a:lstStyle/>
          <a:p>
            <a:r>
              <a:rPr lang="en-US" altLang="en-US"/>
              <a:t>Robert C. Newman</a:t>
            </a:r>
          </a:p>
        </p:txBody>
      </p:sp>
      <p:pic>
        <p:nvPicPr>
          <p:cNvPr id="2" name="My Life &amp; Ministry.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609600" y="5791200"/>
            <a:ext cx="609600" cy="609600"/>
          </a:xfrm>
          <a:prstGeom prst="rect">
            <a:avLst/>
          </a:prstGeom>
        </p:spPr>
      </p:pic>
    </p:spTree>
    <p:custDataLst>
      <p:tags r:id="rId1"/>
    </p:custDataLst>
  </p:cSld>
  <p:clrMapOvr>
    <a:masterClrMapping/>
  </p:clrMapOvr>
  <p:transition advTm="3241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p:cTn id="11" dur="500" fill="hold"/>
                                        <p:tgtEl>
                                          <p:spTgt spid="2050"/>
                                        </p:tgtEl>
                                        <p:attrNameLst>
                                          <p:attrName>ppt_w</p:attrName>
                                        </p:attrNameLst>
                                      </p:cBhvr>
                                      <p:tavLst>
                                        <p:tav tm="0">
                                          <p:val>
                                            <p:fltVal val="0"/>
                                          </p:val>
                                        </p:tav>
                                        <p:tav tm="100000">
                                          <p:val>
                                            <p:strVal val="#ppt_w"/>
                                          </p:val>
                                        </p:tav>
                                      </p:tavLst>
                                    </p:anim>
                                    <p:anim calcmode="lin" valueType="num">
                                      <p:cBhvr>
                                        <p:cTn id="12" dur="500" fill="hold"/>
                                        <p:tgtEl>
                                          <p:spTgt spid="2050"/>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51">
                                            <p:txEl>
                                              <p:pRg st="0" end="0"/>
                                            </p:txEl>
                                          </p:spTgt>
                                        </p:tgtEl>
                                        <p:attrNameLst>
                                          <p:attrName>style.visibility</p:attrName>
                                        </p:attrNameLst>
                                      </p:cBhvr>
                                      <p:to>
                                        <p:strVal val="visible"/>
                                      </p:to>
                                    </p:set>
                                    <p:animEffect transition="in" filter="checkerboard(across)">
                                      <p:cBhvr>
                                        <p:cTn id="17" dur="500"/>
                                        <p:tgtEl>
                                          <p:spTgt spid="2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8" fill="hold" display="0">
                  <p:stCondLst>
                    <p:cond delay="indefinite"/>
                  </p:stCondLst>
                  <p:endCondLst>
                    <p:cond evt="onStopAudio" delay="0">
                      <p:tgtEl>
                        <p:sldTgt/>
                      </p:tgtEl>
                    </p:cond>
                  </p:endCondLst>
                </p:cTn>
                <p:tgtEl>
                  <p:spTgt spid="2"/>
                </p:tgtEl>
              </p:cMediaNode>
            </p:audio>
          </p:childTnLst>
        </p:cTn>
      </p:par>
    </p:tnLst>
    <p:bldLst>
      <p:bldP spid="2050" grpId="0"/>
      <p:bldP spid="205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ltLang="en-US"/>
              <a:t>Trinity House</a:t>
            </a:r>
          </a:p>
        </p:txBody>
      </p:sp>
      <p:sp>
        <p:nvSpPr>
          <p:cNvPr id="41988" name="Rectangle 4"/>
          <p:cNvSpPr>
            <a:spLocks noGrp="1" noChangeArrowheads="1"/>
          </p:cNvSpPr>
          <p:nvPr>
            <p:ph type="body" sz="half" idx="1"/>
          </p:nvPr>
        </p:nvSpPr>
        <p:spPr/>
        <p:txBody>
          <a:bodyPr/>
          <a:lstStyle/>
          <a:p>
            <a:pPr>
              <a:lnSpc>
                <a:spcPct val="90000"/>
              </a:lnSpc>
            </a:pPr>
            <a:r>
              <a:rPr lang="en-US" altLang="en-US" sz="2800"/>
              <a:t>I also started a house for seminary students, which operated from 1982-2006.</a:t>
            </a:r>
          </a:p>
          <a:p>
            <a:pPr>
              <a:lnSpc>
                <a:spcPct val="90000"/>
              </a:lnSpc>
            </a:pPr>
            <a:r>
              <a:rPr lang="en-US" altLang="en-US" sz="2800"/>
              <a:t>These are the Trinity House residents the 1</a:t>
            </a:r>
            <a:r>
              <a:rPr lang="en-US" altLang="en-US" sz="2800" baseline="30000"/>
              <a:t>st</a:t>
            </a:r>
            <a:r>
              <a:rPr lang="en-US" altLang="en-US" sz="2800"/>
              <a:t> year.</a:t>
            </a:r>
          </a:p>
          <a:p>
            <a:pPr>
              <a:lnSpc>
                <a:spcPct val="90000"/>
              </a:lnSpc>
            </a:pPr>
            <a:r>
              <a:rPr lang="en-US" altLang="en-US" sz="2800"/>
              <a:t>Had over 100 students during its 24 years.</a:t>
            </a:r>
          </a:p>
        </p:txBody>
      </p:sp>
      <p:pic>
        <p:nvPicPr>
          <p:cNvPr id="41990" name="Picture 6" descr="TrinityHouse8201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l="2197"/>
          <a:stretch>
            <a:fillRect/>
          </a:stretch>
        </p:blipFill>
        <p:spPr>
          <a:xfrm>
            <a:off x="5181600" y="1600200"/>
            <a:ext cx="3038475"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7963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988">
                                            <p:txEl>
                                              <p:pRg st="0" end="0"/>
                                            </p:txEl>
                                          </p:spTgt>
                                        </p:tgtEl>
                                        <p:attrNameLst>
                                          <p:attrName>style.visibility</p:attrName>
                                        </p:attrNameLst>
                                      </p:cBhvr>
                                      <p:to>
                                        <p:strVal val="visible"/>
                                      </p:to>
                                    </p:set>
                                    <p:anim calcmode="lin" valueType="num">
                                      <p:cBhvr additive="base">
                                        <p:cTn id="7" dur="500" fill="hold"/>
                                        <p:tgtEl>
                                          <p:spTgt spid="4198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8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988">
                                            <p:txEl>
                                              <p:pRg st="1" end="1"/>
                                            </p:txEl>
                                          </p:spTgt>
                                        </p:tgtEl>
                                        <p:attrNameLst>
                                          <p:attrName>style.visibility</p:attrName>
                                        </p:attrNameLst>
                                      </p:cBhvr>
                                      <p:to>
                                        <p:strVal val="visible"/>
                                      </p:to>
                                    </p:set>
                                    <p:anim calcmode="lin" valueType="num">
                                      <p:cBhvr additive="base">
                                        <p:cTn id="13" dur="500" fill="hold"/>
                                        <p:tgtEl>
                                          <p:spTgt spid="4198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98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1988">
                                            <p:txEl>
                                              <p:pRg st="2" end="2"/>
                                            </p:txEl>
                                          </p:spTgt>
                                        </p:tgtEl>
                                        <p:attrNameLst>
                                          <p:attrName>style.visibility</p:attrName>
                                        </p:attrNameLst>
                                      </p:cBhvr>
                                      <p:to>
                                        <p:strVal val="visible"/>
                                      </p:to>
                                    </p:set>
                                    <p:anim calcmode="lin" valueType="num">
                                      <p:cBhvr additive="base">
                                        <p:cTn id="19" dur="500" fill="hold"/>
                                        <p:tgtEl>
                                          <p:spTgt spid="4198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98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ltLang="en-US"/>
              <a:t>Preaching</a:t>
            </a:r>
          </a:p>
        </p:txBody>
      </p:sp>
      <p:sp>
        <p:nvSpPr>
          <p:cNvPr id="37892" name="Rectangle 4"/>
          <p:cNvSpPr>
            <a:spLocks noGrp="1" noChangeArrowheads="1"/>
          </p:cNvSpPr>
          <p:nvPr>
            <p:ph type="body" sz="half" idx="1"/>
          </p:nvPr>
        </p:nvSpPr>
        <p:spPr/>
        <p:txBody>
          <a:bodyPr/>
          <a:lstStyle/>
          <a:p>
            <a:r>
              <a:rPr lang="en-US" altLang="en-US" sz="2800"/>
              <a:t>I preached mostly in Eastern US, usually within driving distance from Philadelphia, so PA, NJ, NY…</a:t>
            </a:r>
          </a:p>
          <a:p>
            <a:r>
              <a:rPr lang="en-US" altLang="en-US" sz="2800"/>
              <a:t>Or, during my summers, operating from DC area, so VA &amp; MD.</a:t>
            </a:r>
          </a:p>
        </p:txBody>
      </p:sp>
      <p:pic>
        <p:nvPicPr>
          <p:cNvPr id="37894" name="Picture 6" descr="ButlerPA9-9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00600" y="1828800"/>
            <a:ext cx="3759200" cy="3117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5" name="Text Box 7"/>
          <p:cNvSpPr txBox="1">
            <a:spLocks noChangeArrowheads="1"/>
          </p:cNvSpPr>
          <p:nvPr/>
        </p:nvSpPr>
        <p:spPr bwMode="auto">
          <a:xfrm>
            <a:off x="4953000" y="5257800"/>
            <a:ext cx="3429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t>Westminster PCA, Butler, PA</a:t>
            </a:r>
          </a:p>
        </p:txBody>
      </p:sp>
    </p:spTree>
    <p:custDataLst>
      <p:tags r:id="rId1"/>
    </p:custDataLst>
  </p:cSld>
  <p:clrMapOvr>
    <a:masterClrMapping/>
  </p:clrMapOvr>
  <p:transition advTm="3358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animEffect transition="in" filter="checkerboard(across)">
                                      <p:cBhvr>
                                        <p:cTn id="7" dur="500"/>
                                        <p:tgtEl>
                                          <p:spTgt spid="3789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7892">
                                            <p:txEl>
                                              <p:pRg st="1" end="1"/>
                                            </p:txEl>
                                          </p:spTgt>
                                        </p:tgtEl>
                                        <p:attrNameLst>
                                          <p:attrName>style.visibility</p:attrName>
                                        </p:attrNameLst>
                                      </p:cBhvr>
                                      <p:to>
                                        <p:strVal val="visible"/>
                                      </p:to>
                                    </p:set>
                                    <p:animEffect transition="in" filter="checkerboard(across)">
                                      <p:cBhvr>
                                        <p:cTn id="12" dur="500"/>
                                        <p:tgtEl>
                                          <p:spTgt spid="3789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ltLang="en-US"/>
              <a:t>Speaking</a:t>
            </a:r>
          </a:p>
        </p:txBody>
      </p:sp>
      <p:sp>
        <p:nvSpPr>
          <p:cNvPr id="38916" name="Rectangle 4"/>
          <p:cNvSpPr>
            <a:spLocks noGrp="1" noChangeArrowheads="1"/>
          </p:cNvSpPr>
          <p:nvPr>
            <p:ph type="body" sz="half" idx="1"/>
          </p:nvPr>
        </p:nvSpPr>
        <p:spPr/>
        <p:txBody>
          <a:bodyPr/>
          <a:lstStyle/>
          <a:p>
            <a:r>
              <a:rPr lang="en-US" altLang="en-US" sz="2800"/>
              <a:t>Mostly to college &amp; university audiences, mainly in Eastern US, usually sponsored by a Xn organization.</a:t>
            </a:r>
          </a:p>
          <a:p>
            <a:r>
              <a:rPr lang="en-US" altLang="en-US" sz="2800"/>
              <a:t>Schools included:</a:t>
            </a:r>
          </a:p>
          <a:p>
            <a:pPr lvl="1"/>
            <a:r>
              <a:rPr lang="en-US" altLang="en-US" sz="2400"/>
              <a:t>Cornell</a:t>
            </a:r>
          </a:p>
          <a:p>
            <a:pPr lvl="1"/>
            <a:r>
              <a:rPr lang="en-US" altLang="en-US" sz="2400"/>
              <a:t>Princeton</a:t>
            </a:r>
          </a:p>
          <a:p>
            <a:pPr lvl="1"/>
            <a:r>
              <a:rPr lang="en-US" altLang="en-US" sz="2400"/>
              <a:t>Penn</a:t>
            </a:r>
          </a:p>
          <a:p>
            <a:pPr lvl="1"/>
            <a:r>
              <a:rPr lang="en-US" altLang="en-US" sz="2400"/>
              <a:t>Rutgers</a:t>
            </a:r>
          </a:p>
        </p:txBody>
      </p:sp>
      <p:pic>
        <p:nvPicPr>
          <p:cNvPr id="38918" name="Picture 6" descr="2002_0816_054912AA"/>
          <p:cNvPicPr>
            <a:picLocks noGrp="1" noChangeAspect="1" noChangeArrowheads="1"/>
          </p:cNvPicPr>
          <p:nvPr>
            <p:ph sz="half" idx="2"/>
          </p:nvPr>
        </p:nvPicPr>
        <p:blipFill>
          <a:blip r:embed="rId3" cstate="print">
            <a:lum bright="18000"/>
            <a:extLst>
              <a:ext uri="{28A0092B-C50C-407E-A947-70E740481C1C}">
                <a14:useLocalDpi xmlns:a14="http://schemas.microsoft.com/office/drawing/2010/main" val="0"/>
              </a:ext>
            </a:extLst>
          </a:blip>
          <a:srcRect/>
          <a:stretch>
            <a:fillRect/>
          </a:stretch>
        </p:blipFill>
        <p:spPr>
          <a:xfrm>
            <a:off x="4648200" y="2593975"/>
            <a:ext cx="4038600" cy="2536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9" name="Text Box 7"/>
          <p:cNvSpPr txBox="1">
            <a:spLocks noChangeArrowheads="1"/>
          </p:cNvSpPr>
          <p:nvPr/>
        </p:nvSpPr>
        <p:spPr bwMode="auto">
          <a:xfrm>
            <a:off x="5105400" y="5410200"/>
            <a:ext cx="350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t>University of Malaya, 2002</a:t>
            </a:r>
          </a:p>
        </p:txBody>
      </p:sp>
    </p:spTree>
    <p:custDataLst>
      <p:tags r:id="rId1"/>
    </p:custDataLst>
  </p:cSld>
  <p:clrMapOvr>
    <a:masterClrMapping/>
  </p:clrMapOvr>
  <p:transition advTm="4352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8916">
                                            <p:txEl>
                                              <p:pRg st="0" end="0"/>
                                            </p:txEl>
                                          </p:spTgt>
                                        </p:tgtEl>
                                        <p:attrNameLst>
                                          <p:attrName>style.visibility</p:attrName>
                                        </p:attrNameLst>
                                      </p:cBhvr>
                                      <p:to>
                                        <p:strVal val="visible"/>
                                      </p:to>
                                    </p:set>
                                    <p:animEffect transition="in" filter="checkerboard(across)">
                                      <p:cBhvr>
                                        <p:cTn id="7" dur="500"/>
                                        <p:tgtEl>
                                          <p:spTgt spid="3891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8916">
                                            <p:txEl>
                                              <p:pRg st="1" end="1"/>
                                            </p:txEl>
                                          </p:spTgt>
                                        </p:tgtEl>
                                        <p:attrNameLst>
                                          <p:attrName>style.visibility</p:attrName>
                                        </p:attrNameLst>
                                      </p:cBhvr>
                                      <p:to>
                                        <p:strVal val="visible"/>
                                      </p:to>
                                    </p:set>
                                    <p:animEffect transition="in" filter="checkerboard(across)">
                                      <p:cBhvr>
                                        <p:cTn id="12" dur="500"/>
                                        <p:tgtEl>
                                          <p:spTgt spid="38916">
                                            <p:txEl>
                                              <p:pRg st="1" end="1"/>
                                            </p:txEl>
                                          </p:spTgt>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38916">
                                            <p:txEl>
                                              <p:pRg st="2" end="2"/>
                                            </p:txEl>
                                          </p:spTgt>
                                        </p:tgtEl>
                                        <p:attrNameLst>
                                          <p:attrName>style.visibility</p:attrName>
                                        </p:attrNameLst>
                                      </p:cBhvr>
                                      <p:to>
                                        <p:strVal val="visible"/>
                                      </p:to>
                                    </p:set>
                                    <p:animEffect transition="in" filter="checkerboard(across)">
                                      <p:cBhvr>
                                        <p:cTn id="15" dur="500"/>
                                        <p:tgtEl>
                                          <p:spTgt spid="38916">
                                            <p:txEl>
                                              <p:pRg st="2" end="2"/>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38916">
                                            <p:txEl>
                                              <p:pRg st="3" end="3"/>
                                            </p:txEl>
                                          </p:spTgt>
                                        </p:tgtEl>
                                        <p:attrNameLst>
                                          <p:attrName>style.visibility</p:attrName>
                                        </p:attrNameLst>
                                      </p:cBhvr>
                                      <p:to>
                                        <p:strVal val="visible"/>
                                      </p:to>
                                    </p:set>
                                    <p:animEffect transition="in" filter="checkerboard(across)">
                                      <p:cBhvr>
                                        <p:cTn id="18" dur="500"/>
                                        <p:tgtEl>
                                          <p:spTgt spid="38916">
                                            <p:txEl>
                                              <p:pRg st="3" end="3"/>
                                            </p:txEl>
                                          </p:spTgt>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38916">
                                            <p:txEl>
                                              <p:pRg st="4" end="4"/>
                                            </p:txEl>
                                          </p:spTgt>
                                        </p:tgtEl>
                                        <p:attrNameLst>
                                          <p:attrName>style.visibility</p:attrName>
                                        </p:attrNameLst>
                                      </p:cBhvr>
                                      <p:to>
                                        <p:strVal val="visible"/>
                                      </p:to>
                                    </p:set>
                                    <p:animEffect transition="in" filter="checkerboard(across)">
                                      <p:cBhvr>
                                        <p:cTn id="21" dur="500"/>
                                        <p:tgtEl>
                                          <p:spTgt spid="38916">
                                            <p:txEl>
                                              <p:pRg st="4" end="4"/>
                                            </p:txEl>
                                          </p:spTgt>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38916">
                                            <p:txEl>
                                              <p:pRg st="5" end="5"/>
                                            </p:txEl>
                                          </p:spTgt>
                                        </p:tgtEl>
                                        <p:attrNameLst>
                                          <p:attrName>style.visibility</p:attrName>
                                        </p:attrNameLst>
                                      </p:cBhvr>
                                      <p:to>
                                        <p:strVal val="visible"/>
                                      </p:to>
                                    </p:set>
                                    <p:animEffect transition="in" filter="checkerboard(across)">
                                      <p:cBhvr>
                                        <p:cTn id="24" dur="500"/>
                                        <p:tgtEl>
                                          <p:spTgt spid="389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3" name="Picture 5" descr="3ViewsC&amp;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3657600"/>
            <a:ext cx="2514600" cy="2514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4" name="Picture 6" descr="EvidenceFait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1447800"/>
            <a:ext cx="1846263" cy="2819400"/>
          </a:xfrm>
          <a:prstGeom prst="rect">
            <a:avLst/>
          </a:prstGeom>
          <a:noFill/>
          <a:extLst>
            <a:ext uri="{909E8E84-426E-40DD-AFC4-6F175D3DCCD1}">
              <a14:hiddenFill xmlns:a14="http://schemas.microsoft.com/office/drawing/2010/main">
                <a:solidFill>
                  <a:srgbClr val="FFFFFF"/>
                </a:solidFill>
              </a14:hiddenFill>
            </a:ext>
          </a:extLst>
        </p:spPr>
      </p:pic>
      <p:sp>
        <p:nvSpPr>
          <p:cNvPr id="32770" name="Rectangle 2"/>
          <p:cNvSpPr>
            <a:spLocks noGrp="1" noChangeArrowheads="1"/>
          </p:cNvSpPr>
          <p:nvPr>
            <p:ph type="title"/>
          </p:nvPr>
        </p:nvSpPr>
        <p:spPr/>
        <p:txBody>
          <a:bodyPr/>
          <a:lstStyle/>
          <a:p>
            <a:r>
              <a:rPr lang="en-US" altLang="en-US"/>
              <a:t>Writing</a:t>
            </a:r>
          </a:p>
        </p:txBody>
      </p:sp>
      <p:sp>
        <p:nvSpPr>
          <p:cNvPr id="32771" name="Rectangle 3"/>
          <p:cNvSpPr>
            <a:spLocks noGrp="1" noChangeArrowheads="1"/>
          </p:cNvSpPr>
          <p:nvPr>
            <p:ph type="body" sz="half" idx="1"/>
          </p:nvPr>
        </p:nvSpPr>
        <p:spPr>
          <a:xfrm>
            <a:off x="914400" y="1905000"/>
            <a:ext cx="3657600" cy="4525963"/>
          </a:xfrm>
        </p:spPr>
        <p:txBody>
          <a:bodyPr/>
          <a:lstStyle/>
          <a:p>
            <a:r>
              <a:rPr lang="en-US" altLang="en-US" sz="2800"/>
              <a:t>Wrote over 100 articles in various magazines &amp; journals</a:t>
            </a:r>
          </a:p>
          <a:p>
            <a:r>
              <a:rPr lang="en-US" altLang="en-US" sz="2800"/>
              <a:t>Wrote or co-authored six books.</a:t>
            </a:r>
          </a:p>
          <a:p>
            <a:r>
              <a:rPr lang="en-US" altLang="en-US" sz="2800"/>
              <a:t>Contributed to several books and encyclopedias.</a:t>
            </a:r>
          </a:p>
        </p:txBody>
      </p:sp>
      <p:pic>
        <p:nvPicPr>
          <p:cNvPr id="32775" name="Picture 7" descr="EvProphec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3429000"/>
            <a:ext cx="1700213" cy="2667000"/>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descr="WDGTDWICov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9400" y="990600"/>
            <a:ext cx="1798638" cy="2743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3884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additive="base">
                                        <p:cTn id="7" dur="500" fill="hold"/>
                                        <p:tgtEl>
                                          <p:spTgt spid="327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7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771">
                                            <p:txEl>
                                              <p:pRg st="1" end="1"/>
                                            </p:txEl>
                                          </p:spTgt>
                                        </p:tgtEl>
                                        <p:attrNameLst>
                                          <p:attrName>style.visibility</p:attrName>
                                        </p:attrNameLst>
                                      </p:cBhvr>
                                      <p:to>
                                        <p:strVal val="visible"/>
                                      </p:to>
                                    </p:set>
                                    <p:anim calcmode="lin" valueType="num">
                                      <p:cBhvr additive="base">
                                        <p:cTn id="13" dur="500" fill="hold"/>
                                        <p:tgtEl>
                                          <p:spTgt spid="327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7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32773"/>
                                        </p:tgtEl>
                                        <p:attrNameLst>
                                          <p:attrName>style.visibility</p:attrName>
                                        </p:attrNameLst>
                                      </p:cBhvr>
                                      <p:to>
                                        <p:strVal val="visible"/>
                                      </p:to>
                                    </p:set>
                                    <p:animEffect transition="in" filter="checkerboard(across)">
                                      <p:cBhvr>
                                        <p:cTn id="19" dur="500"/>
                                        <p:tgtEl>
                                          <p:spTgt spid="3277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nodeType="clickEffect">
                                  <p:stCondLst>
                                    <p:cond delay="0"/>
                                  </p:stCondLst>
                                  <p:childTnLst>
                                    <p:set>
                                      <p:cBhvr>
                                        <p:cTn id="23" dur="1" fill="hold">
                                          <p:stCondLst>
                                            <p:cond delay="0"/>
                                          </p:stCondLst>
                                        </p:cTn>
                                        <p:tgtEl>
                                          <p:spTgt spid="32774"/>
                                        </p:tgtEl>
                                        <p:attrNameLst>
                                          <p:attrName>style.visibility</p:attrName>
                                        </p:attrNameLst>
                                      </p:cBhvr>
                                      <p:to>
                                        <p:strVal val="visible"/>
                                      </p:to>
                                    </p:set>
                                    <p:animEffect transition="in" filter="checkerboard(across)">
                                      <p:cBhvr>
                                        <p:cTn id="24" dur="500"/>
                                        <p:tgtEl>
                                          <p:spTgt spid="3277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 presetClass="entr" presetSubtype="10" fill="hold" nodeType="clickEffect">
                                  <p:stCondLst>
                                    <p:cond delay="0"/>
                                  </p:stCondLst>
                                  <p:childTnLst>
                                    <p:set>
                                      <p:cBhvr>
                                        <p:cTn id="28" dur="1" fill="hold">
                                          <p:stCondLst>
                                            <p:cond delay="0"/>
                                          </p:stCondLst>
                                        </p:cTn>
                                        <p:tgtEl>
                                          <p:spTgt spid="32775"/>
                                        </p:tgtEl>
                                        <p:attrNameLst>
                                          <p:attrName>style.visibility</p:attrName>
                                        </p:attrNameLst>
                                      </p:cBhvr>
                                      <p:to>
                                        <p:strVal val="visible"/>
                                      </p:to>
                                    </p:set>
                                    <p:animEffect transition="in" filter="checkerboard(across)">
                                      <p:cBhvr>
                                        <p:cTn id="29" dur="500"/>
                                        <p:tgtEl>
                                          <p:spTgt spid="3277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 presetClass="entr" presetSubtype="10" fill="hold" nodeType="clickEffect">
                                  <p:stCondLst>
                                    <p:cond delay="0"/>
                                  </p:stCondLst>
                                  <p:childTnLst>
                                    <p:set>
                                      <p:cBhvr>
                                        <p:cTn id="33" dur="1" fill="hold">
                                          <p:stCondLst>
                                            <p:cond delay="0"/>
                                          </p:stCondLst>
                                        </p:cTn>
                                        <p:tgtEl>
                                          <p:spTgt spid="32776"/>
                                        </p:tgtEl>
                                        <p:attrNameLst>
                                          <p:attrName>style.visibility</p:attrName>
                                        </p:attrNameLst>
                                      </p:cBhvr>
                                      <p:to>
                                        <p:strVal val="visible"/>
                                      </p:to>
                                    </p:set>
                                    <p:animEffect transition="in" filter="checkerboard(across)">
                                      <p:cBhvr>
                                        <p:cTn id="34" dur="500"/>
                                        <p:tgtEl>
                                          <p:spTgt spid="3277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2771">
                                            <p:txEl>
                                              <p:pRg st="2" end="2"/>
                                            </p:txEl>
                                          </p:spTgt>
                                        </p:tgtEl>
                                        <p:attrNameLst>
                                          <p:attrName>style.visibility</p:attrName>
                                        </p:attrNameLst>
                                      </p:cBhvr>
                                      <p:to>
                                        <p:strVal val="visible"/>
                                      </p:to>
                                    </p:set>
                                    <p:anim calcmode="lin" valueType="num">
                                      <p:cBhvr additive="base">
                                        <p:cTn id="39" dur="500" fill="hold"/>
                                        <p:tgtEl>
                                          <p:spTgt spid="32771">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277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a:t>IBRI</a:t>
            </a:r>
          </a:p>
        </p:txBody>
      </p:sp>
      <p:sp>
        <p:nvSpPr>
          <p:cNvPr id="7171" name="Rectangle 3"/>
          <p:cNvSpPr>
            <a:spLocks noGrp="1" noChangeArrowheads="1"/>
          </p:cNvSpPr>
          <p:nvPr>
            <p:ph type="body" sz="half" idx="1"/>
          </p:nvPr>
        </p:nvSpPr>
        <p:spPr/>
        <p:txBody>
          <a:bodyPr/>
          <a:lstStyle/>
          <a:p>
            <a:r>
              <a:rPr lang="en-US" altLang="en-US" sz="2800"/>
              <a:t>Acronym for “Interdisciplinary Biblical Research Institute”</a:t>
            </a:r>
          </a:p>
          <a:p>
            <a:r>
              <a:rPr lang="en-US" altLang="en-US" sz="2800"/>
              <a:t>Founded by a group of faculty &amp; students at Biblical Seminary, 1979-80.</a:t>
            </a:r>
          </a:p>
        </p:txBody>
      </p:sp>
      <p:pic>
        <p:nvPicPr>
          <p:cNvPr id="7173" name="Picture 5" descr="IBRILogo"/>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2428875"/>
            <a:ext cx="4038600" cy="286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1528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171">
                                            <p:txEl>
                                              <p:pRg st="1" end="1"/>
                                            </p:txEl>
                                          </p:spTgt>
                                        </p:tgtEl>
                                        <p:attrNameLst>
                                          <p:attrName>style.visibility</p:attrName>
                                        </p:attrNameLst>
                                      </p:cBhvr>
                                      <p:to>
                                        <p:strVal val="visible"/>
                                      </p:to>
                                    </p:set>
                                    <p:anim calcmode="lin" valueType="num">
                                      <p:cBhvr additive="base">
                                        <p:cTn id="13" dur="500" fill="hold"/>
                                        <p:tgtEl>
                                          <p:spTgt spid="71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7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tLang="en-US"/>
              <a:t>IBRI</a:t>
            </a:r>
          </a:p>
        </p:txBody>
      </p:sp>
      <p:sp>
        <p:nvSpPr>
          <p:cNvPr id="30723" name="Rectangle 3"/>
          <p:cNvSpPr>
            <a:spLocks noGrp="1" noChangeArrowheads="1"/>
          </p:cNvSpPr>
          <p:nvPr>
            <p:ph type="body" sz="half" idx="1"/>
          </p:nvPr>
        </p:nvSpPr>
        <p:spPr/>
        <p:txBody>
          <a:bodyPr/>
          <a:lstStyle/>
          <a:p>
            <a:r>
              <a:rPr lang="en-US" altLang="en-US" sz="2800"/>
              <a:t>Mission: to strengthen  churches in their outreach to college-educated seekers</a:t>
            </a:r>
          </a:p>
          <a:p>
            <a:r>
              <a:rPr lang="en-US" altLang="en-US" sz="2800"/>
              <a:t>A very low-budget operation!</a:t>
            </a:r>
          </a:p>
          <a:p>
            <a:r>
              <a:rPr lang="en-US" altLang="en-US" sz="2800"/>
              <a:t>Part of our Board is pictured here.</a:t>
            </a:r>
          </a:p>
        </p:txBody>
      </p:sp>
      <p:pic>
        <p:nvPicPr>
          <p:cNvPr id="30727" name="Picture 7" descr="2004_0529_122817AA"/>
          <p:cNvPicPr>
            <a:picLocks noGrp="1" noChangeAspect="1" noChangeArrowheads="1"/>
          </p:cNvPicPr>
          <p:nvPr>
            <p:ph sz="half" idx="2"/>
          </p:nvPr>
        </p:nvPicPr>
        <p:blipFill>
          <a:blip r:embed="rId3" cstate="print">
            <a:lum bright="6000"/>
            <a:extLst>
              <a:ext uri="{28A0092B-C50C-407E-A947-70E740481C1C}">
                <a14:useLocalDpi xmlns:a14="http://schemas.microsoft.com/office/drawing/2010/main" val="0"/>
              </a:ext>
            </a:extLst>
          </a:blip>
          <a:srcRect/>
          <a:stretch>
            <a:fillRect/>
          </a:stretch>
        </p:blipFill>
        <p:spPr>
          <a:xfrm>
            <a:off x="4648200" y="2347913"/>
            <a:ext cx="4038600" cy="3028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10082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23">
                                            <p:txEl>
                                              <p:pRg st="1" end="1"/>
                                            </p:txEl>
                                          </p:spTgt>
                                        </p:tgtEl>
                                        <p:attrNameLst>
                                          <p:attrName>style.visibility</p:attrName>
                                        </p:attrNameLst>
                                      </p:cBhvr>
                                      <p:to>
                                        <p:strVal val="visible"/>
                                      </p:to>
                                    </p:set>
                                    <p:anim calcmode="lin" valueType="num">
                                      <p:cBhvr additive="base">
                                        <p:cTn id="13" dur="5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23">
                                            <p:txEl>
                                              <p:pRg st="2" end="2"/>
                                            </p:txEl>
                                          </p:spTgt>
                                        </p:tgtEl>
                                        <p:attrNameLst>
                                          <p:attrName>style.visibility</p:attrName>
                                        </p:attrNameLst>
                                      </p:cBhvr>
                                      <p:to>
                                        <p:strVal val="visible"/>
                                      </p:to>
                                    </p:set>
                                    <p:anim calcmode="lin" valueType="num">
                                      <p:cBhvr additive="base">
                                        <p:cTn id="19" dur="5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2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a:t>IBRI: Early Activities</a:t>
            </a:r>
          </a:p>
        </p:txBody>
      </p:sp>
      <p:sp>
        <p:nvSpPr>
          <p:cNvPr id="8195" name="Rectangle 3"/>
          <p:cNvSpPr>
            <a:spLocks noGrp="1" noChangeArrowheads="1"/>
          </p:cNvSpPr>
          <p:nvPr>
            <p:ph type="body" idx="1"/>
          </p:nvPr>
        </p:nvSpPr>
        <p:spPr/>
        <p:txBody>
          <a:bodyPr/>
          <a:lstStyle/>
          <a:p>
            <a:r>
              <a:rPr lang="en-US" altLang="en-US"/>
              <a:t>Colloquium sessions 1979-2003</a:t>
            </a:r>
          </a:p>
          <a:p>
            <a:r>
              <a:rPr lang="en-US" altLang="en-US"/>
              <a:t>Research reports 1980-</a:t>
            </a:r>
          </a:p>
          <a:p>
            <a:r>
              <a:rPr lang="en-US" altLang="en-US"/>
              <a:t>Books ~1986-</a:t>
            </a:r>
          </a:p>
          <a:p>
            <a:r>
              <a:rPr lang="en-US" altLang="en-US"/>
              <a:t>Seminars 1989-2003</a:t>
            </a:r>
          </a:p>
          <a:p>
            <a:pPr lvl="1"/>
            <a:r>
              <a:rPr lang="en-US" altLang="en-US"/>
              <a:t>Dice or Deity?</a:t>
            </a:r>
          </a:p>
          <a:p>
            <a:pPr lvl="1"/>
            <a:r>
              <a:rPr lang="en-US" altLang="en-US"/>
              <a:t>Evidence for Faith</a:t>
            </a:r>
          </a:p>
          <a:p>
            <a:pPr lvl="1"/>
            <a:r>
              <a:rPr lang="en-US" altLang="en-US"/>
              <a:t>Intelligent Design Conference</a:t>
            </a:r>
          </a:p>
        </p:txBody>
      </p:sp>
    </p:spTree>
    <p:custDataLst>
      <p:tags r:id="rId1"/>
    </p:custDataLst>
  </p:cSld>
  <p:clrMapOvr>
    <a:masterClrMapping/>
  </p:clrMapOvr>
  <p:transition advTm="10442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195">
                                            <p:txEl>
                                              <p:pRg st="1" end="1"/>
                                            </p:txEl>
                                          </p:spTgt>
                                        </p:tgtEl>
                                        <p:attrNameLst>
                                          <p:attrName>style.visibility</p:attrName>
                                        </p:attrNameLst>
                                      </p:cBhvr>
                                      <p:to>
                                        <p:strVal val="visible"/>
                                      </p:to>
                                    </p:set>
                                    <p:anim calcmode="lin" valueType="num">
                                      <p:cBhvr additive="base">
                                        <p:cTn id="13" dur="500" fill="hold"/>
                                        <p:tgtEl>
                                          <p:spTgt spid="81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1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195">
                                            <p:txEl>
                                              <p:pRg st="2" end="2"/>
                                            </p:txEl>
                                          </p:spTgt>
                                        </p:tgtEl>
                                        <p:attrNameLst>
                                          <p:attrName>style.visibility</p:attrName>
                                        </p:attrNameLst>
                                      </p:cBhvr>
                                      <p:to>
                                        <p:strVal val="visible"/>
                                      </p:to>
                                    </p:set>
                                    <p:anim calcmode="lin" valueType="num">
                                      <p:cBhvr additive="base">
                                        <p:cTn id="19" dur="500" fill="hold"/>
                                        <p:tgtEl>
                                          <p:spTgt spid="81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1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195">
                                            <p:txEl>
                                              <p:pRg st="3" end="3"/>
                                            </p:txEl>
                                          </p:spTgt>
                                        </p:tgtEl>
                                        <p:attrNameLst>
                                          <p:attrName>style.visibility</p:attrName>
                                        </p:attrNameLst>
                                      </p:cBhvr>
                                      <p:to>
                                        <p:strVal val="visible"/>
                                      </p:to>
                                    </p:set>
                                    <p:anim calcmode="lin" valueType="num">
                                      <p:cBhvr additive="base">
                                        <p:cTn id="25" dur="500" fill="hold"/>
                                        <p:tgtEl>
                                          <p:spTgt spid="81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1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195">
                                            <p:txEl>
                                              <p:pRg st="4" end="4"/>
                                            </p:txEl>
                                          </p:spTgt>
                                        </p:tgtEl>
                                        <p:attrNameLst>
                                          <p:attrName>style.visibility</p:attrName>
                                        </p:attrNameLst>
                                      </p:cBhvr>
                                      <p:to>
                                        <p:strVal val="visible"/>
                                      </p:to>
                                    </p:set>
                                    <p:anim calcmode="lin" valueType="num">
                                      <p:cBhvr additive="base">
                                        <p:cTn id="31" dur="500" fill="hold"/>
                                        <p:tgtEl>
                                          <p:spTgt spid="819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19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195">
                                            <p:txEl>
                                              <p:pRg st="5" end="5"/>
                                            </p:txEl>
                                          </p:spTgt>
                                        </p:tgtEl>
                                        <p:attrNameLst>
                                          <p:attrName>style.visibility</p:attrName>
                                        </p:attrNameLst>
                                      </p:cBhvr>
                                      <p:to>
                                        <p:strVal val="visible"/>
                                      </p:to>
                                    </p:set>
                                    <p:anim calcmode="lin" valueType="num">
                                      <p:cBhvr additive="base">
                                        <p:cTn id="37" dur="500" fill="hold"/>
                                        <p:tgtEl>
                                          <p:spTgt spid="819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19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195">
                                            <p:txEl>
                                              <p:pRg st="6" end="6"/>
                                            </p:txEl>
                                          </p:spTgt>
                                        </p:tgtEl>
                                        <p:attrNameLst>
                                          <p:attrName>style.visibility</p:attrName>
                                        </p:attrNameLst>
                                      </p:cBhvr>
                                      <p:to>
                                        <p:strVal val="visible"/>
                                      </p:to>
                                    </p:set>
                                    <p:anim calcmode="lin" valueType="num">
                                      <p:cBhvr additive="base">
                                        <p:cTn id="43" dur="500" fill="hold"/>
                                        <p:tgtEl>
                                          <p:spTgt spid="819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19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en-US"/>
              <a:t>IBRI: Recent Activities</a:t>
            </a:r>
          </a:p>
        </p:txBody>
      </p:sp>
      <p:sp>
        <p:nvSpPr>
          <p:cNvPr id="9219" name="Rectangle 3"/>
          <p:cNvSpPr>
            <a:spLocks noGrp="1" noChangeArrowheads="1"/>
          </p:cNvSpPr>
          <p:nvPr>
            <p:ph type="body" idx="1"/>
          </p:nvPr>
        </p:nvSpPr>
        <p:spPr/>
        <p:txBody>
          <a:bodyPr/>
          <a:lstStyle/>
          <a:p>
            <a:pPr>
              <a:lnSpc>
                <a:spcPct val="90000"/>
              </a:lnSpc>
            </a:pPr>
            <a:r>
              <a:rPr lang="en-US" altLang="en-US"/>
              <a:t>Website </a:t>
            </a:r>
            <a:r>
              <a:rPr lang="en-US" altLang="en-US">
                <a:hlinkClick r:id="rId3"/>
              </a:rPr>
              <a:t>www.ibri.org</a:t>
            </a:r>
            <a:endParaRPr lang="en-US" altLang="en-US"/>
          </a:p>
          <a:p>
            <a:pPr>
              <a:lnSpc>
                <a:spcPct val="90000"/>
              </a:lnSpc>
            </a:pPr>
            <a:r>
              <a:rPr lang="en-US" altLang="en-US"/>
              <a:t>Audio lectures/sermons, PowerPoints, papers, course &amp; lecture notes, etc.</a:t>
            </a:r>
          </a:p>
          <a:p>
            <a:pPr>
              <a:lnSpc>
                <a:spcPct val="90000"/>
              </a:lnSpc>
            </a:pPr>
            <a:r>
              <a:rPr lang="en-US" altLang="en-US"/>
              <a:t>Thousands of items by numerous authors</a:t>
            </a:r>
          </a:p>
          <a:p>
            <a:pPr>
              <a:lnSpc>
                <a:spcPct val="90000"/>
              </a:lnSpc>
            </a:pPr>
            <a:r>
              <a:rPr lang="en-US" altLang="en-US"/>
              <a:t>Main topics: Biblical studies, apologetics, interaction of science &amp; Christianity, theology (including practical theology)</a:t>
            </a:r>
          </a:p>
          <a:p>
            <a:pPr>
              <a:lnSpc>
                <a:spcPct val="90000"/>
              </a:lnSpc>
            </a:pPr>
            <a:r>
              <a:rPr lang="en-US" altLang="en-US"/>
              <a:t>In 2010 (224 days) had ~ 3.5 million hits</a:t>
            </a:r>
          </a:p>
          <a:p>
            <a:pPr lvl="1">
              <a:lnSpc>
                <a:spcPct val="90000"/>
              </a:lnSpc>
            </a:pPr>
            <a:r>
              <a:rPr lang="en-US" altLang="en-US"/>
              <a:t>Over 15,000 hits per day</a:t>
            </a:r>
          </a:p>
        </p:txBody>
      </p:sp>
    </p:spTree>
    <p:custDataLst>
      <p:tags r:id="rId1"/>
    </p:custDataLst>
  </p:cSld>
  <p:clrMapOvr>
    <a:masterClrMapping/>
  </p:clrMapOvr>
  <p:transition advTm="6410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additive="base">
                                        <p:cTn id="7" dur="500" fill="hold"/>
                                        <p:tgtEl>
                                          <p:spTgt spid="92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219">
                                            <p:txEl>
                                              <p:pRg st="1" end="1"/>
                                            </p:txEl>
                                          </p:spTgt>
                                        </p:tgtEl>
                                        <p:attrNameLst>
                                          <p:attrName>style.visibility</p:attrName>
                                        </p:attrNameLst>
                                      </p:cBhvr>
                                      <p:to>
                                        <p:strVal val="visible"/>
                                      </p:to>
                                    </p:set>
                                    <p:anim calcmode="lin" valueType="num">
                                      <p:cBhvr additive="base">
                                        <p:cTn id="13" dur="500" fill="hold"/>
                                        <p:tgtEl>
                                          <p:spTgt spid="92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219">
                                            <p:txEl>
                                              <p:pRg st="2" end="2"/>
                                            </p:txEl>
                                          </p:spTgt>
                                        </p:tgtEl>
                                        <p:attrNameLst>
                                          <p:attrName>style.visibility</p:attrName>
                                        </p:attrNameLst>
                                      </p:cBhvr>
                                      <p:to>
                                        <p:strVal val="visible"/>
                                      </p:to>
                                    </p:set>
                                    <p:anim calcmode="lin" valueType="num">
                                      <p:cBhvr additive="base">
                                        <p:cTn id="19" dur="500" fill="hold"/>
                                        <p:tgtEl>
                                          <p:spTgt spid="92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219">
                                            <p:txEl>
                                              <p:pRg st="3" end="3"/>
                                            </p:txEl>
                                          </p:spTgt>
                                        </p:tgtEl>
                                        <p:attrNameLst>
                                          <p:attrName>style.visibility</p:attrName>
                                        </p:attrNameLst>
                                      </p:cBhvr>
                                      <p:to>
                                        <p:strVal val="visible"/>
                                      </p:to>
                                    </p:set>
                                    <p:anim calcmode="lin" valueType="num">
                                      <p:cBhvr additive="base">
                                        <p:cTn id="25" dur="500" fill="hold"/>
                                        <p:tgtEl>
                                          <p:spTgt spid="92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219">
                                            <p:txEl>
                                              <p:pRg st="4" end="4"/>
                                            </p:txEl>
                                          </p:spTgt>
                                        </p:tgtEl>
                                        <p:attrNameLst>
                                          <p:attrName>style.visibility</p:attrName>
                                        </p:attrNameLst>
                                      </p:cBhvr>
                                      <p:to>
                                        <p:strVal val="visible"/>
                                      </p:to>
                                    </p:set>
                                    <p:anim calcmode="lin" valueType="num">
                                      <p:cBhvr additive="base">
                                        <p:cTn id="31" dur="500" fill="hold"/>
                                        <p:tgtEl>
                                          <p:spTgt spid="921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2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219">
                                            <p:txEl>
                                              <p:pRg st="5" end="5"/>
                                            </p:txEl>
                                          </p:spTgt>
                                        </p:tgtEl>
                                        <p:attrNameLst>
                                          <p:attrName>style.visibility</p:attrName>
                                        </p:attrNameLst>
                                      </p:cBhvr>
                                      <p:to>
                                        <p:strVal val="visible"/>
                                      </p:to>
                                    </p:set>
                                    <p:anim calcmode="lin" valueType="num">
                                      <p:cBhvr additive="base">
                                        <p:cTn id="37" dur="500" fill="hold"/>
                                        <p:tgtEl>
                                          <p:spTgt spid="921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21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MC90043806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743200"/>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10242" name="Rectangle 2"/>
          <p:cNvSpPr>
            <a:spLocks noGrp="1" noChangeArrowheads="1"/>
          </p:cNvSpPr>
          <p:nvPr>
            <p:ph type="title"/>
          </p:nvPr>
        </p:nvSpPr>
        <p:spPr/>
        <p:txBody>
          <a:bodyPr/>
          <a:lstStyle/>
          <a:p>
            <a:r>
              <a:rPr lang="en-US" altLang="en-US"/>
              <a:t>IBRI Website</a:t>
            </a:r>
          </a:p>
        </p:txBody>
      </p:sp>
      <p:sp>
        <p:nvSpPr>
          <p:cNvPr id="10243" name="Rectangle 3"/>
          <p:cNvSpPr>
            <a:spLocks noGrp="1" noChangeArrowheads="1"/>
          </p:cNvSpPr>
          <p:nvPr>
            <p:ph type="body" idx="1"/>
          </p:nvPr>
        </p:nvSpPr>
        <p:spPr/>
        <p:txBody>
          <a:bodyPr/>
          <a:lstStyle/>
          <a:p>
            <a:pPr>
              <a:lnSpc>
                <a:spcPct val="90000"/>
              </a:lnSpc>
            </a:pPr>
            <a:r>
              <a:rPr lang="en-US" altLang="en-US"/>
              <a:t>Some Countries Accessing the Site:</a:t>
            </a:r>
          </a:p>
          <a:p>
            <a:pPr lvl="1">
              <a:lnSpc>
                <a:spcPct val="90000"/>
              </a:lnSpc>
            </a:pPr>
            <a:r>
              <a:rPr lang="en-US" altLang="en-US"/>
              <a:t>United States (1)</a:t>
            </a:r>
          </a:p>
          <a:p>
            <a:pPr lvl="1">
              <a:lnSpc>
                <a:spcPct val="90000"/>
              </a:lnSpc>
            </a:pPr>
            <a:r>
              <a:rPr lang="en-US" altLang="en-US"/>
              <a:t>China (2)</a:t>
            </a:r>
          </a:p>
          <a:p>
            <a:pPr lvl="1">
              <a:lnSpc>
                <a:spcPct val="90000"/>
              </a:lnSpc>
            </a:pPr>
            <a:r>
              <a:rPr lang="en-US" altLang="en-US"/>
              <a:t>Australia (3)</a:t>
            </a:r>
          </a:p>
          <a:p>
            <a:pPr lvl="1">
              <a:lnSpc>
                <a:spcPct val="90000"/>
              </a:lnSpc>
            </a:pPr>
            <a:r>
              <a:rPr lang="en-US" altLang="en-US"/>
              <a:t>Ukraine (4)</a:t>
            </a:r>
          </a:p>
          <a:p>
            <a:pPr lvl="1">
              <a:lnSpc>
                <a:spcPct val="90000"/>
              </a:lnSpc>
            </a:pPr>
            <a:r>
              <a:rPr lang="en-US" altLang="en-US"/>
              <a:t>India (7)</a:t>
            </a:r>
          </a:p>
          <a:p>
            <a:pPr lvl="1">
              <a:lnSpc>
                <a:spcPct val="90000"/>
              </a:lnSpc>
            </a:pPr>
            <a:r>
              <a:rPr lang="en-US" altLang="en-US"/>
              <a:t>Netherlands (12)</a:t>
            </a:r>
          </a:p>
          <a:p>
            <a:pPr lvl="1">
              <a:lnSpc>
                <a:spcPct val="90000"/>
              </a:lnSpc>
            </a:pPr>
            <a:r>
              <a:rPr lang="en-US" altLang="en-US"/>
              <a:t>Indonesia (20)</a:t>
            </a:r>
          </a:p>
          <a:p>
            <a:pPr lvl="1">
              <a:lnSpc>
                <a:spcPct val="90000"/>
              </a:lnSpc>
            </a:pPr>
            <a:r>
              <a:rPr lang="en-US" altLang="en-US"/>
              <a:t>South Africa (22)</a:t>
            </a:r>
          </a:p>
        </p:txBody>
      </p:sp>
    </p:spTree>
    <p:custDataLst>
      <p:tags r:id="rId1"/>
    </p:custDataLst>
  </p:cSld>
  <p:clrMapOvr>
    <a:masterClrMapping/>
  </p:clrMapOvr>
  <p:transition advTm="5126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additive="base">
                                        <p:cTn id="7" dur="5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243">
                                            <p:txEl>
                                              <p:pRg st="1" end="1"/>
                                            </p:txEl>
                                          </p:spTgt>
                                        </p:tgtEl>
                                        <p:attrNameLst>
                                          <p:attrName>style.visibility</p:attrName>
                                        </p:attrNameLst>
                                      </p:cBhvr>
                                      <p:to>
                                        <p:strVal val="visible"/>
                                      </p:to>
                                    </p:set>
                                    <p:anim calcmode="lin" valueType="num">
                                      <p:cBhvr additive="base">
                                        <p:cTn id="13" dur="500" fill="hold"/>
                                        <p:tgtEl>
                                          <p:spTgt spid="102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243">
                                            <p:txEl>
                                              <p:pRg st="2" end="2"/>
                                            </p:txEl>
                                          </p:spTgt>
                                        </p:tgtEl>
                                        <p:attrNameLst>
                                          <p:attrName>style.visibility</p:attrName>
                                        </p:attrNameLst>
                                      </p:cBhvr>
                                      <p:to>
                                        <p:strVal val="visible"/>
                                      </p:to>
                                    </p:set>
                                    <p:anim calcmode="lin" valueType="num">
                                      <p:cBhvr additive="base">
                                        <p:cTn id="19" dur="500" fill="hold"/>
                                        <p:tgtEl>
                                          <p:spTgt spid="102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2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243">
                                            <p:txEl>
                                              <p:pRg st="3" end="3"/>
                                            </p:txEl>
                                          </p:spTgt>
                                        </p:tgtEl>
                                        <p:attrNameLst>
                                          <p:attrName>style.visibility</p:attrName>
                                        </p:attrNameLst>
                                      </p:cBhvr>
                                      <p:to>
                                        <p:strVal val="visible"/>
                                      </p:to>
                                    </p:set>
                                    <p:anim calcmode="lin" valueType="num">
                                      <p:cBhvr additive="base">
                                        <p:cTn id="25" dur="500" fill="hold"/>
                                        <p:tgtEl>
                                          <p:spTgt spid="102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2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243">
                                            <p:txEl>
                                              <p:pRg st="4" end="4"/>
                                            </p:txEl>
                                          </p:spTgt>
                                        </p:tgtEl>
                                        <p:attrNameLst>
                                          <p:attrName>style.visibility</p:attrName>
                                        </p:attrNameLst>
                                      </p:cBhvr>
                                      <p:to>
                                        <p:strVal val="visible"/>
                                      </p:to>
                                    </p:set>
                                    <p:anim calcmode="lin" valueType="num">
                                      <p:cBhvr additive="base">
                                        <p:cTn id="31" dur="500" fill="hold"/>
                                        <p:tgtEl>
                                          <p:spTgt spid="1024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24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243">
                                            <p:txEl>
                                              <p:pRg st="5" end="5"/>
                                            </p:txEl>
                                          </p:spTgt>
                                        </p:tgtEl>
                                        <p:attrNameLst>
                                          <p:attrName>style.visibility</p:attrName>
                                        </p:attrNameLst>
                                      </p:cBhvr>
                                      <p:to>
                                        <p:strVal val="visible"/>
                                      </p:to>
                                    </p:set>
                                    <p:anim calcmode="lin" valueType="num">
                                      <p:cBhvr additive="base">
                                        <p:cTn id="37" dur="500" fill="hold"/>
                                        <p:tgtEl>
                                          <p:spTgt spid="1024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24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243">
                                            <p:txEl>
                                              <p:pRg st="6" end="6"/>
                                            </p:txEl>
                                          </p:spTgt>
                                        </p:tgtEl>
                                        <p:attrNameLst>
                                          <p:attrName>style.visibility</p:attrName>
                                        </p:attrNameLst>
                                      </p:cBhvr>
                                      <p:to>
                                        <p:strVal val="visible"/>
                                      </p:to>
                                    </p:set>
                                    <p:anim calcmode="lin" valueType="num">
                                      <p:cBhvr additive="base">
                                        <p:cTn id="43" dur="500" fill="hold"/>
                                        <p:tgtEl>
                                          <p:spTgt spid="1024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24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243">
                                            <p:txEl>
                                              <p:pRg st="7" end="7"/>
                                            </p:txEl>
                                          </p:spTgt>
                                        </p:tgtEl>
                                        <p:attrNameLst>
                                          <p:attrName>style.visibility</p:attrName>
                                        </p:attrNameLst>
                                      </p:cBhvr>
                                      <p:to>
                                        <p:strVal val="visible"/>
                                      </p:to>
                                    </p:set>
                                    <p:anim calcmode="lin" valueType="num">
                                      <p:cBhvr additive="base">
                                        <p:cTn id="49" dur="500" fill="hold"/>
                                        <p:tgtEl>
                                          <p:spTgt spid="1024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024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0243">
                                            <p:txEl>
                                              <p:pRg st="8" end="8"/>
                                            </p:txEl>
                                          </p:spTgt>
                                        </p:tgtEl>
                                        <p:attrNameLst>
                                          <p:attrName>style.visibility</p:attrName>
                                        </p:attrNameLst>
                                      </p:cBhvr>
                                      <p:to>
                                        <p:strVal val="visible"/>
                                      </p:to>
                                    </p:set>
                                    <p:anim calcmode="lin" valueType="num">
                                      <p:cBhvr additive="base">
                                        <p:cTn id="55" dur="500" fill="hold"/>
                                        <p:tgtEl>
                                          <p:spTgt spid="1024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024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en-US"/>
              <a:t>PowerPoints</a:t>
            </a:r>
          </a:p>
        </p:txBody>
      </p:sp>
      <p:sp>
        <p:nvSpPr>
          <p:cNvPr id="45059" name="Rectangle 3"/>
          <p:cNvSpPr>
            <a:spLocks noGrp="1" noChangeArrowheads="1"/>
          </p:cNvSpPr>
          <p:nvPr>
            <p:ph type="body" idx="1"/>
          </p:nvPr>
        </p:nvSpPr>
        <p:spPr/>
        <p:txBody>
          <a:bodyPr/>
          <a:lstStyle/>
          <a:p>
            <a:r>
              <a:rPr lang="en-US" altLang="en-US"/>
              <a:t>Since retirement in 2006, I have been converting many of my talks into the PowerPoint format, and posting these on our IBRI website, w/ narration in mp3.</a:t>
            </a:r>
          </a:p>
          <a:p>
            <a:r>
              <a:rPr lang="en-US" altLang="en-US"/>
              <a:t>We now have about 200 of these available on-line.</a:t>
            </a:r>
          </a:p>
          <a:p>
            <a:r>
              <a:rPr lang="en-US" altLang="en-US"/>
              <a:t>See these under “The Robert C. Newman Library” at </a:t>
            </a:r>
            <a:r>
              <a:rPr lang="en-US" altLang="en-US">
                <a:hlinkClick r:id="rId3"/>
              </a:rPr>
              <a:t>www.ibri.org</a:t>
            </a:r>
            <a:r>
              <a:rPr lang="en-US" altLang="en-US"/>
              <a:t>. </a:t>
            </a:r>
          </a:p>
        </p:txBody>
      </p:sp>
    </p:spTree>
    <p:custDataLst>
      <p:tags r:id="rId1"/>
    </p:custDataLst>
  </p:cSld>
  <p:clrMapOvr>
    <a:masterClrMapping/>
  </p:clrMapOvr>
  <p:transition advTm="6917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 calcmode="lin" valueType="num">
                                      <p:cBhvr additive="base">
                                        <p:cTn id="7" dur="500" fill="hold"/>
                                        <p:tgtEl>
                                          <p:spTgt spid="450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50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5059">
                                            <p:txEl>
                                              <p:pRg st="1" end="1"/>
                                            </p:txEl>
                                          </p:spTgt>
                                        </p:tgtEl>
                                        <p:attrNameLst>
                                          <p:attrName>style.visibility</p:attrName>
                                        </p:attrNameLst>
                                      </p:cBhvr>
                                      <p:to>
                                        <p:strVal val="visible"/>
                                      </p:to>
                                    </p:set>
                                    <p:anim calcmode="lin" valueType="num">
                                      <p:cBhvr additive="base">
                                        <p:cTn id="13" dur="500" fill="hold"/>
                                        <p:tgtEl>
                                          <p:spTgt spid="450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50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5059">
                                            <p:txEl>
                                              <p:pRg st="2" end="2"/>
                                            </p:txEl>
                                          </p:spTgt>
                                        </p:tgtEl>
                                        <p:attrNameLst>
                                          <p:attrName>style.visibility</p:attrName>
                                        </p:attrNameLst>
                                      </p:cBhvr>
                                      <p:to>
                                        <p:strVal val="visible"/>
                                      </p:to>
                                    </p:set>
                                    <p:anim calcmode="lin" valueType="num">
                                      <p:cBhvr additive="base">
                                        <p:cTn id="19" dur="500" fill="hold"/>
                                        <p:tgtEl>
                                          <p:spTgt spid="450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505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a:t>Early Life</a:t>
            </a:r>
          </a:p>
        </p:txBody>
      </p:sp>
      <p:sp>
        <p:nvSpPr>
          <p:cNvPr id="3075" name="Rectangle 3"/>
          <p:cNvSpPr>
            <a:spLocks noGrp="1" noChangeArrowheads="1"/>
          </p:cNvSpPr>
          <p:nvPr>
            <p:ph type="body" sz="half" idx="1"/>
          </p:nvPr>
        </p:nvSpPr>
        <p:spPr/>
        <p:txBody>
          <a:bodyPr/>
          <a:lstStyle/>
          <a:p>
            <a:r>
              <a:rPr lang="en-US" altLang="en-US" sz="2800"/>
              <a:t>I was born in Washington, DC in 1941 to Xn parents.</a:t>
            </a:r>
          </a:p>
          <a:p>
            <a:r>
              <a:rPr lang="en-US" altLang="en-US" sz="2800"/>
              <a:t>Raised in the DC suburbs</a:t>
            </a:r>
          </a:p>
          <a:p>
            <a:r>
              <a:rPr lang="en-US" altLang="en-US" sz="2800"/>
              <a:t>Made a profession of faith about age 7</a:t>
            </a:r>
          </a:p>
          <a:p>
            <a:r>
              <a:rPr lang="en-US" altLang="en-US" sz="2800"/>
              <a:t>Got interested in science in elementary school</a:t>
            </a:r>
          </a:p>
        </p:txBody>
      </p:sp>
      <p:pic>
        <p:nvPicPr>
          <p:cNvPr id="3079" name="Picture 7" descr="ScienceFair6thGrade"/>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648200" y="2266950"/>
            <a:ext cx="4038600" cy="3190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80" name="Text Box 8"/>
          <p:cNvSpPr txBox="1">
            <a:spLocks noChangeArrowheads="1"/>
          </p:cNvSpPr>
          <p:nvPr/>
        </p:nvSpPr>
        <p:spPr bwMode="auto">
          <a:xfrm>
            <a:off x="4724400" y="5867400"/>
            <a:ext cx="3810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t>Cherrydale School Science Fair 1953</a:t>
            </a:r>
          </a:p>
        </p:txBody>
      </p:sp>
      <p:sp>
        <p:nvSpPr>
          <p:cNvPr id="3082" name="Oval 10"/>
          <p:cNvSpPr>
            <a:spLocks noChangeArrowheads="1"/>
          </p:cNvSpPr>
          <p:nvPr/>
        </p:nvSpPr>
        <p:spPr bwMode="auto">
          <a:xfrm>
            <a:off x="6781800" y="2819400"/>
            <a:ext cx="457200" cy="7620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ustDataLst>
      <p:tags r:id="rId1"/>
    </p:custDataLst>
  </p:cSld>
  <p:clrMapOvr>
    <a:masterClrMapping/>
  </p:clrMapOvr>
  <p:transition advTm="3208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2" end="2"/>
                                            </p:txEl>
                                          </p:spTgt>
                                        </p:tgtEl>
                                        <p:attrNameLst>
                                          <p:attrName>style.visibility</p:attrName>
                                        </p:attrNameLst>
                                      </p:cBhvr>
                                      <p:to>
                                        <p:strVal val="visible"/>
                                      </p:to>
                                    </p:set>
                                    <p:anim calcmode="lin" valueType="num">
                                      <p:cBhvr additive="base">
                                        <p:cTn id="19"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3" end="3"/>
                                            </p:txEl>
                                          </p:spTgt>
                                        </p:tgtEl>
                                        <p:attrNameLst>
                                          <p:attrName>style.visibility</p:attrName>
                                        </p:attrNameLst>
                                      </p:cBhvr>
                                      <p:to>
                                        <p:strVal val="visible"/>
                                      </p:to>
                                    </p:set>
                                    <p:anim calcmode="lin" valueType="num">
                                      <p:cBhvr additive="base">
                                        <p:cTn id="25"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a:t>Ministry Travel Overseas</a:t>
            </a:r>
          </a:p>
        </p:txBody>
      </p:sp>
      <p:sp>
        <p:nvSpPr>
          <p:cNvPr id="11267" name="Rectangle 3"/>
          <p:cNvSpPr>
            <a:spLocks noGrp="1" noChangeArrowheads="1"/>
          </p:cNvSpPr>
          <p:nvPr>
            <p:ph type="body" idx="1"/>
          </p:nvPr>
        </p:nvSpPr>
        <p:spPr>
          <a:xfrm>
            <a:off x="457200" y="1600200"/>
            <a:ext cx="7772400" cy="4525963"/>
          </a:xfrm>
        </p:spPr>
        <p:txBody>
          <a:bodyPr/>
          <a:lstStyle/>
          <a:p>
            <a:pPr>
              <a:lnSpc>
                <a:spcPct val="90000"/>
              </a:lnSpc>
            </a:pPr>
            <a:r>
              <a:rPr lang="en-US" altLang="en-US"/>
              <a:t>Began doing this while still teaching at Biblical</a:t>
            </a:r>
          </a:p>
          <a:p>
            <a:pPr lvl="1">
              <a:lnSpc>
                <a:spcPct val="90000"/>
              </a:lnSpc>
            </a:pPr>
            <a:r>
              <a:rPr lang="en-US" altLang="en-US"/>
              <a:t>1983: Caribbean (St Vincent)</a:t>
            </a:r>
          </a:p>
          <a:p>
            <a:pPr lvl="1">
              <a:lnSpc>
                <a:spcPct val="90000"/>
              </a:lnSpc>
            </a:pPr>
            <a:r>
              <a:rPr lang="en-US" altLang="en-US"/>
              <a:t>1989: Ireland (Limerick, Cork)</a:t>
            </a:r>
          </a:p>
          <a:p>
            <a:pPr lvl="1">
              <a:lnSpc>
                <a:spcPct val="90000"/>
              </a:lnSpc>
            </a:pPr>
            <a:r>
              <a:rPr lang="en-US" altLang="en-US"/>
              <a:t>1992: Russia (Novgorod, Vologda)</a:t>
            </a:r>
          </a:p>
          <a:p>
            <a:pPr lvl="1">
              <a:lnSpc>
                <a:spcPct val="90000"/>
              </a:lnSpc>
            </a:pPr>
            <a:r>
              <a:rPr lang="en-US" altLang="en-US"/>
              <a:t>1998: London, Cambridge, Cologne</a:t>
            </a:r>
          </a:p>
          <a:p>
            <a:pPr lvl="1">
              <a:lnSpc>
                <a:spcPct val="90000"/>
              </a:lnSpc>
            </a:pPr>
            <a:r>
              <a:rPr lang="en-US" altLang="en-US"/>
              <a:t>2001, 2002, 2004: Singapore &amp; Malaysia</a:t>
            </a:r>
          </a:p>
          <a:p>
            <a:pPr lvl="1">
              <a:lnSpc>
                <a:spcPct val="90000"/>
              </a:lnSpc>
            </a:pPr>
            <a:r>
              <a:rPr lang="en-US" altLang="en-US"/>
              <a:t>2004: Great Britain (London, L’Abri, Stoke-on-Trent, Leeds)</a:t>
            </a:r>
          </a:p>
        </p:txBody>
      </p:sp>
    </p:spTree>
    <p:custDataLst>
      <p:tags r:id="rId1"/>
    </p:custDataLst>
  </p:cSld>
  <p:clrMapOvr>
    <a:masterClrMapping/>
  </p:clrMapOvr>
  <p:transition advTm="18524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additive="base">
                                        <p:cTn id="7" dur="5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267">
                                            <p:txEl>
                                              <p:pRg st="1" end="1"/>
                                            </p:txEl>
                                          </p:spTgt>
                                        </p:tgtEl>
                                        <p:attrNameLst>
                                          <p:attrName>style.visibility</p:attrName>
                                        </p:attrNameLst>
                                      </p:cBhvr>
                                      <p:to>
                                        <p:strVal val="visible"/>
                                      </p:to>
                                    </p:set>
                                    <p:anim calcmode="lin" valueType="num">
                                      <p:cBhvr additive="base">
                                        <p:cTn id="13" dur="500" fill="hold"/>
                                        <p:tgtEl>
                                          <p:spTgt spid="112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2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anim calcmode="lin" valueType="num">
                                      <p:cBhvr additive="base">
                                        <p:cTn id="19" dur="5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2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267">
                                            <p:txEl>
                                              <p:pRg st="3" end="3"/>
                                            </p:txEl>
                                          </p:spTgt>
                                        </p:tgtEl>
                                        <p:attrNameLst>
                                          <p:attrName>style.visibility</p:attrName>
                                        </p:attrNameLst>
                                      </p:cBhvr>
                                      <p:to>
                                        <p:strVal val="visible"/>
                                      </p:to>
                                    </p:set>
                                    <p:anim calcmode="lin" valueType="num">
                                      <p:cBhvr additive="base">
                                        <p:cTn id="25" dur="500" fill="hold"/>
                                        <p:tgtEl>
                                          <p:spTgt spid="1126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2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267">
                                            <p:txEl>
                                              <p:pRg st="4" end="4"/>
                                            </p:txEl>
                                          </p:spTgt>
                                        </p:tgtEl>
                                        <p:attrNameLst>
                                          <p:attrName>style.visibility</p:attrName>
                                        </p:attrNameLst>
                                      </p:cBhvr>
                                      <p:to>
                                        <p:strVal val="visible"/>
                                      </p:to>
                                    </p:set>
                                    <p:anim calcmode="lin" valueType="num">
                                      <p:cBhvr additive="base">
                                        <p:cTn id="31" dur="5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26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267">
                                            <p:txEl>
                                              <p:pRg st="5" end="5"/>
                                            </p:txEl>
                                          </p:spTgt>
                                        </p:tgtEl>
                                        <p:attrNameLst>
                                          <p:attrName>style.visibility</p:attrName>
                                        </p:attrNameLst>
                                      </p:cBhvr>
                                      <p:to>
                                        <p:strVal val="visible"/>
                                      </p:to>
                                    </p:set>
                                    <p:anim calcmode="lin" valueType="num">
                                      <p:cBhvr additive="base">
                                        <p:cTn id="37" dur="500" fill="hold"/>
                                        <p:tgtEl>
                                          <p:spTgt spid="1126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2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267">
                                            <p:txEl>
                                              <p:pRg st="6" end="6"/>
                                            </p:txEl>
                                          </p:spTgt>
                                        </p:tgtEl>
                                        <p:attrNameLst>
                                          <p:attrName>style.visibility</p:attrName>
                                        </p:attrNameLst>
                                      </p:cBhvr>
                                      <p:to>
                                        <p:strVal val="visible"/>
                                      </p:to>
                                    </p:set>
                                    <p:anim calcmode="lin" valueType="num">
                                      <p:cBhvr additive="base">
                                        <p:cTn id="43" dur="500" fill="hold"/>
                                        <p:tgtEl>
                                          <p:spTgt spid="1126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26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en-US"/>
              <a:t>Ministry Travel Overseas</a:t>
            </a:r>
          </a:p>
        </p:txBody>
      </p:sp>
      <p:sp>
        <p:nvSpPr>
          <p:cNvPr id="12291" name="Rectangle 3"/>
          <p:cNvSpPr>
            <a:spLocks noGrp="1" noChangeArrowheads="1"/>
          </p:cNvSpPr>
          <p:nvPr>
            <p:ph type="body" idx="1"/>
          </p:nvPr>
        </p:nvSpPr>
        <p:spPr>
          <a:xfrm>
            <a:off x="457200" y="1600200"/>
            <a:ext cx="8229600" cy="4876800"/>
          </a:xfrm>
        </p:spPr>
        <p:txBody>
          <a:bodyPr/>
          <a:lstStyle/>
          <a:p>
            <a:pPr>
              <a:lnSpc>
                <a:spcPct val="90000"/>
              </a:lnSpc>
            </a:pPr>
            <a:r>
              <a:rPr lang="en-US" altLang="en-US"/>
              <a:t>More since retirement in May 2006:</a:t>
            </a:r>
          </a:p>
          <a:p>
            <a:pPr lvl="1">
              <a:lnSpc>
                <a:spcPct val="90000"/>
              </a:lnSpc>
            </a:pPr>
            <a:r>
              <a:rPr lang="en-US" altLang="en-US"/>
              <a:t>2006: Singapore, Malaysia, New Zealand</a:t>
            </a:r>
          </a:p>
          <a:p>
            <a:pPr lvl="2">
              <a:lnSpc>
                <a:spcPct val="90000"/>
              </a:lnSpc>
            </a:pPr>
            <a:r>
              <a:rPr lang="en-US" altLang="en-US"/>
              <a:t>Taught two short courses at BC of Malaysia</a:t>
            </a:r>
          </a:p>
          <a:p>
            <a:pPr lvl="1">
              <a:lnSpc>
                <a:spcPct val="90000"/>
              </a:lnSpc>
            </a:pPr>
            <a:r>
              <a:rPr lang="en-US" altLang="en-US"/>
              <a:t>2007: Russia (Volgograd)</a:t>
            </a:r>
          </a:p>
          <a:p>
            <a:pPr lvl="1">
              <a:lnSpc>
                <a:spcPct val="90000"/>
              </a:lnSpc>
            </a:pPr>
            <a:r>
              <a:rPr lang="en-US" altLang="en-US"/>
              <a:t>2008: Europe (Lyon, L’Abri, Amsterdam, Cologne)</a:t>
            </a:r>
          </a:p>
          <a:p>
            <a:pPr lvl="1">
              <a:lnSpc>
                <a:spcPct val="90000"/>
              </a:lnSpc>
            </a:pPr>
            <a:r>
              <a:rPr lang="en-US" altLang="en-US"/>
              <a:t>2008: China (Beijing, Shanghai)</a:t>
            </a:r>
          </a:p>
          <a:p>
            <a:pPr lvl="1">
              <a:lnSpc>
                <a:spcPct val="90000"/>
              </a:lnSpc>
            </a:pPr>
            <a:r>
              <a:rPr lang="en-US" altLang="en-US"/>
              <a:t>2009: Taiwan (Taipei, Taichung)</a:t>
            </a:r>
          </a:p>
          <a:p>
            <a:pPr lvl="1">
              <a:lnSpc>
                <a:spcPct val="90000"/>
              </a:lnSpc>
            </a:pPr>
            <a:r>
              <a:rPr lang="en-US" altLang="en-US"/>
              <a:t>2009: Ukraine (Kiev)</a:t>
            </a:r>
          </a:p>
          <a:p>
            <a:pPr lvl="1">
              <a:lnSpc>
                <a:spcPct val="90000"/>
              </a:lnSpc>
            </a:pPr>
            <a:r>
              <a:rPr lang="en-US" altLang="en-US"/>
              <a:t>2010: Costa Rica (San Jose) </a:t>
            </a:r>
          </a:p>
        </p:txBody>
      </p:sp>
    </p:spTree>
    <p:custDataLst>
      <p:tags r:id="rId1"/>
    </p:custDataLst>
  </p:cSld>
  <p:clrMapOvr>
    <a:masterClrMapping/>
  </p:clrMapOvr>
  <p:transition advTm="14506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1">
                                            <p:txEl>
                                              <p:pRg st="1" end="1"/>
                                            </p:txEl>
                                          </p:spTgt>
                                        </p:tgtEl>
                                        <p:attrNameLst>
                                          <p:attrName>style.visibility</p:attrName>
                                        </p:attrNameLst>
                                      </p:cBhvr>
                                      <p:to>
                                        <p:strVal val="visible"/>
                                      </p:to>
                                    </p:set>
                                    <p:anim calcmode="lin" valueType="num">
                                      <p:cBhvr additive="base">
                                        <p:cTn id="13" dur="5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2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291">
                                            <p:txEl>
                                              <p:pRg st="2" end="2"/>
                                            </p:txEl>
                                          </p:spTgt>
                                        </p:tgtEl>
                                        <p:attrNameLst>
                                          <p:attrName>style.visibility</p:attrName>
                                        </p:attrNameLst>
                                      </p:cBhvr>
                                      <p:to>
                                        <p:strVal val="visible"/>
                                      </p:to>
                                    </p:set>
                                    <p:anim calcmode="lin" valueType="num">
                                      <p:cBhvr additive="base">
                                        <p:cTn id="19" dur="500" fill="hold"/>
                                        <p:tgtEl>
                                          <p:spTgt spid="122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2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291">
                                            <p:txEl>
                                              <p:pRg st="3" end="3"/>
                                            </p:txEl>
                                          </p:spTgt>
                                        </p:tgtEl>
                                        <p:attrNameLst>
                                          <p:attrName>style.visibility</p:attrName>
                                        </p:attrNameLst>
                                      </p:cBhvr>
                                      <p:to>
                                        <p:strVal val="visible"/>
                                      </p:to>
                                    </p:set>
                                    <p:anim calcmode="lin" valueType="num">
                                      <p:cBhvr additive="base">
                                        <p:cTn id="25" dur="500" fill="hold"/>
                                        <p:tgtEl>
                                          <p:spTgt spid="122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2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291">
                                            <p:txEl>
                                              <p:pRg st="4" end="4"/>
                                            </p:txEl>
                                          </p:spTgt>
                                        </p:tgtEl>
                                        <p:attrNameLst>
                                          <p:attrName>style.visibility</p:attrName>
                                        </p:attrNameLst>
                                      </p:cBhvr>
                                      <p:to>
                                        <p:strVal val="visible"/>
                                      </p:to>
                                    </p:set>
                                    <p:anim calcmode="lin" valueType="num">
                                      <p:cBhvr additive="base">
                                        <p:cTn id="31" dur="500" fill="hold"/>
                                        <p:tgtEl>
                                          <p:spTgt spid="1229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2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291">
                                            <p:txEl>
                                              <p:pRg st="5" end="5"/>
                                            </p:txEl>
                                          </p:spTgt>
                                        </p:tgtEl>
                                        <p:attrNameLst>
                                          <p:attrName>style.visibility</p:attrName>
                                        </p:attrNameLst>
                                      </p:cBhvr>
                                      <p:to>
                                        <p:strVal val="visible"/>
                                      </p:to>
                                    </p:set>
                                    <p:anim calcmode="lin" valueType="num">
                                      <p:cBhvr additive="base">
                                        <p:cTn id="37" dur="500" fill="hold"/>
                                        <p:tgtEl>
                                          <p:spTgt spid="1229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29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291">
                                            <p:txEl>
                                              <p:pRg st="6" end="6"/>
                                            </p:txEl>
                                          </p:spTgt>
                                        </p:tgtEl>
                                        <p:attrNameLst>
                                          <p:attrName>style.visibility</p:attrName>
                                        </p:attrNameLst>
                                      </p:cBhvr>
                                      <p:to>
                                        <p:strVal val="visible"/>
                                      </p:to>
                                    </p:set>
                                    <p:anim calcmode="lin" valueType="num">
                                      <p:cBhvr additive="base">
                                        <p:cTn id="43" dur="500" fill="hold"/>
                                        <p:tgtEl>
                                          <p:spTgt spid="1229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29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291">
                                            <p:txEl>
                                              <p:pRg st="7" end="7"/>
                                            </p:txEl>
                                          </p:spTgt>
                                        </p:tgtEl>
                                        <p:attrNameLst>
                                          <p:attrName>style.visibility</p:attrName>
                                        </p:attrNameLst>
                                      </p:cBhvr>
                                      <p:to>
                                        <p:strVal val="visible"/>
                                      </p:to>
                                    </p:set>
                                    <p:anim calcmode="lin" valueType="num">
                                      <p:cBhvr additive="base">
                                        <p:cTn id="49" dur="500" fill="hold"/>
                                        <p:tgtEl>
                                          <p:spTgt spid="12291">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229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291">
                                            <p:txEl>
                                              <p:pRg st="8" end="8"/>
                                            </p:txEl>
                                          </p:spTgt>
                                        </p:tgtEl>
                                        <p:attrNameLst>
                                          <p:attrName>style.visibility</p:attrName>
                                        </p:attrNameLst>
                                      </p:cBhvr>
                                      <p:to>
                                        <p:strVal val="visible"/>
                                      </p:to>
                                    </p:set>
                                    <p:anim calcmode="lin" valueType="num">
                                      <p:cBhvr additive="base">
                                        <p:cTn id="55" dur="500" fill="hold"/>
                                        <p:tgtEl>
                                          <p:spTgt spid="12291">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229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ltLang="en-US" sz="4000"/>
              <a:t>Helping with Center for Christian Study at University of Virginia</a:t>
            </a:r>
          </a:p>
        </p:txBody>
      </p:sp>
      <p:sp>
        <p:nvSpPr>
          <p:cNvPr id="15363" name="Rectangle 3"/>
          <p:cNvSpPr>
            <a:spLocks noGrp="1" noChangeArrowheads="1"/>
          </p:cNvSpPr>
          <p:nvPr>
            <p:ph type="body" sz="half" idx="1"/>
          </p:nvPr>
        </p:nvSpPr>
        <p:spPr/>
        <p:txBody>
          <a:bodyPr/>
          <a:lstStyle/>
          <a:p>
            <a:r>
              <a:rPr lang="en-US" altLang="en-US" sz="2800"/>
              <a:t>Since retirement, I have lived in central Virginia, near UVa.</a:t>
            </a:r>
          </a:p>
          <a:p>
            <a:r>
              <a:rPr lang="en-US" altLang="en-US" sz="2800"/>
              <a:t>Lectures @ Center “Doing Science in a Theistic Universe.”</a:t>
            </a:r>
          </a:p>
          <a:p>
            <a:r>
              <a:rPr lang="en-US" altLang="en-US" sz="2800"/>
              <a:t>Helping study groups:</a:t>
            </a:r>
          </a:p>
          <a:p>
            <a:pPr lvl="1"/>
            <a:r>
              <a:rPr lang="en-US" altLang="en-US" sz="2400"/>
              <a:t>Jesus and Christian Origins </a:t>
            </a:r>
          </a:p>
          <a:p>
            <a:pPr lvl="1"/>
            <a:r>
              <a:rPr lang="en-US" altLang="en-US" sz="2400"/>
              <a:t>Faith, Reason and Science.</a:t>
            </a:r>
          </a:p>
        </p:txBody>
      </p:sp>
      <p:pic>
        <p:nvPicPr>
          <p:cNvPr id="15365" name="Picture 5" descr="CtrXnStudy"/>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076825" y="1600200"/>
            <a:ext cx="3098800" cy="4648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5006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calcmode="lin" valueType="num">
                                      <p:cBhvr additive="base">
                                        <p:cTn id="7" dur="500" fill="hold"/>
                                        <p:tgtEl>
                                          <p:spTgt spid="153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63">
                                            <p:txEl>
                                              <p:pRg st="1" end="1"/>
                                            </p:txEl>
                                          </p:spTgt>
                                        </p:tgtEl>
                                        <p:attrNameLst>
                                          <p:attrName>style.visibility</p:attrName>
                                        </p:attrNameLst>
                                      </p:cBhvr>
                                      <p:to>
                                        <p:strVal val="visible"/>
                                      </p:to>
                                    </p:set>
                                    <p:anim calcmode="lin" valueType="num">
                                      <p:cBhvr additive="base">
                                        <p:cTn id="13" dur="500" fill="hold"/>
                                        <p:tgtEl>
                                          <p:spTgt spid="153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363">
                                            <p:txEl>
                                              <p:pRg st="2" end="2"/>
                                            </p:txEl>
                                          </p:spTgt>
                                        </p:tgtEl>
                                        <p:attrNameLst>
                                          <p:attrName>style.visibility</p:attrName>
                                        </p:attrNameLst>
                                      </p:cBhvr>
                                      <p:to>
                                        <p:strVal val="visible"/>
                                      </p:to>
                                    </p:set>
                                    <p:anim calcmode="lin" valueType="num">
                                      <p:cBhvr additive="base">
                                        <p:cTn id="19" dur="500" fill="hold"/>
                                        <p:tgtEl>
                                          <p:spTgt spid="153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363">
                                            <p:txEl>
                                              <p:pRg st="3" end="3"/>
                                            </p:txEl>
                                          </p:spTgt>
                                        </p:tgtEl>
                                        <p:attrNameLst>
                                          <p:attrName>style.visibility</p:attrName>
                                        </p:attrNameLst>
                                      </p:cBhvr>
                                      <p:to>
                                        <p:strVal val="visible"/>
                                      </p:to>
                                    </p:set>
                                    <p:anim calcmode="lin" valueType="num">
                                      <p:cBhvr additive="base">
                                        <p:cTn id="25" dur="500" fill="hold"/>
                                        <p:tgtEl>
                                          <p:spTgt spid="153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363">
                                            <p:txEl>
                                              <p:pRg st="4" end="4"/>
                                            </p:txEl>
                                          </p:spTgt>
                                        </p:tgtEl>
                                        <p:attrNameLst>
                                          <p:attrName>style.visibility</p:attrName>
                                        </p:attrNameLst>
                                      </p:cBhvr>
                                      <p:to>
                                        <p:strVal val="visible"/>
                                      </p:to>
                                    </p:set>
                                    <p:anim calcmode="lin" valueType="num">
                                      <p:cBhvr additive="base">
                                        <p:cTn id="31" dur="500" fill="hold"/>
                                        <p:tgtEl>
                                          <p:spTgt spid="1536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36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2" name="Picture 8" descr="Sieberts19"/>
          <p:cNvPicPr>
            <a:picLocks noGrp="1" noChangeAspect="1" noChangeArrowheads="1"/>
          </p:cNvPicPr>
          <p:nvPr>
            <p:ph sz="half" idx="2"/>
          </p:nvPr>
        </p:nvPicPr>
        <p:blipFill>
          <a:blip r:embed="rId3">
            <a:lum bright="6000"/>
            <a:extLst>
              <a:ext uri="{28A0092B-C50C-407E-A947-70E740481C1C}">
                <a14:useLocalDpi xmlns:a14="http://schemas.microsoft.com/office/drawing/2010/main" val="0"/>
              </a:ext>
            </a:extLst>
          </a:blip>
          <a:srcRect/>
          <a:stretch>
            <a:fillRect/>
          </a:stretch>
        </p:blipFill>
        <p:spPr>
          <a:xfrm>
            <a:off x="4572000" y="1600200"/>
            <a:ext cx="4038600" cy="3028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6" name="Rectangle 2"/>
          <p:cNvSpPr>
            <a:spLocks noGrp="1" noChangeArrowheads="1"/>
          </p:cNvSpPr>
          <p:nvPr>
            <p:ph type="title"/>
          </p:nvPr>
        </p:nvSpPr>
        <p:spPr/>
        <p:txBody>
          <a:bodyPr/>
          <a:lstStyle/>
          <a:p>
            <a:r>
              <a:rPr lang="en-US" altLang="en-US"/>
              <a:t>Working with Internationals</a:t>
            </a:r>
          </a:p>
        </p:txBody>
      </p:sp>
      <p:sp>
        <p:nvSpPr>
          <p:cNvPr id="16387" name="Rectangle 3"/>
          <p:cNvSpPr>
            <a:spLocks noGrp="1" noChangeArrowheads="1"/>
          </p:cNvSpPr>
          <p:nvPr>
            <p:ph type="body" sz="half" idx="1"/>
          </p:nvPr>
        </p:nvSpPr>
        <p:spPr/>
        <p:txBody>
          <a:bodyPr/>
          <a:lstStyle/>
          <a:p>
            <a:r>
              <a:rPr lang="en-US" altLang="en-US" sz="2800"/>
              <a:t>I have also helped with outreach to internationals at UVa.</a:t>
            </a:r>
          </a:p>
          <a:p>
            <a:pPr lvl="1"/>
            <a:r>
              <a:rPr lang="en-US" altLang="en-US" sz="2400"/>
              <a:t>Volunteering with Intl. Students Inc.</a:t>
            </a:r>
          </a:p>
          <a:p>
            <a:pPr lvl="1"/>
            <a:r>
              <a:rPr lang="en-US" altLang="en-US" sz="2400"/>
              <a:t>Serving on our church’s Ethnic Chinese Ministry Team</a:t>
            </a:r>
          </a:p>
          <a:p>
            <a:pPr lvl="1"/>
            <a:r>
              <a:rPr lang="en-US" altLang="en-US" sz="2400"/>
              <a:t>Helping internationals with their English</a:t>
            </a:r>
          </a:p>
        </p:txBody>
      </p:sp>
      <p:pic>
        <p:nvPicPr>
          <p:cNvPr id="16390" name="Picture 6" descr="Vu&amp;Ahns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3582988"/>
            <a:ext cx="4184650" cy="28082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7747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387">
                                            <p:txEl>
                                              <p:pRg st="1" end="1"/>
                                            </p:txEl>
                                          </p:spTgt>
                                        </p:tgtEl>
                                        <p:attrNameLst>
                                          <p:attrName>style.visibility</p:attrName>
                                        </p:attrNameLst>
                                      </p:cBhvr>
                                      <p:to>
                                        <p:strVal val="visible"/>
                                      </p:to>
                                    </p:set>
                                    <p:anim calcmode="lin" valueType="num">
                                      <p:cBhvr additive="base">
                                        <p:cTn id="13" dur="500" fill="hold"/>
                                        <p:tgtEl>
                                          <p:spTgt spid="163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3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16392"/>
                                        </p:tgtEl>
                                        <p:attrNameLst>
                                          <p:attrName>style.visibility</p:attrName>
                                        </p:attrNameLst>
                                      </p:cBhvr>
                                      <p:to>
                                        <p:strVal val="visible"/>
                                      </p:to>
                                    </p:set>
                                    <p:animEffect transition="in" filter="checkerboard(across)">
                                      <p:cBhvr>
                                        <p:cTn id="19" dur="500"/>
                                        <p:tgtEl>
                                          <p:spTgt spid="1639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6387">
                                            <p:txEl>
                                              <p:pRg st="2" end="2"/>
                                            </p:txEl>
                                          </p:spTgt>
                                        </p:tgtEl>
                                        <p:attrNameLst>
                                          <p:attrName>style.visibility</p:attrName>
                                        </p:attrNameLst>
                                      </p:cBhvr>
                                      <p:to>
                                        <p:strVal val="visible"/>
                                      </p:to>
                                    </p:set>
                                    <p:anim calcmode="lin" valueType="num">
                                      <p:cBhvr additive="base">
                                        <p:cTn id="24" dur="500" fill="hold"/>
                                        <p:tgtEl>
                                          <p:spTgt spid="16387">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63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6387">
                                            <p:txEl>
                                              <p:pRg st="3" end="3"/>
                                            </p:txEl>
                                          </p:spTgt>
                                        </p:tgtEl>
                                        <p:attrNameLst>
                                          <p:attrName>style.visibility</p:attrName>
                                        </p:attrNameLst>
                                      </p:cBhvr>
                                      <p:to>
                                        <p:strVal val="visible"/>
                                      </p:to>
                                    </p:set>
                                    <p:anim calcmode="lin" valueType="num">
                                      <p:cBhvr additive="base">
                                        <p:cTn id="30" dur="500" fill="hold"/>
                                        <p:tgtEl>
                                          <p:spTgt spid="16387">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63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5" presetClass="entr" presetSubtype="10" fill="hold" nodeType="clickEffect">
                                  <p:stCondLst>
                                    <p:cond delay="0"/>
                                  </p:stCondLst>
                                  <p:childTnLst>
                                    <p:set>
                                      <p:cBhvr>
                                        <p:cTn id="35" dur="1" fill="hold">
                                          <p:stCondLst>
                                            <p:cond delay="0"/>
                                          </p:stCondLst>
                                        </p:cTn>
                                        <p:tgtEl>
                                          <p:spTgt spid="16390"/>
                                        </p:tgtEl>
                                        <p:attrNameLst>
                                          <p:attrName>style.visibility</p:attrName>
                                        </p:attrNameLst>
                                      </p:cBhvr>
                                      <p:to>
                                        <p:strVal val="visible"/>
                                      </p:to>
                                    </p:set>
                                    <p:animEffect transition="in" filter="checkerboard(across)">
                                      <p:cBhvr>
                                        <p:cTn id="36" dur="500"/>
                                        <p:tgtEl>
                                          <p:spTgt spid="16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a:t>Teaching at Trinity PCA</a:t>
            </a:r>
          </a:p>
        </p:txBody>
      </p:sp>
      <p:sp>
        <p:nvSpPr>
          <p:cNvPr id="17411" name="Rectangle 3"/>
          <p:cNvSpPr>
            <a:spLocks noGrp="1" noChangeArrowheads="1"/>
          </p:cNvSpPr>
          <p:nvPr>
            <p:ph type="body" sz="half" idx="1"/>
          </p:nvPr>
        </p:nvSpPr>
        <p:spPr>
          <a:xfrm>
            <a:off x="457200" y="1600200"/>
            <a:ext cx="4267200" cy="4525963"/>
          </a:xfrm>
        </p:spPr>
        <p:txBody>
          <a:bodyPr/>
          <a:lstStyle/>
          <a:p>
            <a:r>
              <a:rPr lang="en-US" altLang="en-US" sz="2800"/>
              <a:t>I have taught in the adult education program at Trinity:</a:t>
            </a:r>
          </a:p>
          <a:p>
            <a:pPr lvl="1"/>
            <a:r>
              <a:rPr lang="en-US" altLang="en-US" sz="2400"/>
              <a:t>Various apologetic and biblical topics for two teaching fellowships</a:t>
            </a:r>
          </a:p>
          <a:p>
            <a:pPr lvl="1"/>
            <a:r>
              <a:rPr lang="en-US" altLang="en-US" sz="2400"/>
              <a:t>Revelation for the Graduate &amp; Professional Teaching Fellowship</a:t>
            </a:r>
          </a:p>
          <a:p>
            <a:pPr lvl="1"/>
            <a:r>
              <a:rPr lang="en-US" altLang="en-US" sz="2400"/>
              <a:t>Most recently, the Parables of Jesus</a:t>
            </a:r>
          </a:p>
        </p:txBody>
      </p:sp>
      <p:pic>
        <p:nvPicPr>
          <p:cNvPr id="17413" name="Picture 5" descr="TrinityPCA"/>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00600" y="2347913"/>
            <a:ext cx="3886200" cy="291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3203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5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411">
                                            <p:txEl>
                                              <p:pRg st="1" end="1"/>
                                            </p:txEl>
                                          </p:spTgt>
                                        </p:tgtEl>
                                        <p:attrNameLst>
                                          <p:attrName>style.visibility</p:attrName>
                                        </p:attrNameLst>
                                      </p:cBhvr>
                                      <p:to>
                                        <p:strVal val="visible"/>
                                      </p:to>
                                    </p:set>
                                    <p:anim calcmode="lin" valueType="num">
                                      <p:cBhvr additive="base">
                                        <p:cTn id="13" dur="500" fill="hold"/>
                                        <p:tgtEl>
                                          <p:spTgt spid="17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411">
                                            <p:txEl>
                                              <p:pRg st="2" end="2"/>
                                            </p:txEl>
                                          </p:spTgt>
                                        </p:tgtEl>
                                        <p:attrNameLst>
                                          <p:attrName>style.visibility</p:attrName>
                                        </p:attrNameLst>
                                      </p:cBhvr>
                                      <p:to>
                                        <p:strVal val="visible"/>
                                      </p:to>
                                    </p:set>
                                    <p:anim calcmode="lin" valueType="num">
                                      <p:cBhvr additive="base">
                                        <p:cTn id="19" dur="5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411">
                                            <p:txEl>
                                              <p:pRg st="3" end="3"/>
                                            </p:txEl>
                                          </p:spTgt>
                                        </p:tgtEl>
                                        <p:attrNameLst>
                                          <p:attrName>style.visibility</p:attrName>
                                        </p:attrNameLst>
                                      </p:cBhvr>
                                      <p:to>
                                        <p:strVal val="visible"/>
                                      </p:to>
                                    </p:set>
                                    <p:anim calcmode="lin" valueType="num">
                                      <p:cBhvr additive="base">
                                        <p:cTn id="25" dur="500" fill="hold"/>
                                        <p:tgtEl>
                                          <p:spTgt spid="174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4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en-US"/>
              <a:t>The Future?</a:t>
            </a:r>
          </a:p>
        </p:txBody>
      </p:sp>
      <p:sp>
        <p:nvSpPr>
          <p:cNvPr id="46083" name="Rectangle 3"/>
          <p:cNvSpPr>
            <a:spLocks noGrp="1" noChangeArrowheads="1"/>
          </p:cNvSpPr>
          <p:nvPr>
            <p:ph type="body" sz="half" idx="1"/>
          </p:nvPr>
        </p:nvSpPr>
        <p:spPr/>
        <p:txBody>
          <a:bodyPr/>
          <a:lstStyle/>
          <a:p>
            <a:r>
              <a:rPr lang="en-US" altLang="en-US" sz="2800"/>
              <a:t>I don’t know how long the Lord will leave me here on this earth…</a:t>
            </a:r>
          </a:p>
          <a:p>
            <a:r>
              <a:rPr lang="en-US" altLang="en-US" sz="2800"/>
              <a:t>But I hope to continue serving Him in these sorts of ways so long as He gives me health &amp; strength.</a:t>
            </a:r>
          </a:p>
        </p:txBody>
      </p:sp>
      <p:pic>
        <p:nvPicPr>
          <p:cNvPr id="46085" name="Picture 5" descr="TVT&amp;Bob"/>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2209800"/>
            <a:ext cx="4038600" cy="3306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6" name="Text Box 6"/>
          <p:cNvSpPr txBox="1">
            <a:spLocks noChangeArrowheads="1"/>
          </p:cNvSpPr>
          <p:nvPr/>
        </p:nvSpPr>
        <p:spPr bwMode="auto">
          <a:xfrm>
            <a:off x="4800600" y="5715000"/>
            <a:ext cx="3657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t>Faculty Musical Performance at Biblical Seminary</a:t>
            </a:r>
          </a:p>
        </p:txBody>
      </p:sp>
    </p:spTree>
    <p:custDataLst>
      <p:tags r:id="rId1"/>
    </p:custDataLst>
  </p:cSld>
  <p:clrMapOvr>
    <a:masterClrMapping/>
  </p:clrMapOvr>
  <p:transition advTm="3893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animEffect transition="in" filter="checkerboard(across)">
                                      <p:cBhvr>
                                        <p:cTn id="7" dur="500"/>
                                        <p:tgtEl>
                                          <p:spTgt spid="460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6083">
                                            <p:txEl>
                                              <p:pRg st="1" end="1"/>
                                            </p:txEl>
                                          </p:spTgt>
                                        </p:tgtEl>
                                        <p:attrNameLst>
                                          <p:attrName>style.visibility</p:attrName>
                                        </p:attrNameLst>
                                      </p:cBhvr>
                                      <p:to>
                                        <p:strVal val="visible"/>
                                      </p:to>
                                    </p:set>
                                    <p:animEffect transition="in" filter="checkerboard(across)">
                                      <p:cBhvr>
                                        <p:cTn id="12" dur="500"/>
                                        <p:tgtEl>
                                          <p:spTgt spid="4608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46085"/>
                                        </p:tgtEl>
                                        <p:attrNameLst>
                                          <p:attrName>style.visibility</p:attrName>
                                        </p:attrNameLst>
                                      </p:cBhvr>
                                      <p:to>
                                        <p:strVal val="visible"/>
                                      </p:to>
                                    </p:set>
                                    <p:animEffect transition="in" filter="checkerboard(across)">
                                      <p:cBhvr>
                                        <p:cTn id="17" dur="500"/>
                                        <p:tgtEl>
                                          <p:spTgt spid="4608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6086"/>
                                        </p:tgtEl>
                                        <p:attrNameLst>
                                          <p:attrName>style.visibility</p:attrName>
                                        </p:attrNameLst>
                                      </p:cBhvr>
                                      <p:to>
                                        <p:strVal val="visible"/>
                                      </p:to>
                                    </p:set>
                                    <p:animEffect transition="in" filter="checkerboard(across)">
                                      <p:cBhvr>
                                        <p:cTn id="22" dur="500"/>
                                        <p:tgtEl>
                                          <p:spTgt spid="46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p:bldP spid="4608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6" descr="bobwcat"/>
          <p:cNvPicPr>
            <a:picLocks noChangeAspect="1" noChangeArrowheads="1"/>
          </p:cNvPicPr>
          <p:nvPr/>
        </p:nvPicPr>
        <p:blipFill>
          <a:blip r:embed="rId3">
            <a:lum bright="50000" contrast="-50000"/>
            <a:extLst>
              <a:ext uri="{28A0092B-C50C-407E-A947-70E740481C1C}">
                <a14:useLocalDpi xmlns:a14="http://schemas.microsoft.com/office/drawing/2010/main" val="0"/>
              </a:ext>
            </a:extLst>
          </a:blip>
          <a:srcRect/>
          <a:stretch>
            <a:fillRect/>
          </a:stretch>
        </p:blipFill>
        <p:spPr bwMode="auto">
          <a:xfrm>
            <a:off x="2263775" y="685800"/>
            <a:ext cx="4618038" cy="5486400"/>
          </a:xfrm>
          <a:prstGeom prst="rect">
            <a:avLst/>
          </a:prstGeom>
          <a:noFill/>
          <a:extLst>
            <a:ext uri="{909E8E84-426E-40DD-AFC4-6F175D3DCCD1}">
              <a14:hiddenFill xmlns:a14="http://schemas.microsoft.com/office/drawing/2010/main">
                <a:solidFill>
                  <a:srgbClr val="FFFFFF"/>
                </a:solidFill>
              </a14:hiddenFill>
            </a:ext>
          </a:extLst>
        </p:spPr>
      </p:pic>
      <p:sp>
        <p:nvSpPr>
          <p:cNvPr id="13316" name="Rectangle 4"/>
          <p:cNvSpPr>
            <a:spLocks noGrp="1" noChangeArrowheads="1"/>
          </p:cNvSpPr>
          <p:nvPr>
            <p:ph type="ctrTitle"/>
          </p:nvPr>
        </p:nvSpPr>
        <p:spPr/>
        <p:txBody>
          <a:bodyPr/>
          <a:lstStyle/>
          <a:p>
            <a:r>
              <a:rPr lang="en-US" altLang="en-US"/>
              <a:t>The End</a:t>
            </a:r>
          </a:p>
        </p:txBody>
      </p:sp>
      <p:sp>
        <p:nvSpPr>
          <p:cNvPr id="13317" name="Rectangle 5"/>
          <p:cNvSpPr>
            <a:spLocks noGrp="1" noChangeArrowheads="1"/>
          </p:cNvSpPr>
          <p:nvPr>
            <p:ph type="subTitle" idx="1"/>
          </p:nvPr>
        </p:nvSpPr>
        <p:spPr/>
        <p:txBody>
          <a:bodyPr/>
          <a:lstStyle/>
          <a:p>
            <a:pPr>
              <a:lnSpc>
                <a:spcPct val="90000"/>
              </a:lnSpc>
            </a:pPr>
            <a:r>
              <a:rPr lang="en-US" altLang="en-US" sz="2400"/>
              <a:t>Therefore, my dear brothers, stand firm. Let nothing move you. Always give yourselves fully to the work of the Lord, because you know that your labor in the Lord is not in vain. 1Cor 15:58 (NIV) </a:t>
            </a:r>
          </a:p>
        </p:txBody>
      </p:sp>
    </p:spTree>
    <p:custDataLst>
      <p:tags r:id="rId1"/>
    </p:custDataLst>
  </p:cSld>
  <p:clrMapOvr>
    <a:masterClrMapping/>
  </p:clrMapOvr>
  <p:transition advTm="2250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cBhvr>
                                        <p:cTn id="7" dur="500" fill="hold"/>
                                        <p:tgtEl>
                                          <p:spTgt spid="13316"/>
                                        </p:tgtEl>
                                        <p:attrNameLst>
                                          <p:attrName>ppt_w</p:attrName>
                                        </p:attrNameLst>
                                      </p:cBhvr>
                                      <p:tavLst>
                                        <p:tav tm="0">
                                          <p:val>
                                            <p:fltVal val="0"/>
                                          </p:val>
                                        </p:tav>
                                        <p:tav tm="100000">
                                          <p:val>
                                            <p:strVal val="#ppt_w"/>
                                          </p:val>
                                        </p:tav>
                                      </p:tavLst>
                                    </p:anim>
                                    <p:anim calcmode="lin" valueType="num">
                                      <p:cBhvr>
                                        <p:cTn id="8" dur="500" fill="hold"/>
                                        <p:tgtEl>
                                          <p:spTgt spid="1331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3317">
                                            <p:txEl>
                                              <p:pRg st="0" end="0"/>
                                            </p:txEl>
                                          </p:spTgt>
                                        </p:tgtEl>
                                        <p:attrNameLst>
                                          <p:attrName>style.visibility</p:attrName>
                                        </p:attrNameLst>
                                      </p:cBhvr>
                                      <p:to>
                                        <p:strVal val="visible"/>
                                      </p:to>
                                    </p:set>
                                    <p:animEffect transition="in" filter="checkerboard(across)">
                                      <p:cBhvr>
                                        <p:cTn id="13" dur="500"/>
                                        <p:tgtEl>
                                          <p:spTgt spid="133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p:bldP spid="1331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tLang="en-US"/>
              <a:t>College</a:t>
            </a:r>
          </a:p>
        </p:txBody>
      </p:sp>
      <p:sp>
        <p:nvSpPr>
          <p:cNvPr id="19460" name="Rectangle 4"/>
          <p:cNvSpPr>
            <a:spLocks noGrp="1" noChangeArrowheads="1"/>
          </p:cNvSpPr>
          <p:nvPr>
            <p:ph type="body" sz="half" idx="1"/>
          </p:nvPr>
        </p:nvSpPr>
        <p:spPr>
          <a:xfrm>
            <a:off x="685800" y="1447800"/>
            <a:ext cx="3581400" cy="4800600"/>
          </a:xfrm>
        </p:spPr>
        <p:txBody>
          <a:bodyPr/>
          <a:lstStyle/>
          <a:p>
            <a:pPr>
              <a:lnSpc>
                <a:spcPct val="90000"/>
              </a:lnSpc>
            </a:pPr>
            <a:r>
              <a:rPr lang="en-US" altLang="en-US" sz="2800"/>
              <a:t>Attended college at Duke University.</a:t>
            </a:r>
          </a:p>
          <a:p>
            <a:pPr lvl="1">
              <a:lnSpc>
                <a:spcPct val="90000"/>
              </a:lnSpc>
            </a:pPr>
            <a:r>
              <a:rPr lang="en-US" altLang="en-US" sz="2400"/>
              <a:t>BS in physics, 1963</a:t>
            </a:r>
          </a:p>
          <a:p>
            <a:pPr lvl="1">
              <a:lnSpc>
                <a:spcPct val="90000"/>
              </a:lnSpc>
            </a:pPr>
            <a:r>
              <a:rPr lang="en-US" altLang="en-US" sz="2400"/>
              <a:t>Asked God to guide my life.</a:t>
            </a:r>
          </a:p>
          <a:p>
            <a:pPr>
              <a:lnSpc>
                <a:spcPct val="90000"/>
              </a:lnSpc>
            </a:pPr>
            <a:r>
              <a:rPr lang="en-US" altLang="en-US" sz="2800"/>
              <a:t>Graduate school at Cornell University</a:t>
            </a:r>
          </a:p>
          <a:p>
            <a:pPr lvl="1">
              <a:lnSpc>
                <a:spcPct val="90000"/>
              </a:lnSpc>
            </a:pPr>
            <a:r>
              <a:rPr lang="en-US" altLang="en-US" sz="2400"/>
              <a:t>PhD in theoretical astrophysics, 1967</a:t>
            </a:r>
          </a:p>
          <a:p>
            <a:pPr lvl="1">
              <a:lnSpc>
                <a:spcPct val="90000"/>
              </a:lnSpc>
            </a:pPr>
            <a:r>
              <a:rPr lang="en-US" altLang="en-US" sz="2400"/>
              <a:t>Met Herman Eckelmann.</a:t>
            </a:r>
          </a:p>
          <a:p>
            <a:pPr>
              <a:lnSpc>
                <a:spcPct val="90000"/>
              </a:lnSpc>
            </a:pPr>
            <a:endParaRPr lang="en-US" altLang="en-US" sz="2800"/>
          </a:p>
        </p:txBody>
      </p:sp>
      <p:pic>
        <p:nvPicPr>
          <p:cNvPr id="19462" name="Picture 6" descr="RC12-DukeWCampus60"/>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15094" r="15094" b="16934"/>
          <a:stretch>
            <a:fillRect/>
          </a:stretch>
        </p:blipFill>
        <p:spPr>
          <a:xfrm>
            <a:off x="4775200" y="1447800"/>
            <a:ext cx="3921125" cy="4343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63" name="Text Box 7"/>
          <p:cNvSpPr txBox="1">
            <a:spLocks noChangeArrowheads="1"/>
          </p:cNvSpPr>
          <p:nvPr/>
        </p:nvSpPr>
        <p:spPr bwMode="auto">
          <a:xfrm>
            <a:off x="4343400" y="5943600"/>
            <a:ext cx="480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t>With parents &amp; sister, Duke East Campus</a:t>
            </a:r>
          </a:p>
        </p:txBody>
      </p:sp>
    </p:spTree>
    <p:custDataLst>
      <p:tags r:id="rId1"/>
    </p:custDataLst>
  </p:cSld>
  <p:clrMapOvr>
    <a:masterClrMapping/>
  </p:clrMapOvr>
  <p:transition advTm="5033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0">
                                            <p:txEl>
                                              <p:pRg st="0" end="0"/>
                                            </p:txEl>
                                          </p:spTgt>
                                        </p:tgtEl>
                                        <p:attrNameLst>
                                          <p:attrName>style.visibility</p:attrName>
                                        </p:attrNameLst>
                                      </p:cBhvr>
                                      <p:to>
                                        <p:strVal val="visible"/>
                                      </p:to>
                                    </p:set>
                                    <p:anim calcmode="lin" valueType="num">
                                      <p:cBhvr additive="base">
                                        <p:cTn id="7" dur="500" fill="hold"/>
                                        <p:tgtEl>
                                          <p:spTgt spid="1946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6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60">
                                            <p:txEl>
                                              <p:pRg st="1" end="1"/>
                                            </p:txEl>
                                          </p:spTgt>
                                        </p:tgtEl>
                                        <p:attrNameLst>
                                          <p:attrName>style.visibility</p:attrName>
                                        </p:attrNameLst>
                                      </p:cBhvr>
                                      <p:to>
                                        <p:strVal val="visible"/>
                                      </p:to>
                                    </p:set>
                                    <p:anim calcmode="lin" valueType="num">
                                      <p:cBhvr additive="base">
                                        <p:cTn id="13" dur="500" fill="hold"/>
                                        <p:tgtEl>
                                          <p:spTgt spid="1946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46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460">
                                            <p:txEl>
                                              <p:pRg st="2" end="2"/>
                                            </p:txEl>
                                          </p:spTgt>
                                        </p:tgtEl>
                                        <p:attrNameLst>
                                          <p:attrName>style.visibility</p:attrName>
                                        </p:attrNameLst>
                                      </p:cBhvr>
                                      <p:to>
                                        <p:strVal val="visible"/>
                                      </p:to>
                                    </p:set>
                                    <p:anim calcmode="lin" valueType="num">
                                      <p:cBhvr additive="base">
                                        <p:cTn id="19" dur="500" fill="hold"/>
                                        <p:tgtEl>
                                          <p:spTgt spid="1946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46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460">
                                            <p:txEl>
                                              <p:pRg st="3" end="3"/>
                                            </p:txEl>
                                          </p:spTgt>
                                        </p:tgtEl>
                                        <p:attrNameLst>
                                          <p:attrName>style.visibility</p:attrName>
                                        </p:attrNameLst>
                                      </p:cBhvr>
                                      <p:to>
                                        <p:strVal val="visible"/>
                                      </p:to>
                                    </p:set>
                                    <p:anim calcmode="lin" valueType="num">
                                      <p:cBhvr additive="base">
                                        <p:cTn id="25" dur="500" fill="hold"/>
                                        <p:tgtEl>
                                          <p:spTgt spid="1946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46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460">
                                            <p:txEl>
                                              <p:pRg st="4" end="4"/>
                                            </p:txEl>
                                          </p:spTgt>
                                        </p:tgtEl>
                                        <p:attrNameLst>
                                          <p:attrName>style.visibility</p:attrName>
                                        </p:attrNameLst>
                                      </p:cBhvr>
                                      <p:to>
                                        <p:strVal val="visible"/>
                                      </p:to>
                                    </p:set>
                                    <p:anim calcmode="lin" valueType="num">
                                      <p:cBhvr additive="base">
                                        <p:cTn id="31" dur="500" fill="hold"/>
                                        <p:tgtEl>
                                          <p:spTgt spid="1946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46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460">
                                            <p:txEl>
                                              <p:pRg st="5" end="5"/>
                                            </p:txEl>
                                          </p:spTgt>
                                        </p:tgtEl>
                                        <p:attrNameLst>
                                          <p:attrName>style.visibility</p:attrName>
                                        </p:attrNameLst>
                                      </p:cBhvr>
                                      <p:to>
                                        <p:strVal val="visible"/>
                                      </p:to>
                                    </p:set>
                                    <p:anim calcmode="lin" valueType="num">
                                      <p:cBhvr additive="base">
                                        <p:cTn id="37" dur="500" fill="hold"/>
                                        <p:tgtEl>
                                          <p:spTgt spid="1946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946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ltLang="en-US"/>
              <a:t>A Change in Direction</a:t>
            </a:r>
          </a:p>
        </p:txBody>
      </p:sp>
      <p:sp>
        <p:nvSpPr>
          <p:cNvPr id="4099" name="Rectangle 3"/>
          <p:cNvSpPr>
            <a:spLocks noGrp="1" noChangeArrowheads="1"/>
          </p:cNvSpPr>
          <p:nvPr>
            <p:ph type="body" sz="half" idx="1"/>
          </p:nvPr>
        </p:nvSpPr>
        <p:spPr>
          <a:xfrm>
            <a:off x="609600" y="2133600"/>
            <a:ext cx="3276600" cy="3429000"/>
          </a:xfrm>
        </p:spPr>
        <p:txBody>
          <a:bodyPr/>
          <a:lstStyle/>
          <a:p>
            <a:pPr>
              <a:lnSpc>
                <a:spcPct val="90000"/>
              </a:lnSpc>
              <a:buFontTx/>
              <a:buNone/>
            </a:pPr>
            <a:r>
              <a:rPr lang="en-US" altLang="en-US" sz="2800" b="1"/>
              <a:t>Duke University, 1959-63</a:t>
            </a:r>
          </a:p>
          <a:p>
            <a:pPr>
              <a:lnSpc>
                <a:spcPct val="90000"/>
              </a:lnSpc>
            </a:pPr>
            <a:r>
              <a:rPr lang="en-US" altLang="en-US" sz="2800"/>
              <a:t>Required religion courses raised problems.</a:t>
            </a:r>
          </a:p>
          <a:p>
            <a:pPr>
              <a:lnSpc>
                <a:spcPct val="90000"/>
              </a:lnSpc>
            </a:pPr>
            <a:r>
              <a:rPr lang="en-US" altLang="en-US" sz="2800"/>
              <a:t>Helped by writings of CS Lewis.</a:t>
            </a:r>
          </a:p>
        </p:txBody>
      </p:sp>
      <p:pic>
        <p:nvPicPr>
          <p:cNvPr id="4101" name="Picture 5" descr="CS Lewis Miracle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83188" y="1600200"/>
            <a:ext cx="2968625"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2878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additive="base">
                                        <p:cTn id="7" dur="500" fill="hold"/>
                                        <p:tgtEl>
                                          <p:spTgt spid="40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9">
                                            <p:txEl>
                                              <p:pRg st="1" end="1"/>
                                            </p:txEl>
                                          </p:spTgt>
                                        </p:tgtEl>
                                        <p:attrNameLst>
                                          <p:attrName>style.visibility</p:attrName>
                                        </p:attrNameLst>
                                      </p:cBhvr>
                                      <p:to>
                                        <p:strVal val="visible"/>
                                      </p:to>
                                    </p:set>
                                    <p:anim calcmode="lin" valueType="num">
                                      <p:cBhvr additive="base">
                                        <p:cTn id="13" dur="500" fill="hold"/>
                                        <p:tgtEl>
                                          <p:spTgt spid="40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99">
                                            <p:txEl>
                                              <p:pRg st="2" end="2"/>
                                            </p:txEl>
                                          </p:spTgt>
                                        </p:tgtEl>
                                        <p:attrNameLst>
                                          <p:attrName>style.visibility</p:attrName>
                                        </p:attrNameLst>
                                      </p:cBhvr>
                                      <p:to>
                                        <p:strVal val="visible"/>
                                      </p:to>
                                    </p:set>
                                    <p:anim calcmode="lin" valueType="num">
                                      <p:cBhvr additive="base">
                                        <p:cTn id="19" dur="500" fill="hold"/>
                                        <p:tgtEl>
                                          <p:spTgt spid="40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9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Grp="1" noChangeArrowheads="1"/>
          </p:cNvSpPr>
          <p:nvPr>
            <p:ph type="title"/>
          </p:nvPr>
        </p:nvSpPr>
        <p:spPr/>
        <p:txBody>
          <a:bodyPr/>
          <a:lstStyle/>
          <a:p>
            <a:r>
              <a:rPr lang="en-US" altLang="en-US"/>
              <a:t>A Change in Direction</a:t>
            </a:r>
          </a:p>
        </p:txBody>
      </p:sp>
      <p:sp>
        <p:nvSpPr>
          <p:cNvPr id="25605" name="Rectangle 5"/>
          <p:cNvSpPr>
            <a:spLocks noGrp="1" noChangeArrowheads="1"/>
          </p:cNvSpPr>
          <p:nvPr>
            <p:ph type="body" sz="half" idx="1"/>
          </p:nvPr>
        </p:nvSpPr>
        <p:spPr>
          <a:xfrm>
            <a:off x="228600" y="1752600"/>
            <a:ext cx="4038600" cy="4648200"/>
          </a:xfrm>
        </p:spPr>
        <p:txBody>
          <a:bodyPr/>
          <a:lstStyle/>
          <a:p>
            <a:pPr>
              <a:lnSpc>
                <a:spcPct val="80000"/>
              </a:lnSpc>
              <a:buFontTx/>
              <a:buNone/>
            </a:pPr>
            <a:r>
              <a:rPr lang="en-US" altLang="en-US" sz="2400" b="1"/>
              <a:t>Cornell University, 	1963-67</a:t>
            </a:r>
          </a:p>
          <a:p>
            <a:pPr>
              <a:lnSpc>
                <a:spcPct val="80000"/>
              </a:lnSpc>
            </a:pPr>
            <a:r>
              <a:rPr lang="en-US" altLang="en-US" sz="2400"/>
              <a:t>Got in better church.</a:t>
            </a:r>
          </a:p>
          <a:p>
            <a:pPr>
              <a:lnSpc>
                <a:spcPct val="80000"/>
              </a:lnSpc>
            </a:pPr>
            <a:r>
              <a:rPr lang="en-US" altLang="en-US" sz="2400"/>
              <a:t>Helped by Herman Eckelmann re/ evidence for Christianity:</a:t>
            </a:r>
          </a:p>
          <a:p>
            <a:pPr lvl="1">
              <a:lnSpc>
                <a:spcPct val="80000"/>
              </a:lnSpc>
            </a:pPr>
            <a:r>
              <a:rPr lang="en-US" altLang="en-US" sz="2000"/>
              <a:t>Pastor of Faith Bible Church</a:t>
            </a:r>
          </a:p>
          <a:p>
            <a:pPr lvl="1">
              <a:lnSpc>
                <a:spcPct val="80000"/>
              </a:lnSpc>
            </a:pPr>
            <a:r>
              <a:rPr lang="en-US" altLang="en-US" sz="2000"/>
              <a:t>Research Associate in Cornell Space Center</a:t>
            </a:r>
          </a:p>
          <a:p>
            <a:pPr>
              <a:lnSpc>
                <a:spcPct val="80000"/>
              </a:lnSpc>
            </a:pPr>
            <a:r>
              <a:rPr lang="en-US" altLang="en-US" sz="2400"/>
              <a:t>Decided to attend seminary to get Biblical education, planning to use it while teaching astrophysics at university.</a:t>
            </a:r>
          </a:p>
          <a:p>
            <a:pPr>
              <a:lnSpc>
                <a:spcPct val="80000"/>
              </a:lnSpc>
            </a:pPr>
            <a:endParaRPr lang="en-US" altLang="en-US" sz="2400"/>
          </a:p>
        </p:txBody>
      </p:sp>
      <p:pic>
        <p:nvPicPr>
          <p:cNvPr id="25607" name="Picture 7" descr="Eck &amp; myself"/>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5661" r="7547"/>
          <a:stretch>
            <a:fillRect/>
          </a:stretch>
        </p:blipFill>
        <p:spPr>
          <a:xfrm>
            <a:off x="4495800" y="2290763"/>
            <a:ext cx="4267200" cy="3144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8" name="Text Box 8"/>
          <p:cNvSpPr txBox="1">
            <a:spLocks noChangeArrowheads="1"/>
          </p:cNvSpPr>
          <p:nvPr/>
        </p:nvSpPr>
        <p:spPr bwMode="auto">
          <a:xfrm>
            <a:off x="5257800" y="5715000"/>
            <a:ext cx="350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t>Herman Eckelmann (L)</a:t>
            </a:r>
          </a:p>
        </p:txBody>
      </p:sp>
    </p:spTree>
    <p:custDataLst>
      <p:tags r:id="rId1"/>
    </p:custDataLst>
  </p:cSld>
  <p:clrMapOvr>
    <a:masterClrMapping/>
  </p:clrMapOvr>
  <p:transition advTm="5274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605">
                                            <p:txEl>
                                              <p:pRg st="0" end="0"/>
                                            </p:txEl>
                                          </p:spTgt>
                                        </p:tgtEl>
                                        <p:attrNameLst>
                                          <p:attrName>style.visibility</p:attrName>
                                        </p:attrNameLst>
                                      </p:cBhvr>
                                      <p:to>
                                        <p:strVal val="visible"/>
                                      </p:to>
                                    </p:set>
                                    <p:anim calcmode="lin" valueType="num">
                                      <p:cBhvr additive="base">
                                        <p:cTn id="7" dur="500" fill="hold"/>
                                        <p:tgtEl>
                                          <p:spTgt spid="2560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60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605">
                                            <p:txEl>
                                              <p:pRg st="1" end="1"/>
                                            </p:txEl>
                                          </p:spTgt>
                                        </p:tgtEl>
                                        <p:attrNameLst>
                                          <p:attrName>style.visibility</p:attrName>
                                        </p:attrNameLst>
                                      </p:cBhvr>
                                      <p:to>
                                        <p:strVal val="visible"/>
                                      </p:to>
                                    </p:set>
                                    <p:anim calcmode="lin" valueType="num">
                                      <p:cBhvr additive="base">
                                        <p:cTn id="13" dur="500" fill="hold"/>
                                        <p:tgtEl>
                                          <p:spTgt spid="2560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60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605">
                                            <p:txEl>
                                              <p:pRg st="2" end="2"/>
                                            </p:txEl>
                                          </p:spTgt>
                                        </p:tgtEl>
                                        <p:attrNameLst>
                                          <p:attrName>style.visibility</p:attrName>
                                        </p:attrNameLst>
                                      </p:cBhvr>
                                      <p:to>
                                        <p:strVal val="visible"/>
                                      </p:to>
                                    </p:set>
                                    <p:anim calcmode="lin" valueType="num">
                                      <p:cBhvr additive="base">
                                        <p:cTn id="19" dur="500" fill="hold"/>
                                        <p:tgtEl>
                                          <p:spTgt spid="2560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60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605">
                                            <p:txEl>
                                              <p:pRg st="3" end="3"/>
                                            </p:txEl>
                                          </p:spTgt>
                                        </p:tgtEl>
                                        <p:attrNameLst>
                                          <p:attrName>style.visibility</p:attrName>
                                        </p:attrNameLst>
                                      </p:cBhvr>
                                      <p:to>
                                        <p:strVal val="visible"/>
                                      </p:to>
                                    </p:set>
                                    <p:anim calcmode="lin" valueType="num">
                                      <p:cBhvr additive="base">
                                        <p:cTn id="25" dur="500" fill="hold"/>
                                        <p:tgtEl>
                                          <p:spTgt spid="2560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560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605">
                                            <p:txEl>
                                              <p:pRg st="4" end="4"/>
                                            </p:txEl>
                                          </p:spTgt>
                                        </p:tgtEl>
                                        <p:attrNameLst>
                                          <p:attrName>style.visibility</p:attrName>
                                        </p:attrNameLst>
                                      </p:cBhvr>
                                      <p:to>
                                        <p:strVal val="visible"/>
                                      </p:to>
                                    </p:set>
                                    <p:anim calcmode="lin" valueType="num">
                                      <p:cBhvr additive="base">
                                        <p:cTn id="31" dur="500" fill="hold"/>
                                        <p:tgtEl>
                                          <p:spTgt spid="2560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560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5605">
                                            <p:txEl>
                                              <p:pRg st="5" end="5"/>
                                            </p:txEl>
                                          </p:spTgt>
                                        </p:tgtEl>
                                        <p:attrNameLst>
                                          <p:attrName>style.visibility</p:attrName>
                                        </p:attrNameLst>
                                      </p:cBhvr>
                                      <p:to>
                                        <p:strVal val="visible"/>
                                      </p:to>
                                    </p:set>
                                    <p:anim calcmode="lin" valueType="num">
                                      <p:cBhvr additive="base">
                                        <p:cTn id="37" dur="500" fill="hold"/>
                                        <p:tgtEl>
                                          <p:spTgt spid="2560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560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a:t>Studying the Bible</a:t>
            </a:r>
          </a:p>
        </p:txBody>
      </p:sp>
      <p:sp>
        <p:nvSpPr>
          <p:cNvPr id="5123" name="Rectangle 3"/>
          <p:cNvSpPr>
            <a:spLocks noGrp="1" noChangeArrowheads="1"/>
          </p:cNvSpPr>
          <p:nvPr>
            <p:ph type="body" sz="half" idx="1"/>
          </p:nvPr>
        </p:nvSpPr>
        <p:spPr>
          <a:xfrm>
            <a:off x="457200" y="2332038"/>
            <a:ext cx="3581400" cy="3154362"/>
          </a:xfrm>
        </p:spPr>
        <p:txBody>
          <a:bodyPr/>
          <a:lstStyle/>
          <a:p>
            <a:pPr>
              <a:lnSpc>
                <a:spcPct val="90000"/>
              </a:lnSpc>
              <a:buFontTx/>
              <a:buNone/>
            </a:pPr>
            <a:r>
              <a:rPr lang="en-US" altLang="en-US" sz="2400"/>
              <a:t>	</a:t>
            </a:r>
            <a:r>
              <a:rPr lang="en-US" altLang="en-US" sz="2400" b="1"/>
              <a:t>Faith Theological Seminary, 1967-71</a:t>
            </a:r>
          </a:p>
          <a:p>
            <a:pPr>
              <a:lnSpc>
                <a:spcPct val="90000"/>
              </a:lnSpc>
            </a:pPr>
            <a:r>
              <a:rPr lang="en-US" altLang="en-US" sz="2400"/>
              <a:t>Finished MDiv, spring 1970.</a:t>
            </a:r>
          </a:p>
          <a:p>
            <a:pPr>
              <a:lnSpc>
                <a:spcPct val="90000"/>
              </a:lnSpc>
            </a:pPr>
            <a:r>
              <a:rPr lang="en-US" altLang="en-US" sz="2400"/>
              <a:t>Began STM program, fall 1970.</a:t>
            </a:r>
          </a:p>
          <a:p>
            <a:pPr>
              <a:lnSpc>
                <a:spcPct val="90000"/>
              </a:lnSpc>
            </a:pPr>
            <a:r>
              <a:rPr lang="en-US" altLang="en-US" sz="2400"/>
              <a:t>But the school split in spring 1971.</a:t>
            </a:r>
          </a:p>
        </p:txBody>
      </p:sp>
      <p:pic>
        <p:nvPicPr>
          <p:cNvPr id="5125" name="Picture 5" descr="FBC16-Cornell grads at Faith Sem67-68"/>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t="5882" b="8824"/>
          <a:stretch>
            <a:fillRect/>
          </a:stretch>
        </p:blipFill>
        <p:spPr>
          <a:xfrm>
            <a:off x="4443413" y="1371600"/>
            <a:ext cx="4027487" cy="4953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3545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additive="base">
                                        <p:cTn id="7" dur="500" fill="hold"/>
                                        <p:tgtEl>
                                          <p:spTgt spid="51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23">
                                            <p:txEl>
                                              <p:pRg st="1" end="1"/>
                                            </p:txEl>
                                          </p:spTgt>
                                        </p:tgtEl>
                                        <p:attrNameLst>
                                          <p:attrName>style.visibility</p:attrName>
                                        </p:attrNameLst>
                                      </p:cBhvr>
                                      <p:to>
                                        <p:strVal val="visible"/>
                                      </p:to>
                                    </p:set>
                                    <p:anim calcmode="lin" valueType="num">
                                      <p:cBhvr additive="base">
                                        <p:cTn id="13" dur="500" fill="hold"/>
                                        <p:tgtEl>
                                          <p:spTgt spid="51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23">
                                            <p:txEl>
                                              <p:pRg st="2" end="2"/>
                                            </p:txEl>
                                          </p:spTgt>
                                        </p:tgtEl>
                                        <p:attrNameLst>
                                          <p:attrName>style.visibility</p:attrName>
                                        </p:attrNameLst>
                                      </p:cBhvr>
                                      <p:to>
                                        <p:strVal val="visible"/>
                                      </p:to>
                                    </p:set>
                                    <p:anim calcmode="lin" valueType="num">
                                      <p:cBhvr additive="base">
                                        <p:cTn id="19" dur="500" fill="hold"/>
                                        <p:tgtEl>
                                          <p:spTgt spid="51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123">
                                            <p:txEl>
                                              <p:pRg st="3" end="3"/>
                                            </p:txEl>
                                          </p:spTgt>
                                        </p:tgtEl>
                                        <p:attrNameLst>
                                          <p:attrName>style.visibility</p:attrName>
                                        </p:attrNameLst>
                                      </p:cBhvr>
                                      <p:to>
                                        <p:strVal val="visible"/>
                                      </p:to>
                                    </p:set>
                                    <p:anim calcmode="lin" valueType="num">
                                      <p:cBhvr additive="base">
                                        <p:cTn id="25" dur="500" fill="hold"/>
                                        <p:tgtEl>
                                          <p:spTgt spid="51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12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4"/>
          <p:cNvSpPr>
            <a:spLocks noGrp="1" noChangeArrowheads="1"/>
          </p:cNvSpPr>
          <p:nvPr>
            <p:ph type="title"/>
          </p:nvPr>
        </p:nvSpPr>
        <p:spPr/>
        <p:txBody>
          <a:bodyPr/>
          <a:lstStyle/>
          <a:p>
            <a:r>
              <a:rPr lang="en-US" altLang="en-US"/>
              <a:t>Studying &amp; Teaching the Bible</a:t>
            </a:r>
          </a:p>
        </p:txBody>
      </p:sp>
      <p:sp>
        <p:nvSpPr>
          <p:cNvPr id="22533" name="Rectangle 5"/>
          <p:cNvSpPr>
            <a:spLocks noGrp="1" noChangeArrowheads="1"/>
          </p:cNvSpPr>
          <p:nvPr>
            <p:ph type="body" sz="half" idx="1"/>
          </p:nvPr>
        </p:nvSpPr>
        <p:spPr>
          <a:xfrm>
            <a:off x="457200" y="1600200"/>
            <a:ext cx="3810000" cy="4525963"/>
          </a:xfrm>
        </p:spPr>
        <p:txBody>
          <a:bodyPr/>
          <a:lstStyle/>
          <a:p>
            <a:pPr>
              <a:buFontTx/>
              <a:buNone/>
            </a:pPr>
            <a:r>
              <a:rPr lang="en-US" altLang="en-US" sz="2800"/>
              <a:t>	</a:t>
            </a:r>
            <a:r>
              <a:rPr lang="en-US" altLang="en-US" sz="2800" b="1"/>
              <a:t>Biblical Seminary, 1971-72</a:t>
            </a:r>
          </a:p>
          <a:p>
            <a:r>
              <a:rPr lang="en-US" altLang="en-US" sz="2800"/>
              <a:t>Asked to teach New Testament, 1971.</a:t>
            </a:r>
          </a:p>
          <a:p>
            <a:r>
              <a:rPr lang="en-US" altLang="en-US" sz="2800"/>
              <a:t>Finished STM program, 1972.</a:t>
            </a:r>
          </a:p>
          <a:p>
            <a:r>
              <a:rPr lang="en-US" altLang="en-US" sz="2800"/>
              <a:t>Continued teaching there for 35 years! (till retirement, 2006)</a:t>
            </a:r>
          </a:p>
          <a:p>
            <a:endParaRPr lang="en-US" altLang="en-US" sz="2800"/>
          </a:p>
        </p:txBody>
      </p:sp>
      <p:pic>
        <p:nvPicPr>
          <p:cNvPr id="22535" name="Picture 7" descr="2002_0426_115633AA"/>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l="11320" r="13208"/>
          <a:stretch>
            <a:fillRect/>
          </a:stretch>
        </p:blipFill>
        <p:spPr>
          <a:xfrm>
            <a:off x="4724400" y="1817688"/>
            <a:ext cx="3962400" cy="3938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3902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33">
                                            <p:txEl>
                                              <p:pRg st="0" end="0"/>
                                            </p:txEl>
                                          </p:spTgt>
                                        </p:tgtEl>
                                        <p:attrNameLst>
                                          <p:attrName>style.visibility</p:attrName>
                                        </p:attrNameLst>
                                      </p:cBhvr>
                                      <p:to>
                                        <p:strVal val="visible"/>
                                      </p:to>
                                    </p:set>
                                    <p:anim calcmode="lin" valueType="num">
                                      <p:cBhvr additive="base">
                                        <p:cTn id="7" dur="500" fill="hold"/>
                                        <p:tgtEl>
                                          <p:spTgt spid="2253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53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533">
                                            <p:txEl>
                                              <p:pRg st="1" end="1"/>
                                            </p:txEl>
                                          </p:spTgt>
                                        </p:tgtEl>
                                        <p:attrNameLst>
                                          <p:attrName>style.visibility</p:attrName>
                                        </p:attrNameLst>
                                      </p:cBhvr>
                                      <p:to>
                                        <p:strVal val="visible"/>
                                      </p:to>
                                    </p:set>
                                    <p:anim calcmode="lin" valueType="num">
                                      <p:cBhvr additive="base">
                                        <p:cTn id="13" dur="500" fill="hold"/>
                                        <p:tgtEl>
                                          <p:spTgt spid="2253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53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533">
                                            <p:txEl>
                                              <p:pRg st="2" end="2"/>
                                            </p:txEl>
                                          </p:spTgt>
                                        </p:tgtEl>
                                        <p:attrNameLst>
                                          <p:attrName>style.visibility</p:attrName>
                                        </p:attrNameLst>
                                      </p:cBhvr>
                                      <p:to>
                                        <p:strVal val="visible"/>
                                      </p:to>
                                    </p:set>
                                    <p:anim calcmode="lin" valueType="num">
                                      <p:cBhvr additive="base">
                                        <p:cTn id="19" dur="500" fill="hold"/>
                                        <p:tgtEl>
                                          <p:spTgt spid="2253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53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533">
                                            <p:txEl>
                                              <p:pRg st="3" end="3"/>
                                            </p:txEl>
                                          </p:spTgt>
                                        </p:tgtEl>
                                        <p:attrNameLst>
                                          <p:attrName>style.visibility</p:attrName>
                                        </p:attrNameLst>
                                      </p:cBhvr>
                                      <p:to>
                                        <p:strVal val="visible"/>
                                      </p:to>
                                    </p:set>
                                    <p:anim calcmode="lin" valueType="num">
                                      <p:cBhvr additive="base">
                                        <p:cTn id="25" dur="500" fill="hold"/>
                                        <p:tgtEl>
                                          <p:spTgt spid="2253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53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a:t>Ministry Activities</a:t>
            </a:r>
          </a:p>
        </p:txBody>
      </p:sp>
      <p:sp>
        <p:nvSpPr>
          <p:cNvPr id="6147" name="Rectangle 3"/>
          <p:cNvSpPr>
            <a:spLocks noGrp="1" noChangeArrowheads="1"/>
          </p:cNvSpPr>
          <p:nvPr>
            <p:ph type="body" idx="1"/>
          </p:nvPr>
        </p:nvSpPr>
        <p:spPr>
          <a:xfrm>
            <a:off x="457200" y="1752600"/>
            <a:ext cx="8229600" cy="4525963"/>
          </a:xfrm>
        </p:spPr>
        <p:txBody>
          <a:bodyPr/>
          <a:lstStyle/>
          <a:p>
            <a:r>
              <a:rPr lang="en-US" altLang="en-US"/>
              <a:t>Teaching at Biblical Seminary 1971-2006</a:t>
            </a:r>
          </a:p>
          <a:p>
            <a:r>
              <a:rPr lang="en-US" altLang="en-US"/>
              <a:t>Preaching at various churches 1967-</a:t>
            </a:r>
          </a:p>
          <a:p>
            <a:r>
              <a:rPr lang="en-US" altLang="en-US"/>
              <a:t>Speaking at colleges, etc 1967-</a:t>
            </a:r>
          </a:p>
          <a:p>
            <a:r>
              <a:rPr lang="en-US" altLang="en-US"/>
              <a:t>Writing ~1965-</a:t>
            </a:r>
          </a:p>
          <a:p>
            <a:r>
              <a:rPr lang="en-US" altLang="en-US"/>
              <a:t>IBRI 1979-</a:t>
            </a:r>
          </a:p>
          <a:p>
            <a:r>
              <a:rPr lang="en-US" altLang="en-US"/>
              <a:t>Slide talks, eventually converted to PowerPoint presentations 1967-</a:t>
            </a:r>
          </a:p>
        </p:txBody>
      </p:sp>
    </p:spTree>
    <p:custDataLst>
      <p:tags r:id="rId1"/>
    </p:custDataLst>
  </p:cSld>
  <p:clrMapOvr>
    <a:masterClrMapping/>
  </p:clrMapOvr>
  <p:transition advTm="4841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additive="base">
                                        <p:cTn id="7" dur="500" fill="hold"/>
                                        <p:tgtEl>
                                          <p:spTgt spid="61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47">
                                            <p:txEl>
                                              <p:pRg st="1" end="1"/>
                                            </p:txEl>
                                          </p:spTgt>
                                        </p:tgtEl>
                                        <p:attrNameLst>
                                          <p:attrName>style.visibility</p:attrName>
                                        </p:attrNameLst>
                                      </p:cBhvr>
                                      <p:to>
                                        <p:strVal val="visible"/>
                                      </p:to>
                                    </p:set>
                                    <p:anim calcmode="lin" valueType="num">
                                      <p:cBhvr additive="base">
                                        <p:cTn id="13" dur="500" fill="hold"/>
                                        <p:tgtEl>
                                          <p:spTgt spid="61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147">
                                            <p:txEl>
                                              <p:pRg st="2" end="2"/>
                                            </p:txEl>
                                          </p:spTgt>
                                        </p:tgtEl>
                                        <p:attrNameLst>
                                          <p:attrName>style.visibility</p:attrName>
                                        </p:attrNameLst>
                                      </p:cBhvr>
                                      <p:to>
                                        <p:strVal val="visible"/>
                                      </p:to>
                                    </p:set>
                                    <p:anim calcmode="lin" valueType="num">
                                      <p:cBhvr additive="base">
                                        <p:cTn id="19" dur="500" fill="hold"/>
                                        <p:tgtEl>
                                          <p:spTgt spid="61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147">
                                            <p:txEl>
                                              <p:pRg st="3" end="3"/>
                                            </p:txEl>
                                          </p:spTgt>
                                        </p:tgtEl>
                                        <p:attrNameLst>
                                          <p:attrName>style.visibility</p:attrName>
                                        </p:attrNameLst>
                                      </p:cBhvr>
                                      <p:to>
                                        <p:strVal val="visible"/>
                                      </p:to>
                                    </p:set>
                                    <p:anim calcmode="lin" valueType="num">
                                      <p:cBhvr additive="base">
                                        <p:cTn id="25" dur="500" fill="hold"/>
                                        <p:tgtEl>
                                          <p:spTgt spid="61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1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147">
                                            <p:txEl>
                                              <p:pRg st="4" end="4"/>
                                            </p:txEl>
                                          </p:spTgt>
                                        </p:tgtEl>
                                        <p:attrNameLst>
                                          <p:attrName>style.visibility</p:attrName>
                                        </p:attrNameLst>
                                      </p:cBhvr>
                                      <p:to>
                                        <p:strVal val="visible"/>
                                      </p:to>
                                    </p:set>
                                    <p:anim calcmode="lin" valueType="num">
                                      <p:cBhvr additive="base">
                                        <p:cTn id="31" dur="500" fill="hold"/>
                                        <p:tgtEl>
                                          <p:spTgt spid="614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1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147">
                                            <p:txEl>
                                              <p:pRg st="5" end="5"/>
                                            </p:txEl>
                                          </p:spTgt>
                                        </p:tgtEl>
                                        <p:attrNameLst>
                                          <p:attrName>style.visibility</p:attrName>
                                        </p:attrNameLst>
                                      </p:cBhvr>
                                      <p:to>
                                        <p:strVal val="visible"/>
                                      </p:to>
                                    </p:set>
                                    <p:anim calcmode="lin" valueType="num">
                                      <p:cBhvr additive="base">
                                        <p:cTn id="37" dur="500" fill="hold"/>
                                        <p:tgtEl>
                                          <p:spTgt spid="614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14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en-US"/>
              <a:t>Biblical Seminary</a:t>
            </a:r>
          </a:p>
        </p:txBody>
      </p:sp>
      <p:sp>
        <p:nvSpPr>
          <p:cNvPr id="39939" name="Rectangle 3"/>
          <p:cNvSpPr>
            <a:spLocks noGrp="1" noChangeArrowheads="1"/>
          </p:cNvSpPr>
          <p:nvPr>
            <p:ph type="body" sz="half" idx="1"/>
          </p:nvPr>
        </p:nvSpPr>
        <p:spPr/>
        <p:txBody>
          <a:bodyPr/>
          <a:lstStyle/>
          <a:p>
            <a:r>
              <a:rPr lang="en-US" altLang="en-US" sz="2800"/>
              <a:t>Taught 35 years, 1971-2006</a:t>
            </a:r>
          </a:p>
          <a:p>
            <a:r>
              <a:rPr lang="en-US" altLang="en-US" sz="2800"/>
              <a:t>Mostly NT courses, plus Evidence for the Christian Faith</a:t>
            </a:r>
          </a:p>
          <a:p>
            <a:r>
              <a:rPr lang="en-US" altLang="en-US" sz="2800"/>
              <a:t>Had some 1000+ students over these years</a:t>
            </a:r>
          </a:p>
        </p:txBody>
      </p:sp>
      <p:pic>
        <p:nvPicPr>
          <p:cNvPr id="39940" name="Picture 4" descr="bobgrad"/>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2357438"/>
            <a:ext cx="4038600" cy="3009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3950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 calcmode="lin" valueType="num">
                                      <p:cBhvr additive="base">
                                        <p:cTn id="7" dur="500" fill="hold"/>
                                        <p:tgtEl>
                                          <p:spTgt spid="399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99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9939">
                                            <p:txEl>
                                              <p:pRg st="1" end="1"/>
                                            </p:txEl>
                                          </p:spTgt>
                                        </p:tgtEl>
                                        <p:attrNameLst>
                                          <p:attrName>style.visibility</p:attrName>
                                        </p:attrNameLst>
                                      </p:cBhvr>
                                      <p:to>
                                        <p:strVal val="visible"/>
                                      </p:to>
                                    </p:set>
                                    <p:anim calcmode="lin" valueType="num">
                                      <p:cBhvr additive="base">
                                        <p:cTn id="13" dur="500" fill="hold"/>
                                        <p:tgtEl>
                                          <p:spTgt spid="399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99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9939">
                                            <p:txEl>
                                              <p:pRg st="2" end="2"/>
                                            </p:txEl>
                                          </p:spTgt>
                                        </p:tgtEl>
                                        <p:attrNameLst>
                                          <p:attrName>style.visibility</p:attrName>
                                        </p:attrNameLst>
                                      </p:cBhvr>
                                      <p:to>
                                        <p:strVal val="visible"/>
                                      </p:to>
                                    </p:set>
                                    <p:anim calcmode="lin" valueType="num">
                                      <p:cBhvr additive="base">
                                        <p:cTn id="19" dur="500" fill="hold"/>
                                        <p:tgtEl>
                                          <p:spTgt spid="399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993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7|2.2"/>
</p:tagLst>
</file>

<file path=ppt/tags/tag10.xml><?xml version="1.0" encoding="utf-8"?>
<p:tagLst xmlns:a="http://schemas.openxmlformats.org/drawingml/2006/main" xmlns:r="http://schemas.openxmlformats.org/officeDocument/2006/relationships" xmlns:p="http://schemas.openxmlformats.org/presentationml/2006/main">
  <p:tag name="TIMING" val="|3.4|10.4|58.7"/>
</p:tagLst>
</file>

<file path=ppt/tags/tag11.xml><?xml version="1.0" encoding="utf-8"?>
<p:tagLst xmlns:a="http://schemas.openxmlformats.org/drawingml/2006/main" xmlns:r="http://schemas.openxmlformats.org/officeDocument/2006/relationships" xmlns:p="http://schemas.openxmlformats.org/presentationml/2006/main">
  <p:tag name="TIMING" val="|1.5|21.3"/>
</p:tagLst>
</file>

<file path=ppt/tags/tag12.xml><?xml version="1.0" encoding="utf-8"?>
<p:tagLst xmlns:a="http://schemas.openxmlformats.org/drawingml/2006/main" xmlns:r="http://schemas.openxmlformats.org/officeDocument/2006/relationships" xmlns:p="http://schemas.openxmlformats.org/presentationml/2006/main">
  <p:tag name="TIMING" val="|1.4|16.4"/>
</p:tagLst>
</file>

<file path=ppt/tags/tag13.xml><?xml version="1.0" encoding="utf-8"?>
<p:tagLst xmlns:a="http://schemas.openxmlformats.org/drawingml/2006/main" xmlns:r="http://schemas.openxmlformats.org/officeDocument/2006/relationships" xmlns:p="http://schemas.openxmlformats.org/presentationml/2006/main">
  <p:tag name="TIMING" val="|0|7.7|2.3|3|2.8|1.9|14.1"/>
</p:tagLst>
</file>

<file path=ppt/tags/tag14.xml><?xml version="1.0" encoding="utf-8"?>
<p:tagLst xmlns:a="http://schemas.openxmlformats.org/drawingml/2006/main" xmlns:r="http://schemas.openxmlformats.org/officeDocument/2006/relationships" xmlns:p="http://schemas.openxmlformats.org/presentationml/2006/main">
  <p:tag name="TIMING" val="|1.1|5.8"/>
</p:tagLst>
</file>

<file path=ppt/tags/tag15.xml><?xml version="1.0" encoding="utf-8"?>
<p:tagLst xmlns:a="http://schemas.openxmlformats.org/drawingml/2006/main" xmlns:r="http://schemas.openxmlformats.org/officeDocument/2006/relationships" xmlns:p="http://schemas.openxmlformats.org/presentationml/2006/main">
  <p:tag name="TIMING" val="|0.9|6.3|29.2"/>
</p:tagLst>
</file>

<file path=ppt/tags/tag16.xml><?xml version="1.0" encoding="utf-8"?>
<p:tagLst xmlns:a="http://schemas.openxmlformats.org/drawingml/2006/main" xmlns:r="http://schemas.openxmlformats.org/officeDocument/2006/relationships" xmlns:p="http://schemas.openxmlformats.org/presentationml/2006/main">
  <p:tag name="TIMING" val="|2.2|16.1|24.2|9.9|5.3|15.1|8.4"/>
</p:tagLst>
</file>

<file path=ppt/tags/tag17.xml><?xml version="1.0" encoding="utf-8"?>
<p:tagLst xmlns:a="http://schemas.openxmlformats.org/drawingml/2006/main" xmlns:r="http://schemas.openxmlformats.org/officeDocument/2006/relationships" xmlns:p="http://schemas.openxmlformats.org/presentationml/2006/main">
  <p:tag name="TIMING" val="|1.9|6.5|16.2|6.4|12.5|11.1"/>
</p:tagLst>
</file>

<file path=ppt/tags/tag18.xml><?xml version="1.0" encoding="utf-8"?>
<p:tagLst xmlns:a="http://schemas.openxmlformats.org/drawingml/2006/main" xmlns:r="http://schemas.openxmlformats.org/officeDocument/2006/relationships" xmlns:p="http://schemas.openxmlformats.org/presentationml/2006/main">
  <p:tag name="TIMING" val="|3|1.1|5.7|2.5|11.2|5.2|2.5|2|2.5"/>
</p:tagLst>
</file>

<file path=ppt/tags/tag19.xml><?xml version="1.0" encoding="utf-8"?>
<p:tagLst xmlns:a="http://schemas.openxmlformats.org/drawingml/2006/main" xmlns:r="http://schemas.openxmlformats.org/officeDocument/2006/relationships" xmlns:p="http://schemas.openxmlformats.org/presentationml/2006/main">
  <p:tag name="TIMING" val="|1|24.4|6.5"/>
</p:tagLst>
</file>

<file path=ppt/tags/tag2.xml><?xml version="1.0" encoding="utf-8"?>
<p:tagLst xmlns:a="http://schemas.openxmlformats.org/drawingml/2006/main" xmlns:r="http://schemas.openxmlformats.org/officeDocument/2006/relationships" xmlns:p="http://schemas.openxmlformats.org/presentationml/2006/main">
  <p:tag name="TIMING" val="|2.4|5.7|5.7|6.4"/>
</p:tagLst>
</file>

<file path=ppt/tags/tag20.xml><?xml version="1.0" encoding="utf-8"?>
<p:tagLst xmlns:a="http://schemas.openxmlformats.org/drawingml/2006/main" xmlns:r="http://schemas.openxmlformats.org/officeDocument/2006/relationships" xmlns:p="http://schemas.openxmlformats.org/presentationml/2006/main">
  <p:tag name="TIMING" val="|5.9|4.2|17.7|11.6|37.9|29.7|25"/>
</p:tagLst>
</file>

<file path=ppt/tags/tag21.xml><?xml version="1.0" encoding="utf-8"?>
<p:tagLst xmlns:a="http://schemas.openxmlformats.org/drawingml/2006/main" xmlns:r="http://schemas.openxmlformats.org/officeDocument/2006/relationships" xmlns:p="http://schemas.openxmlformats.org/presentationml/2006/main">
  <p:tag name="TIMING" val="|0.5|6.4|7.2|14.2|13.5|41.1|11.5|16|14"/>
</p:tagLst>
</file>

<file path=ppt/tags/tag22.xml><?xml version="1.0" encoding="utf-8"?>
<p:tagLst xmlns:a="http://schemas.openxmlformats.org/drawingml/2006/main" xmlns:r="http://schemas.openxmlformats.org/officeDocument/2006/relationships" xmlns:p="http://schemas.openxmlformats.org/presentationml/2006/main">
  <p:tag name="TIMING" val="|8.7|22.2|7.9|1.8|2.7"/>
</p:tagLst>
</file>

<file path=ppt/tags/tag23.xml><?xml version="1.0" encoding="utf-8"?>
<p:tagLst xmlns:a="http://schemas.openxmlformats.org/drawingml/2006/main" xmlns:r="http://schemas.openxmlformats.org/officeDocument/2006/relationships" xmlns:p="http://schemas.openxmlformats.org/presentationml/2006/main">
  <p:tag name="TIMING" val="|33.6|8.9|1.7|6.3|3.9|3.2"/>
</p:tagLst>
</file>

<file path=ppt/tags/tag24.xml><?xml version="1.0" encoding="utf-8"?>
<p:tagLst xmlns:a="http://schemas.openxmlformats.org/drawingml/2006/main" xmlns:r="http://schemas.openxmlformats.org/officeDocument/2006/relationships" xmlns:p="http://schemas.openxmlformats.org/presentationml/2006/main">
  <p:tag name="TIMING" val="|4.1|4.7|5.9|5.2"/>
</p:tagLst>
</file>

<file path=ppt/tags/tag25.xml><?xml version="1.0" encoding="utf-8"?>
<p:tagLst xmlns:a="http://schemas.openxmlformats.org/drawingml/2006/main" xmlns:r="http://schemas.openxmlformats.org/officeDocument/2006/relationships" xmlns:p="http://schemas.openxmlformats.org/presentationml/2006/main">
  <p:tag name="TIMING" val="|1.1|3.2|5.6|1.6"/>
</p:tagLst>
</file>

<file path=ppt/tags/tag26.xml><?xml version="1.0" encoding="utf-8"?>
<p:tagLst xmlns:a="http://schemas.openxmlformats.org/drawingml/2006/main" xmlns:r="http://schemas.openxmlformats.org/officeDocument/2006/relationships" xmlns:p="http://schemas.openxmlformats.org/presentationml/2006/main">
  <p:tag name="TIMING" val="|0.6|5.1"/>
</p:tagLst>
</file>

<file path=ppt/tags/tag3.xml><?xml version="1.0" encoding="utf-8"?>
<p:tagLst xmlns:a="http://schemas.openxmlformats.org/drawingml/2006/main" xmlns:r="http://schemas.openxmlformats.org/officeDocument/2006/relationships" xmlns:p="http://schemas.openxmlformats.org/presentationml/2006/main">
  <p:tag name="TIMING" val="|2.2|5.2|20.8|5|4|6.1"/>
</p:tagLst>
</file>

<file path=ppt/tags/tag4.xml><?xml version="1.0" encoding="utf-8"?>
<p:tagLst xmlns:a="http://schemas.openxmlformats.org/drawingml/2006/main" xmlns:r="http://schemas.openxmlformats.org/officeDocument/2006/relationships" xmlns:p="http://schemas.openxmlformats.org/presentationml/2006/main">
  <p:tag name="TIMING" val="|3.8|4.3|13.3"/>
</p:tagLst>
</file>

<file path=ppt/tags/tag5.xml><?xml version="1.0" encoding="utf-8"?>
<p:tagLst xmlns:a="http://schemas.openxmlformats.org/drawingml/2006/main" xmlns:r="http://schemas.openxmlformats.org/officeDocument/2006/relationships" xmlns:p="http://schemas.openxmlformats.org/presentationml/2006/main">
  <p:tag name="TIMING" val="|1.1|2.7|4.4|8.7|3.6|13.8"/>
</p:tagLst>
</file>

<file path=ppt/tags/tag6.xml><?xml version="1.0" encoding="utf-8"?>
<p:tagLst xmlns:a="http://schemas.openxmlformats.org/drawingml/2006/main" xmlns:r="http://schemas.openxmlformats.org/officeDocument/2006/relationships" xmlns:p="http://schemas.openxmlformats.org/presentationml/2006/main">
  <p:tag name="TIMING" val="|3.5|11.5|5|6.7"/>
</p:tagLst>
</file>

<file path=ppt/tags/tag7.xml><?xml version="1.0" encoding="utf-8"?>
<p:tagLst xmlns:a="http://schemas.openxmlformats.org/drawingml/2006/main" xmlns:r="http://schemas.openxmlformats.org/officeDocument/2006/relationships" xmlns:p="http://schemas.openxmlformats.org/presentationml/2006/main">
  <p:tag name="TIMING" val="|1.2|3|3.9|14.8"/>
</p:tagLst>
</file>

<file path=ppt/tags/tag8.xml><?xml version="1.0" encoding="utf-8"?>
<p:tagLst xmlns:a="http://schemas.openxmlformats.org/drawingml/2006/main" xmlns:r="http://schemas.openxmlformats.org/officeDocument/2006/relationships" xmlns:p="http://schemas.openxmlformats.org/presentationml/2006/main">
  <p:tag name="TIMING" val="|3|7.9|5.8|4.1|7.4|9.4"/>
</p:tagLst>
</file>

<file path=ppt/tags/tag9.xml><?xml version="1.0" encoding="utf-8"?>
<p:tagLst xmlns:a="http://schemas.openxmlformats.org/drawingml/2006/main" xmlns:r="http://schemas.openxmlformats.org/officeDocument/2006/relationships" xmlns:p="http://schemas.openxmlformats.org/presentationml/2006/main">
  <p:tag name="TIMING" val="|1.9|14.4|12.4"/>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384</TotalTime>
  <Words>906</Words>
  <Application>Microsoft Office PowerPoint</Application>
  <PresentationFormat>On-screen Show (4:3)</PresentationFormat>
  <Paragraphs>145</Paragraphs>
  <Slides>26</Slides>
  <Notes>0</Notes>
  <HiddenSlides>0</HiddenSlides>
  <MMClips>1</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Default Design</vt:lpstr>
      <vt:lpstr>My Life &amp; Ministry</vt:lpstr>
      <vt:lpstr>Early Life</vt:lpstr>
      <vt:lpstr>College</vt:lpstr>
      <vt:lpstr>A Change in Direction</vt:lpstr>
      <vt:lpstr>A Change in Direction</vt:lpstr>
      <vt:lpstr>Studying the Bible</vt:lpstr>
      <vt:lpstr>Studying &amp; Teaching the Bible</vt:lpstr>
      <vt:lpstr>Ministry Activities</vt:lpstr>
      <vt:lpstr>Biblical Seminary</vt:lpstr>
      <vt:lpstr>Trinity House</vt:lpstr>
      <vt:lpstr>Preaching</vt:lpstr>
      <vt:lpstr>Speaking</vt:lpstr>
      <vt:lpstr>Writing</vt:lpstr>
      <vt:lpstr>IBRI</vt:lpstr>
      <vt:lpstr>IBRI</vt:lpstr>
      <vt:lpstr>IBRI: Early Activities</vt:lpstr>
      <vt:lpstr>IBRI: Recent Activities</vt:lpstr>
      <vt:lpstr>IBRI Website</vt:lpstr>
      <vt:lpstr>PowerPoints</vt:lpstr>
      <vt:lpstr>Ministry Travel Overseas</vt:lpstr>
      <vt:lpstr>Ministry Travel Overseas</vt:lpstr>
      <vt:lpstr>Helping with Center for Christian Study at University of Virginia</vt:lpstr>
      <vt:lpstr>Working with Internationals</vt:lpstr>
      <vt:lpstr>Teaching at Trinity PCA</vt:lpstr>
      <vt:lpstr>The Future?</vt:lpstr>
      <vt:lpstr>The End</vt:lpstr>
    </vt:vector>
  </TitlesOfParts>
  <Company>Biblical Theological Seminary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Life &amp; Ministry</dc:title>
  <dc:creator>rnewman</dc:creator>
  <cp:lastModifiedBy>Newman</cp:lastModifiedBy>
  <cp:revision>174</cp:revision>
  <dcterms:created xsi:type="dcterms:W3CDTF">2011-02-23T15:32:37Z</dcterms:created>
  <dcterms:modified xsi:type="dcterms:W3CDTF">2015-07-15T21:28:18Z</dcterms:modified>
</cp:coreProperties>
</file>