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61" r:id="rId20"/>
    <p:sldId id="275" r:id="rId21"/>
    <p:sldId id="276" r:id="rId22"/>
    <p:sldId id="277"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0813CD-C274-49D1-8475-C70C98F1F890}" type="slidenum">
              <a:rPr lang="en-US" altLang="en-US"/>
              <a:pPr/>
              <a:t>‹#›</a:t>
            </a:fld>
            <a:endParaRPr lang="en-US" altLang="en-US"/>
          </a:p>
        </p:txBody>
      </p:sp>
    </p:spTree>
    <p:extLst>
      <p:ext uri="{BB962C8B-B14F-4D97-AF65-F5344CB8AC3E}">
        <p14:creationId xmlns:p14="http://schemas.microsoft.com/office/powerpoint/2010/main" val="311851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628FBE-2DD9-4201-9047-AD10C1C94139}" type="slidenum">
              <a:rPr lang="en-US" altLang="en-US"/>
              <a:pPr/>
              <a:t>‹#›</a:t>
            </a:fld>
            <a:endParaRPr lang="en-US" altLang="en-US"/>
          </a:p>
        </p:txBody>
      </p:sp>
    </p:spTree>
    <p:extLst>
      <p:ext uri="{BB962C8B-B14F-4D97-AF65-F5344CB8AC3E}">
        <p14:creationId xmlns:p14="http://schemas.microsoft.com/office/powerpoint/2010/main" val="98220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FDDA63-0AAC-4CC9-913D-CA73B4241EEC}" type="slidenum">
              <a:rPr lang="en-US" altLang="en-US"/>
              <a:pPr/>
              <a:t>‹#›</a:t>
            </a:fld>
            <a:endParaRPr lang="en-US" altLang="en-US"/>
          </a:p>
        </p:txBody>
      </p:sp>
    </p:spTree>
    <p:extLst>
      <p:ext uri="{BB962C8B-B14F-4D97-AF65-F5344CB8AC3E}">
        <p14:creationId xmlns:p14="http://schemas.microsoft.com/office/powerpoint/2010/main" val="289255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DE6505-1E77-4F31-A9A0-E4C231A980FB}" type="slidenum">
              <a:rPr lang="en-US" altLang="en-US"/>
              <a:pPr/>
              <a:t>‹#›</a:t>
            </a:fld>
            <a:endParaRPr lang="en-US" altLang="en-US"/>
          </a:p>
        </p:txBody>
      </p:sp>
    </p:spTree>
    <p:extLst>
      <p:ext uri="{BB962C8B-B14F-4D97-AF65-F5344CB8AC3E}">
        <p14:creationId xmlns:p14="http://schemas.microsoft.com/office/powerpoint/2010/main" val="337607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861093-DF8B-4488-8786-E0B51D5A8883}" type="slidenum">
              <a:rPr lang="en-US" altLang="en-US"/>
              <a:pPr/>
              <a:t>‹#›</a:t>
            </a:fld>
            <a:endParaRPr lang="en-US" altLang="en-US"/>
          </a:p>
        </p:txBody>
      </p:sp>
    </p:spTree>
    <p:extLst>
      <p:ext uri="{BB962C8B-B14F-4D97-AF65-F5344CB8AC3E}">
        <p14:creationId xmlns:p14="http://schemas.microsoft.com/office/powerpoint/2010/main" val="249968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E56F89-25BF-4427-A717-9B75CF050851}" type="slidenum">
              <a:rPr lang="en-US" altLang="en-US"/>
              <a:pPr/>
              <a:t>‹#›</a:t>
            </a:fld>
            <a:endParaRPr lang="en-US" altLang="en-US"/>
          </a:p>
        </p:txBody>
      </p:sp>
    </p:spTree>
    <p:extLst>
      <p:ext uri="{BB962C8B-B14F-4D97-AF65-F5344CB8AC3E}">
        <p14:creationId xmlns:p14="http://schemas.microsoft.com/office/powerpoint/2010/main" val="338543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958CFC-5F9E-4217-B209-E5D8648A479C}" type="slidenum">
              <a:rPr lang="en-US" altLang="en-US"/>
              <a:pPr/>
              <a:t>‹#›</a:t>
            </a:fld>
            <a:endParaRPr lang="en-US" altLang="en-US"/>
          </a:p>
        </p:txBody>
      </p:sp>
    </p:spTree>
    <p:extLst>
      <p:ext uri="{BB962C8B-B14F-4D97-AF65-F5344CB8AC3E}">
        <p14:creationId xmlns:p14="http://schemas.microsoft.com/office/powerpoint/2010/main" val="236207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A08E368-EDDA-4F73-A9A2-505DF70B7456}" type="slidenum">
              <a:rPr lang="en-US" altLang="en-US"/>
              <a:pPr/>
              <a:t>‹#›</a:t>
            </a:fld>
            <a:endParaRPr lang="en-US" altLang="en-US"/>
          </a:p>
        </p:txBody>
      </p:sp>
    </p:spTree>
    <p:extLst>
      <p:ext uri="{BB962C8B-B14F-4D97-AF65-F5344CB8AC3E}">
        <p14:creationId xmlns:p14="http://schemas.microsoft.com/office/powerpoint/2010/main" val="7335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CE21E4D-3E9A-48FA-95AF-5D0BCDA6BF36}" type="slidenum">
              <a:rPr lang="en-US" altLang="en-US"/>
              <a:pPr/>
              <a:t>‹#›</a:t>
            </a:fld>
            <a:endParaRPr lang="en-US" altLang="en-US"/>
          </a:p>
        </p:txBody>
      </p:sp>
    </p:spTree>
    <p:extLst>
      <p:ext uri="{BB962C8B-B14F-4D97-AF65-F5344CB8AC3E}">
        <p14:creationId xmlns:p14="http://schemas.microsoft.com/office/powerpoint/2010/main" val="88550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F51DBD-F04D-4586-9A8D-3747C2B9014F}" type="slidenum">
              <a:rPr lang="en-US" altLang="en-US"/>
              <a:pPr/>
              <a:t>‹#›</a:t>
            </a:fld>
            <a:endParaRPr lang="en-US" altLang="en-US"/>
          </a:p>
        </p:txBody>
      </p:sp>
    </p:spTree>
    <p:extLst>
      <p:ext uri="{BB962C8B-B14F-4D97-AF65-F5344CB8AC3E}">
        <p14:creationId xmlns:p14="http://schemas.microsoft.com/office/powerpoint/2010/main" val="700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036C73-8029-460B-8387-5156075701D8}" type="slidenum">
              <a:rPr lang="en-US" altLang="en-US"/>
              <a:pPr/>
              <a:t>‹#›</a:t>
            </a:fld>
            <a:endParaRPr lang="en-US" altLang="en-US"/>
          </a:p>
        </p:txBody>
      </p:sp>
    </p:spTree>
    <p:extLst>
      <p:ext uri="{BB962C8B-B14F-4D97-AF65-F5344CB8AC3E}">
        <p14:creationId xmlns:p14="http://schemas.microsoft.com/office/powerpoint/2010/main" val="388184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AAF9ADD-D70C-4FAF-B2DF-CD054E4F93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C900056636[1]"/>
          <p:cNvPicPr>
            <a:picLocks noChangeAspect="1" noChangeArrowheads="1"/>
          </p:cNvPicPr>
          <p:nvPr/>
        </p:nvPicPr>
        <p:blipFill>
          <a:blip r:embed="rId5" cstate="print">
            <a:lum bright="40000" contrast="-40000"/>
            <a:extLst>
              <a:ext uri="{28A0092B-C50C-407E-A947-70E740481C1C}">
                <a14:useLocalDpi xmlns:a14="http://schemas.microsoft.com/office/drawing/2010/main" val="0"/>
              </a:ext>
            </a:extLst>
          </a:blip>
          <a:srcRect/>
          <a:stretch>
            <a:fillRect/>
          </a:stretch>
        </p:blipFill>
        <p:spPr bwMode="auto">
          <a:xfrm>
            <a:off x="1905000" y="685800"/>
            <a:ext cx="5286375"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762000" y="1524000"/>
            <a:ext cx="7772400" cy="1470025"/>
          </a:xfrm>
        </p:spPr>
        <p:txBody>
          <a:bodyPr/>
          <a:lstStyle/>
          <a:p>
            <a:r>
              <a:rPr lang="en-US" altLang="en-US"/>
              <a:t>Motivation to Do God’s Will</a:t>
            </a:r>
          </a:p>
        </p:txBody>
      </p:sp>
      <p:sp>
        <p:nvSpPr>
          <p:cNvPr id="2051" name="Rectangle 3"/>
          <p:cNvSpPr>
            <a:spLocks noGrp="1" noChangeArrowheads="1"/>
          </p:cNvSpPr>
          <p:nvPr>
            <p:ph type="subTitle" idx="1"/>
          </p:nvPr>
        </p:nvSpPr>
        <p:spPr>
          <a:xfrm>
            <a:off x="1371600" y="4343400"/>
            <a:ext cx="6400800" cy="1752600"/>
          </a:xfrm>
        </p:spPr>
        <p:txBody>
          <a:bodyPr/>
          <a:lstStyle/>
          <a:p>
            <a:r>
              <a:rPr lang="en-US" altLang="en-US"/>
              <a:t>Robert C. Newman</a:t>
            </a:r>
          </a:p>
        </p:txBody>
      </p:sp>
      <p:pic>
        <p:nvPicPr>
          <p:cNvPr id="2" name="Motivatio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24800" y="5715000"/>
            <a:ext cx="609600" cy="609600"/>
          </a:xfrm>
          <a:prstGeom prst="rect">
            <a:avLst/>
          </a:prstGeom>
        </p:spPr>
      </p:pic>
    </p:spTree>
    <p:custDataLst>
      <p:tags r:id="rId1"/>
    </p:custDataLst>
  </p:cSld>
  <p:clrMapOvr>
    <a:masterClrMapping/>
  </p:clrMapOvr>
  <p:transition advTm="1908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Temptation in the Wilderness</a:t>
            </a:r>
          </a:p>
        </p:txBody>
      </p:sp>
      <p:sp>
        <p:nvSpPr>
          <p:cNvPr id="17411" name="Rectangle 3"/>
          <p:cNvSpPr>
            <a:spLocks noGrp="1" noChangeArrowheads="1"/>
          </p:cNvSpPr>
          <p:nvPr>
            <p:ph type="body" idx="1"/>
          </p:nvPr>
        </p:nvSpPr>
        <p:spPr/>
        <p:txBody>
          <a:bodyPr/>
          <a:lstStyle/>
          <a:p>
            <a:pPr>
              <a:lnSpc>
                <a:spcPct val="90000"/>
              </a:lnSpc>
            </a:pPr>
            <a:r>
              <a:rPr lang="en-US" altLang="en-US"/>
              <a:t>Jesus literally went without food for 40 days in order to do God’s will.</a:t>
            </a:r>
          </a:p>
          <a:p>
            <a:pPr>
              <a:lnSpc>
                <a:spcPct val="90000"/>
              </a:lnSpc>
            </a:pPr>
            <a:r>
              <a:rPr lang="en-US" altLang="en-US"/>
              <a:t>Jesus was not grandstanding…</a:t>
            </a:r>
          </a:p>
          <a:p>
            <a:pPr lvl="1">
              <a:lnSpc>
                <a:spcPct val="90000"/>
              </a:lnSpc>
            </a:pPr>
            <a:r>
              <a:rPr lang="en-US" altLang="en-US"/>
              <a:t>Can I set a world record for fasting?</a:t>
            </a:r>
          </a:p>
          <a:p>
            <a:pPr>
              <a:lnSpc>
                <a:spcPct val="90000"/>
              </a:lnSpc>
            </a:pPr>
            <a:r>
              <a:rPr lang="en-US" altLang="en-US"/>
              <a:t>… since Jesus refused Satan’s temptation along these lines:</a:t>
            </a:r>
          </a:p>
          <a:p>
            <a:pPr lvl="1">
              <a:lnSpc>
                <a:spcPct val="90000"/>
              </a:lnSpc>
            </a:pPr>
            <a:r>
              <a:rPr lang="en-US" altLang="en-US"/>
              <a:t>Throw yourself down!</a:t>
            </a:r>
          </a:p>
          <a:p>
            <a:pPr>
              <a:lnSpc>
                <a:spcPct val="90000"/>
              </a:lnSpc>
            </a:pPr>
            <a:r>
              <a:rPr lang="en-US" altLang="en-US"/>
              <a:t>See also Jesus’ teaching about fasting in his Sermon on the Mount.</a:t>
            </a:r>
          </a:p>
        </p:txBody>
      </p:sp>
    </p:spTree>
    <p:custDataLst>
      <p:tags r:id="rId1"/>
    </p:custDataLst>
  </p:cSld>
  <p:clrMapOvr>
    <a:masterClrMapping/>
  </p:clrMapOvr>
  <p:transition advTm="44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Rejected at Nazareth</a:t>
            </a:r>
          </a:p>
        </p:txBody>
      </p:sp>
      <p:sp>
        <p:nvSpPr>
          <p:cNvPr id="18436" name="Text Box 4"/>
          <p:cNvSpPr txBox="1">
            <a:spLocks noChangeArrowheads="1"/>
          </p:cNvSpPr>
          <p:nvPr/>
        </p:nvSpPr>
        <p:spPr bwMode="auto">
          <a:xfrm>
            <a:off x="609600" y="1455738"/>
            <a:ext cx="80010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Luke 4:16 (NIV) He went to Nazareth, where he had been brought up, and on the Sabbath day he went into the synagogue…And he stood up to read…. 18 "The Spirit of the Lord is on me, because he has anointed me to preach good news to the poor. He has sent me to proclaim freedom for the prisoners and recovery of sight for the blind, to release the oppressed, 19 to proclaim the year of the Lord's favor." …21 and he began by saying to them, "Today this scripture is fulfilled in your hearing." …23 Jesus said to them, "Surely you will quote this proverb to me: `Physician, heal yourself! Do here in your hometown what we have heard that you did in Capernaum.' 24 I tell you the truth," he continued, "no prophet is accepted in his hometown. 25 I assure you that there were many widows in Israel in Elijah's time, when the sky was shut for three and a half years and there was a severe famine throughout the land. 26 Yet Elijah was not sent to any of them, but to a widow in Zarephath in the region of Sidon… 28 All the people in the synagogue were furious when they heard this. 29 They got up, drove him out of the town, and took him to the brow of the hill on which the town was built, in order to throw him down the cliff. 30 But he walked right through the crowd and went on his way. </a:t>
            </a:r>
          </a:p>
        </p:txBody>
      </p:sp>
    </p:spTree>
    <p:custDataLst>
      <p:tags r:id="rId1"/>
    </p:custDataLst>
  </p:cSld>
  <p:clrMapOvr>
    <a:masterClrMapping/>
  </p:clrMapOvr>
  <p:transition advTm="81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Rejected at Nazareth</a:t>
            </a:r>
          </a:p>
        </p:txBody>
      </p:sp>
      <p:sp>
        <p:nvSpPr>
          <p:cNvPr id="20483" name="Rectangle 3"/>
          <p:cNvSpPr>
            <a:spLocks noGrp="1" noChangeArrowheads="1"/>
          </p:cNvSpPr>
          <p:nvPr>
            <p:ph type="body" idx="1"/>
          </p:nvPr>
        </p:nvSpPr>
        <p:spPr/>
        <p:txBody>
          <a:bodyPr/>
          <a:lstStyle/>
          <a:p>
            <a:r>
              <a:rPr lang="en-US" altLang="en-US"/>
              <a:t>Jesus here says to his hometown people what he knew they would not like, yet he did so because he knew that was what God had called him to do.</a:t>
            </a:r>
          </a:p>
          <a:p>
            <a:r>
              <a:rPr lang="en-US" altLang="en-US"/>
              <a:t>Similarly, Jesus rebuked the Pharisees in Matthew 23 and parallels.</a:t>
            </a:r>
          </a:p>
          <a:p>
            <a:r>
              <a:rPr lang="en-US" altLang="en-US"/>
              <a:t>Jesus put doing God’s will above his own popularity and even his own safety.</a:t>
            </a:r>
          </a:p>
        </p:txBody>
      </p:sp>
    </p:spTree>
    <p:custDataLst>
      <p:tags r:id="rId1"/>
    </p:custDataLst>
  </p:cSld>
  <p:clrMapOvr>
    <a:masterClrMapping/>
  </p:clrMapOvr>
  <p:transition advTm="231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Going Up to Jerusalem</a:t>
            </a:r>
          </a:p>
        </p:txBody>
      </p:sp>
      <p:sp>
        <p:nvSpPr>
          <p:cNvPr id="21508" name="Text Box 4"/>
          <p:cNvSpPr txBox="1">
            <a:spLocks noChangeArrowheads="1"/>
          </p:cNvSpPr>
          <p:nvPr/>
        </p:nvSpPr>
        <p:spPr bwMode="auto">
          <a:xfrm>
            <a:off x="914400" y="1524000"/>
            <a:ext cx="7315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John 11:7 (NIV) Then he said to his disciples, "Let us go back to Judea." 8 "But Rabbi," they said, "a short while ago the Jews tried to stone you, and yet you are going back there?" 9 Jesus answered, "Are there not twelve hours of daylight? A man who walks by day will not stumble, for he sees by this world's light. 10 It is when he walks by night that he stumbles, for he has no light." 11 After he had said this, he went on to tell them, "Our friend Lazarus has fallen asleep; but I am going there to wake him up." 12 His disciples replied, "Lord, if he sleeps, he will get better." 13 Jesus had been speaking of his death, but his disciples thought he meant natural sleep. 14 So then he told them plainly, "Lazarus is dead, 15 and for your sake I am glad I was not there, so that you may believe. But let us go to him." 16 Then Thomas (called Didymus) said to the rest of the disciples, "Let us also go, that we may die with him."</a:t>
            </a:r>
            <a:r>
              <a:rPr lang="en-US" altLang="en-US"/>
              <a:t> </a:t>
            </a:r>
          </a:p>
        </p:txBody>
      </p:sp>
    </p:spTree>
    <p:custDataLst>
      <p:tags r:id="rId1"/>
    </p:custDataLst>
  </p:cSld>
  <p:clrMapOvr>
    <a:masterClrMapping/>
  </p:clrMapOvr>
  <p:transition advTm="604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Going Up to Jerusalem</a:t>
            </a:r>
          </a:p>
        </p:txBody>
      </p:sp>
      <p:sp>
        <p:nvSpPr>
          <p:cNvPr id="23555" name="Rectangle 3"/>
          <p:cNvSpPr>
            <a:spLocks noGrp="1" noChangeArrowheads="1"/>
          </p:cNvSpPr>
          <p:nvPr>
            <p:ph type="body" idx="1"/>
          </p:nvPr>
        </p:nvSpPr>
        <p:spPr/>
        <p:txBody>
          <a:bodyPr/>
          <a:lstStyle/>
          <a:p>
            <a:r>
              <a:rPr lang="en-US" altLang="en-US"/>
              <a:t>Forgetting his own safety, Jesus goes into danger to help Lazarus and his sisters.</a:t>
            </a:r>
          </a:p>
          <a:p>
            <a:r>
              <a:rPr lang="en-US" altLang="en-US"/>
              <a:t>In other cases, we see Jesus ministering to the sick and teaching the Word to the point of his own physical exhaustion.</a:t>
            </a:r>
          </a:p>
          <a:p>
            <a:r>
              <a:rPr lang="en-US" altLang="en-US"/>
              <a:t>He has given up a comfortable lifestyle to serve others, sharing with the poor in their homelessness and poverty.</a:t>
            </a:r>
          </a:p>
        </p:txBody>
      </p:sp>
    </p:spTree>
    <p:custDataLst>
      <p:tags r:id="rId1"/>
    </p:custDataLst>
  </p:cSld>
  <p:clrMapOvr>
    <a:masterClrMapping/>
  </p:clrMapOvr>
  <p:transition advTm="240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Cleansing the Temple</a:t>
            </a:r>
          </a:p>
        </p:txBody>
      </p:sp>
      <p:sp>
        <p:nvSpPr>
          <p:cNvPr id="24580" name="Text Box 4"/>
          <p:cNvSpPr txBox="1">
            <a:spLocks noChangeArrowheads="1"/>
          </p:cNvSpPr>
          <p:nvPr/>
        </p:nvSpPr>
        <p:spPr bwMode="auto">
          <a:xfrm>
            <a:off x="914400" y="15240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Mark 11:15 (NIV) On reaching Jerusalem, Jesus entered the temple area and began driving out those who were buying and selling there. He overturned the tables of the money changers and the benches of those selling doves, 16 and would not allow anyone to carry merchandise through the temple courts. 17 And as he taught them, he said, "Is it not written: `My house will be called a house of prayer for all nations'{Isaiah 56:7}? But you have made it `a den of robbers.'{Jer. 7:11}" 18 The chief priests and the teachers of the law heard this and began looking for a way to kill him, for they feared him, because the whole crowd was amazed at his teaching. </a:t>
            </a:r>
          </a:p>
        </p:txBody>
      </p:sp>
    </p:spTree>
    <p:custDataLst>
      <p:tags r:id="rId1"/>
    </p:custDataLst>
  </p:cSld>
  <p:clrMapOvr>
    <a:masterClrMapping/>
  </p:clrMapOvr>
  <p:transition advTm="35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Cleansing the Temple</a:t>
            </a:r>
          </a:p>
        </p:txBody>
      </p:sp>
      <p:sp>
        <p:nvSpPr>
          <p:cNvPr id="26627" name="Rectangle 3"/>
          <p:cNvSpPr>
            <a:spLocks noGrp="1" noChangeArrowheads="1"/>
          </p:cNvSpPr>
          <p:nvPr>
            <p:ph type="body" idx="1"/>
          </p:nvPr>
        </p:nvSpPr>
        <p:spPr/>
        <p:txBody>
          <a:bodyPr/>
          <a:lstStyle/>
          <a:p>
            <a:pPr>
              <a:lnSpc>
                <a:spcPct val="90000"/>
              </a:lnSpc>
            </a:pPr>
            <a:r>
              <a:rPr lang="en-US" altLang="en-US"/>
              <a:t>Jesus cleanses the Temple twice, both at the beginning and end of his ministry.</a:t>
            </a:r>
          </a:p>
          <a:p>
            <a:pPr>
              <a:lnSpc>
                <a:spcPct val="90000"/>
              </a:lnSpc>
            </a:pPr>
            <a:r>
              <a:rPr lang="en-US" altLang="en-US"/>
              <a:t>Here we especially see his self-forgetting concern for God.</a:t>
            </a:r>
          </a:p>
          <a:p>
            <a:pPr>
              <a:lnSpc>
                <a:spcPct val="90000"/>
              </a:lnSpc>
            </a:pPr>
            <a:r>
              <a:rPr lang="en-US" altLang="en-US"/>
              <a:t>He is angry that God’s Temple is being desecrated, especially by those who claim to be God’s people.</a:t>
            </a:r>
          </a:p>
          <a:p>
            <a:pPr>
              <a:lnSpc>
                <a:spcPct val="90000"/>
              </a:lnSpc>
            </a:pPr>
            <a:r>
              <a:rPr lang="en-US" altLang="en-US"/>
              <a:t>Again, he knows that his actions are dangerous, but he does them anyway.</a:t>
            </a:r>
          </a:p>
        </p:txBody>
      </p:sp>
    </p:spTree>
    <p:custDataLst>
      <p:tags r:id="rId1"/>
    </p:custDataLst>
  </p:cSld>
  <p:clrMapOvr>
    <a:masterClrMapping/>
  </p:clrMapOvr>
  <p:transition advTm="220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Going to the Cross</a:t>
            </a:r>
          </a:p>
        </p:txBody>
      </p:sp>
      <p:sp>
        <p:nvSpPr>
          <p:cNvPr id="28676" name="Text Box 4"/>
          <p:cNvSpPr txBox="1">
            <a:spLocks noChangeArrowheads="1"/>
          </p:cNvSpPr>
          <p:nvPr/>
        </p:nvSpPr>
        <p:spPr bwMode="auto">
          <a:xfrm>
            <a:off x="914400" y="17526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22:39 (NIV) Jesus went out as usual to the Mount of Olives, and his disciples followed him. 40 On reaching the place, he said to them, "Pray that you will not fall into temptation." 41 He withdrew about a stone's throw beyond them, knelt down and prayed, 42 "Father, if you are willing, take this cup from me; yet not my will, but yours be done." </a:t>
            </a:r>
          </a:p>
          <a:p>
            <a:r>
              <a:rPr lang="en-US" altLang="en-US" sz="2400"/>
              <a:t>43 An angel from heaven appeared to him and strengthened him. 44 And being in anguish, he prayed more earnestly, and his sweat was like drops of blood falling to the ground. </a:t>
            </a:r>
          </a:p>
        </p:txBody>
      </p:sp>
    </p:spTree>
    <p:custDataLst>
      <p:tags r:id="rId1"/>
    </p:custDataLst>
  </p:cSld>
  <p:clrMapOvr>
    <a:masterClrMapping/>
  </p:clrMapOvr>
  <p:transition advTm="374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Going to the Cross</a:t>
            </a:r>
          </a:p>
        </p:txBody>
      </p:sp>
      <p:sp>
        <p:nvSpPr>
          <p:cNvPr id="27651" name="Rectangle 3"/>
          <p:cNvSpPr>
            <a:spLocks noGrp="1" noChangeArrowheads="1"/>
          </p:cNvSpPr>
          <p:nvPr>
            <p:ph type="body" idx="1"/>
          </p:nvPr>
        </p:nvSpPr>
        <p:spPr>
          <a:xfrm>
            <a:off x="914400" y="1524000"/>
            <a:ext cx="7086600" cy="3886200"/>
          </a:xfrm>
        </p:spPr>
        <p:txBody>
          <a:bodyPr/>
          <a:lstStyle/>
          <a:p>
            <a:r>
              <a:rPr lang="en-US" altLang="en-US"/>
              <a:t>This is the ultimate example of Jesus’ motivation to do God’s will.</a:t>
            </a:r>
          </a:p>
          <a:p>
            <a:r>
              <a:rPr lang="en-US" altLang="en-US"/>
              <a:t>Jesus’ prayer in the Garden of Gethsemane shows that he cared more about doing God’s will than about doing his own will… </a:t>
            </a:r>
          </a:p>
          <a:p>
            <a:pPr lvl="1"/>
            <a:r>
              <a:rPr lang="en-US" altLang="en-US"/>
              <a:t>… or even than about life itself.</a:t>
            </a:r>
          </a:p>
        </p:txBody>
      </p:sp>
    </p:spTree>
    <p:custDataLst>
      <p:tags r:id="rId1"/>
    </p:custDataLst>
  </p:cSld>
  <p:clrMapOvr>
    <a:masterClrMapping/>
  </p:clrMapOvr>
  <p:transition advTm="257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4648200" y="2130425"/>
            <a:ext cx="4191000" cy="1470025"/>
          </a:xfrm>
        </p:spPr>
        <p:txBody>
          <a:bodyPr/>
          <a:lstStyle/>
          <a:p>
            <a:r>
              <a:rPr lang="en-US" altLang="en-US"/>
              <a:t>Some Lessons</a:t>
            </a:r>
            <a:br>
              <a:rPr lang="en-US" altLang="en-US"/>
            </a:br>
            <a:r>
              <a:rPr lang="en-US" altLang="en-US"/>
              <a:t>For Us</a:t>
            </a:r>
          </a:p>
        </p:txBody>
      </p:sp>
      <p:sp>
        <p:nvSpPr>
          <p:cNvPr id="9221" name="Rectangle 5"/>
          <p:cNvSpPr>
            <a:spLocks noGrp="1" noChangeArrowheads="1"/>
          </p:cNvSpPr>
          <p:nvPr>
            <p:ph type="subTitle" idx="1"/>
          </p:nvPr>
        </p:nvSpPr>
        <p:spPr/>
        <p:txBody>
          <a:bodyPr/>
          <a:lstStyle/>
          <a:p>
            <a:endParaRPr lang="en-US" altLang="en-US"/>
          </a:p>
        </p:txBody>
      </p:sp>
      <p:pic>
        <p:nvPicPr>
          <p:cNvPr id="9222" name="Picture 6" descr="MP90043848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273550" cy="6400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4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Motivation?</a:t>
            </a:r>
          </a:p>
        </p:txBody>
      </p:sp>
      <p:sp>
        <p:nvSpPr>
          <p:cNvPr id="3075" name="Rectangle 3"/>
          <p:cNvSpPr>
            <a:spLocks noGrp="1" noChangeArrowheads="1"/>
          </p:cNvSpPr>
          <p:nvPr>
            <p:ph type="body" idx="1"/>
          </p:nvPr>
        </p:nvSpPr>
        <p:spPr/>
        <p:txBody>
          <a:bodyPr/>
          <a:lstStyle/>
          <a:p>
            <a:r>
              <a:rPr lang="en-US" altLang="en-US"/>
              <a:t>Do you sometimes: </a:t>
            </a:r>
          </a:p>
          <a:p>
            <a:pPr lvl="1"/>
            <a:r>
              <a:rPr lang="en-US" altLang="en-US"/>
              <a:t>Feel discouraged?</a:t>
            </a:r>
          </a:p>
          <a:p>
            <a:pPr lvl="1"/>
            <a:r>
              <a:rPr lang="en-US" altLang="en-US"/>
              <a:t>Want to give up, as things aren’t going right?</a:t>
            </a:r>
          </a:p>
          <a:p>
            <a:pPr lvl="1"/>
            <a:r>
              <a:rPr lang="en-US" altLang="en-US"/>
              <a:t>Have a hard time getting motivated to do what you know you ought to do?</a:t>
            </a:r>
          </a:p>
          <a:p>
            <a:r>
              <a:rPr lang="en-US" altLang="en-US"/>
              <a:t>The example of Jesus can be a real help to us in these situations.</a:t>
            </a:r>
          </a:p>
          <a:p>
            <a:r>
              <a:rPr lang="en-US" altLang="en-US"/>
              <a:t>Let’s see.</a:t>
            </a:r>
          </a:p>
        </p:txBody>
      </p:sp>
    </p:spTree>
    <p:custDataLst>
      <p:tags r:id="rId1"/>
    </p:custDataLst>
  </p:cSld>
  <p:clrMapOvr>
    <a:masterClrMapping/>
  </p:clrMapOvr>
  <p:transition advTm="224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Servant Attitude</a:t>
            </a:r>
          </a:p>
        </p:txBody>
      </p:sp>
      <p:sp>
        <p:nvSpPr>
          <p:cNvPr id="30723" name="Rectangle 3"/>
          <p:cNvSpPr>
            <a:spLocks noGrp="1" noChangeArrowheads="1"/>
          </p:cNvSpPr>
          <p:nvPr>
            <p:ph type="body" idx="1"/>
          </p:nvPr>
        </p:nvSpPr>
        <p:spPr/>
        <p:txBody>
          <a:bodyPr/>
          <a:lstStyle/>
          <a:p>
            <a:r>
              <a:rPr lang="en-US" altLang="en-US"/>
              <a:t>A servant’s full-time job is to watch out for the concerns of his master.</a:t>
            </a:r>
          </a:p>
          <a:p>
            <a:r>
              <a:rPr lang="en-US" altLang="en-US"/>
              <a:t>Jesus came to earth to serve God and to serve fallen humans by bringing us back to God.</a:t>
            </a:r>
          </a:p>
          <a:p>
            <a:r>
              <a:rPr lang="en-US" altLang="en-US"/>
              <a:t>Jesus has called us to be his servants with the same commission.</a:t>
            </a:r>
          </a:p>
        </p:txBody>
      </p:sp>
    </p:spTree>
    <p:custDataLst>
      <p:tags r:id="rId1"/>
    </p:custDataLst>
  </p:cSld>
  <p:clrMapOvr>
    <a:masterClrMapping/>
  </p:clrMapOvr>
  <p:transition advTm="292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Our Motivation</a:t>
            </a:r>
          </a:p>
        </p:txBody>
      </p:sp>
      <p:sp>
        <p:nvSpPr>
          <p:cNvPr id="31747" name="Rectangle 3"/>
          <p:cNvSpPr>
            <a:spLocks noGrp="1" noChangeArrowheads="1"/>
          </p:cNvSpPr>
          <p:nvPr>
            <p:ph type="body" idx="1"/>
          </p:nvPr>
        </p:nvSpPr>
        <p:spPr/>
        <p:txBody>
          <a:bodyPr/>
          <a:lstStyle/>
          <a:p>
            <a:r>
              <a:rPr lang="en-US" altLang="en-US"/>
              <a:t>We are to get our satisfaction from doing God’s will, not from:</a:t>
            </a:r>
          </a:p>
          <a:p>
            <a:pPr lvl="1"/>
            <a:r>
              <a:rPr lang="en-US" altLang="en-US"/>
              <a:t>Acclaim</a:t>
            </a:r>
          </a:p>
          <a:p>
            <a:pPr lvl="1"/>
            <a:r>
              <a:rPr lang="en-US" altLang="en-US"/>
              <a:t>Success</a:t>
            </a:r>
          </a:p>
          <a:p>
            <a:pPr lvl="1"/>
            <a:r>
              <a:rPr lang="en-US" altLang="en-US"/>
              <a:t>Reward</a:t>
            </a:r>
          </a:p>
          <a:p>
            <a:r>
              <a:rPr lang="en-US" altLang="en-US"/>
              <a:t>“Man shall not live by bread alone, but by every word that comes from God’s mouth.”</a:t>
            </a:r>
          </a:p>
          <a:p>
            <a:pPr lvl="1"/>
            <a:r>
              <a:rPr lang="en-US" altLang="en-US"/>
              <a:t>Matthew 4:4</a:t>
            </a:r>
          </a:p>
        </p:txBody>
      </p:sp>
    </p:spTree>
    <p:custDataLst>
      <p:tags r:id="rId1"/>
    </p:custDataLst>
  </p:cSld>
  <p:clrMapOvr>
    <a:masterClrMapping/>
  </p:clrMapOvr>
  <p:transition advTm="21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Our Motivation</a:t>
            </a:r>
          </a:p>
        </p:txBody>
      </p:sp>
      <p:sp>
        <p:nvSpPr>
          <p:cNvPr id="32771" name="Rectangle 3"/>
          <p:cNvSpPr>
            <a:spLocks noGrp="1" noChangeArrowheads="1"/>
          </p:cNvSpPr>
          <p:nvPr>
            <p:ph type="body" idx="1"/>
          </p:nvPr>
        </p:nvSpPr>
        <p:spPr/>
        <p:txBody>
          <a:bodyPr/>
          <a:lstStyle/>
          <a:p>
            <a:r>
              <a:rPr lang="en-US" altLang="en-US" sz="2800"/>
              <a:t>God is worth it !</a:t>
            </a:r>
          </a:p>
          <a:p>
            <a:pPr lvl="1"/>
            <a:r>
              <a:rPr lang="en-US" altLang="en-US" sz="2400"/>
              <a:t>What else could we do with our lives that is even in the same league?</a:t>
            </a:r>
          </a:p>
          <a:p>
            <a:r>
              <a:rPr lang="en-US" altLang="en-US" sz="2800"/>
              <a:t>This is really just part of what it means to love God with all our hearts.</a:t>
            </a:r>
          </a:p>
          <a:p>
            <a:r>
              <a:rPr lang="en-US" altLang="en-US" sz="2800"/>
              <a:t>Only in this do we find real accomplishment and real success.</a:t>
            </a:r>
          </a:p>
          <a:p>
            <a:pPr lvl="1"/>
            <a:r>
              <a:rPr lang="en-US" altLang="en-US" sz="2400"/>
              <a:t>“The eyes of the Lord range throughout the earth to strengthen those whose hearts are fully committed to him” – 2 Chronicles 16:9</a:t>
            </a:r>
          </a:p>
        </p:txBody>
      </p:sp>
    </p:spTree>
    <p:custDataLst>
      <p:tags r:id="rId1"/>
    </p:custDataLst>
  </p:cSld>
  <p:clrMapOvr>
    <a:masterClrMapping/>
  </p:clrMapOvr>
  <p:transition advTm="419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SamaritanWoman0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438400" y="457200"/>
            <a:ext cx="4321175" cy="60198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p:cNvSpPr>
            <a:spLocks noGrp="1" noChangeArrowheads="1"/>
          </p:cNvSpPr>
          <p:nvPr>
            <p:ph type="ctrTitle"/>
          </p:nvPr>
        </p:nvSpPr>
        <p:spPr>
          <a:xfrm>
            <a:off x="381000" y="609600"/>
            <a:ext cx="6019800" cy="1470025"/>
          </a:xfrm>
        </p:spPr>
        <p:txBody>
          <a:bodyPr/>
          <a:lstStyle/>
          <a:p>
            <a:r>
              <a:rPr lang="en-US" altLang="en-US"/>
              <a:t>The End</a:t>
            </a:r>
          </a:p>
        </p:txBody>
      </p:sp>
      <p:sp>
        <p:nvSpPr>
          <p:cNvPr id="34821" name="Rectangle 5"/>
          <p:cNvSpPr>
            <a:spLocks noGrp="1" noChangeArrowheads="1"/>
          </p:cNvSpPr>
          <p:nvPr>
            <p:ph type="subTitle" idx="1"/>
          </p:nvPr>
        </p:nvSpPr>
        <p:spPr/>
        <p:txBody>
          <a:bodyPr/>
          <a:lstStyle/>
          <a:p>
            <a:r>
              <a:rPr lang="en-US" altLang="en-US"/>
              <a:t>May we too find that our food is to do the will of Him who sent us.</a:t>
            </a:r>
          </a:p>
        </p:txBody>
      </p:sp>
    </p:spTree>
    <p:custDataLst>
      <p:tags r:id="rId1"/>
    </p:custDataLst>
  </p:cSld>
  <p:clrMapOvr>
    <a:masterClrMapping/>
  </p:clrMapOvr>
  <p:transition advTm="22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4821">
                                            <p:txEl>
                                              <p:pRg st="0" end="0"/>
                                            </p:txEl>
                                          </p:spTgt>
                                        </p:tgtEl>
                                        <p:attrNameLst>
                                          <p:attrName>style.visibility</p:attrName>
                                        </p:attrNameLst>
                                      </p:cBhvr>
                                      <p:to>
                                        <p:strVal val="visible"/>
                                      </p:to>
                                    </p:set>
                                    <p:animEffect transition="in" filter="checkerboard(across)">
                                      <p:cBhvr>
                                        <p:cTn id="13" dur="500"/>
                                        <p:tgtEl>
                                          <p:spTgt spid="348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Jesus’ Motivation</a:t>
            </a:r>
          </a:p>
        </p:txBody>
      </p:sp>
      <p:sp>
        <p:nvSpPr>
          <p:cNvPr id="4100" name="Text Box 4"/>
          <p:cNvSpPr txBox="1">
            <a:spLocks noChangeArrowheads="1"/>
          </p:cNvSpPr>
          <p:nvPr/>
        </p:nvSpPr>
        <p:spPr bwMode="auto">
          <a:xfrm>
            <a:off x="685800" y="1447800"/>
            <a:ext cx="8001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4:27 (NIV) Just then his disciples returned and were surprised to find him talking with a woman. But no one asked, "What do you want?" or "Why are you talking with her?" 28 Then, leaving her water jar, the woman went back to the town and said to the people, 29 "Come, see a man who told me everything I ever did. Could this be the Christ?" 30 They came out of the town and made their way toward him. 31 Meanwhile his disciples urged him, "Rabbi, eat something." 32 But he said to them, "I have food to eat that you know nothing about." 33 Then his disciples said to each other, "Could someone have brought him food?" 34 "My food," said Jesus, "is to do the will of him who sent me and to finish his work." </a:t>
            </a:r>
          </a:p>
        </p:txBody>
      </p:sp>
    </p:spTree>
    <p:custDataLst>
      <p:tags r:id="rId1"/>
    </p:custDataLst>
  </p:cSld>
  <p:clrMapOvr>
    <a:masterClrMapping/>
  </p:clrMapOvr>
  <p:transition advTm="50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Jesus’ Motivation</a:t>
            </a:r>
          </a:p>
        </p:txBody>
      </p:sp>
      <p:sp>
        <p:nvSpPr>
          <p:cNvPr id="6147" name="Rectangle 3"/>
          <p:cNvSpPr>
            <a:spLocks noGrp="1" noChangeArrowheads="1"/>
          </p:cNvSpPr>
          <p:nvPr>
            <p:ph type="body" idx="1"/>
          </p:nvPr>
        </p:nvSpPr>
        <p:spPr/>
        <p:txBody>
          <a:bodyPr/>
          <a:lstStyle/>
          <a:p>
            <a:r>
              <a:rPr lang="en-US" altLang="en-US"/>
              <a:t>Jesus tells his disciples: "My food is to do the will of him who sent me and to finish his work." </a:t>
            </a:r>
          </a:p>
          <a:p>
            <a:r>
              <a:rPr lang="en-US" altLang="en-US"/>
              <a:t>What did this mean in Jesus’ life?</a:t>
            </a:r>
          </a:p>
          <a:p>
            <a:r>
              <a:rPr lang="en-US" altLang="en-US"/>
              <a:t>How can it help us?</a:t>
            </a:r>
          </a:p>
          <a:p>
            <a:r>
              <a:rPr lang="en-US" altLang="en-US"/>
              <a:t>That’s what we want to think about here.</a:t>
            </a:r>
          </a:p>
        </p:txBody>
      </p:sp>
    </p:spTree>
    <p:custDataLst>
      <p:tags r:id="rId1"/>
    </p:custDataLst>
  </p:cSld>
  <p:clrMapOvr>
    <a:masterClrMapping/>
  </p:clrMapOvr>
  <p:transition advTm="167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JesDebate"/>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971550" y="157163"/>
            <a:ext cx="7200900" cy="6543675"/>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ctrTitle"/>
          </p:nvPr>
        </p:nvSpPr>
        <p:spPr/>
        <p:txBody>
          <a:bodyPr/>
          <a:lstStyle/>
          <a:p>
            <a:r>
              <a:rPr lang="en-US" altLang="en-US"/>
              <a:t>Jesus’ Example</a:t>
            </a:r>
          </a:p>
        </p:txBody>
      </p:sp>
      <p:sp>
        <p:nvSpPr>
          <p:cNvPr id="717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1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Jesus’ Example</a:t>
            </a:r>
          </a:p>
        </p:txBody>
      </p:sp>
      <p:sp>
        <p:nvSpPr>
          <p:cNvPr id="11267" name="Rectangle 3"/>
          <p:cNvSpPr>
            <a:spLocks noGrp="1" noChangeArrowheads="1"/>
          </p:cNvSpPr>
          <p:nvPr>
            <p:ph type="body" idx="1"/>
          </p:nvPr>
        </p:nvSpPr>
        <p:spPr/>
        <p:txBody>
          <a:bodyPr/>
          <a:lstStyle/>
          <a:p>
            <a:r>
              <a:rPr lang="en-US" altLang="en-US"/>
              <a:t>In the Temple at Age 12 (Luke 2:41-52)</a:t>
            </a:r>
          </a:p>
          <a:p>
            <a:r>
              <a:rPr lang="en-US" altLang="en-US"/>
              <a:t>Tempted in the Wilderness (Matt 4:1-11)</a:t>
            </a:r>
          </a:p>
          <a:p>
            <a:r>
              <a:rPr lang="en-US" altLang="en-US"/>
              <a:t>Rejected at Nazareth (Luke 4:16-30)</a:t>
            </a:r>
          </a:p>
          <a:p>
            <a:r>
              <a:rPr lang="en-US" altLang="en-US"/>
              <a:t>Going up to Jerusalem (John 11:7-16)</a:t>
            </a:r>
          </a:p>
          <a:p>
            <a:r>
              <a:rPr lang="en-US" altLang="en-US"/>
              <a:t>Cleansing the Temple (Jn 2:12-22; Mk 11:12-18)</a:t>
            </a:r>
          </a:p>
          <a:p>
            <a:r>
              <a:rPr lang="en-US" altLang="en-US"/>
              <a:t>Going to the Cross</a:t>
            </a:r>
          </a:p>
        </p:txBody>
      </p:sp>
    </p:spTree>
    <p:custDataLst>
      <p:tags r:id="rId1"/>
    </p:custDataLst>
  </p:cSld>
  <p:clrMapOvr>
    <a:masterClrMapping/>
  </p:clrMapOvr>
  <p:transition advTm="31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In Temple at Age 12</a:t>
            </a:r>
          </a:p>
        </p:txBody>
      </p:sp>
      <p:sp>
        <p:nvSpPr>
          <p:cNvPr id="12292" name="Text Box 4"/>
          <p:cNvSpPr txBox="1">
            <a:spLocks noChangeArrowheads="1"/>
          </p:cNvSpPr>
          <p:nvPr/>
        </p:nvSpPr>
        <p:spPr bwMode="auto">
          <a:xfrm>
            <a:off x="914400" y="1676400"/>
            <a:ext cx="73152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Luke 2:41 (NIV) Every year his parents went to Jerusalem for the Feast of the Passover. 42 When he was twelve years old, they went up to the Feast, according to the custom. 43 After the Feast was over, while his parents were returning home, the boy Jesus stayed behind in Jerusalem, but they were unaware of it. 44 Thinking he was in their company, they traveled on for a day. Then they began looking for him among their relatives and friends. 45 When they did not find him, they went back to Jerusalem to look for him. 46 After three days they found him in the temple courts, sitting among the teachers, listening to them and asking them questions. 47 Everyone who heard him was amazed at his understanding and his answers. 48 When his parents saw him, they were astonished. His mother said to him, "Son, why have you treated us like this? Your father and I have been anxiously searching for you." 49 "Why were you searching for me?" he asked. "Didn't you know I had to be in my Father's house?" 50 But they did not understand what he was saying to them.</a:t>
            </a:r>
          </a:p>
        </p:txBody>
      </p:sp>
    </p:spTree>
    <p:custDataLst>
      <p:tags r:id="rId1"/>
    </p:custDataLst>
  </p:cSld>
  <p:clrMapOvr>
    <a:masterClrMapping/>
  </p:clrMapOvr>
  <p:transition advTm="60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 Temple at Age 12</a:t>
            </a:r>
          </a:p>
        </p:txBody>
      </p:sp>
      <p:sp>
        <p:nvSpPr>
          <p:cNvPr id="14339" name="Rectangle 3"/>
          <p:cNvSpPr>
            <a:spLocks noGrp="1" noChangeArrowheads="1"/>
          </p:cNvSpPr>
          <p:nvPr>
            <p:ph type="body" idx="1"/>
          </p:nvPr>
        </p:nvSpPr>
        <p:spPr/>
        <p:txBody>
          <a:bodyPr/>
          <a:lstStyle/>
          <a:p>
            <a:r>
              <a:rPr lang="en-US" altLang="en-US"/>
              <a:t>We don’t know any of the details of Jesus’ choosing to stay behind at the Temple when his parents set off to return to Nazareth.</a:t>
            </a:r>
          </a:p>
          <a:p>
            <a:r>
              <a:rPr lang="en-US" altLang="en-US"/>
              <a:t>But it clearly involved treating God as his father and wanting to be with Him.</a:t>
            </a:r>
          </a:p>
          <a:p>
            <a:r>
              <a:rPr lang="en-US" altLang="en-US"/>
              <a:t>It also showed Jesus’ great interest in the things of God.</a:t>
            </a:r>
          </a:p>
        </p:txBody>
      </p:sp>
    </p:spTree>
    <p:custDataLst>
      <p:tags r:id="rId1"/>
    </p:custDataLst>
  </p:cSld>
  <p:clrMapOvr>
    <a:masterClrMapping/>
  </p:clrMapOvr>
  <p:transition advTm="222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Temptation in the Wilderness</a:t>
            </a:r>
          </a:p>
        </p:txBody>
      </p:sp>
      <p:sp>
        <p:nvSpPr>
          <p:cNvPr id="15364" name="Text Box 4"/>
          <p:cNvSpPr txBox="1">
            <a:spLocks noChangeArrowheads="1"/>
          </p:cNvSpPr>
          <p:nvPr/>
        </p:nvSpPr>
        <p:spPr bwMode="auto">
          <a:xfrm>
            <a:off x="914400" y="1447800"/>
            <a:ext cx="73152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Matt 4:1 (NIV) Then Jesus was led by the Spirit into the desert to be tempted by the devil. 2 After fasting forty days and forty nights, he was hungry. 3 The tempter came to him and said, "If you are the Son of God, tell these stones to become bread." 4 Jesus answered, "It is written: `Man does not live on bread alone, but on every word that comes from the mouth of God.'" 5 Then the devil took him to the holy city and had him stand on the highest point of the temple. 6 "If you are the Son of God," he said, "throw yourself down. For it is written: "`He will command his angels concerning you, and they will lift you up in their hands, so that you will not strike your foot against a stone.'" 7 Jesus answered him, "It is also written: `Do not put the Lord your God to the test.'" 8 Again, the devil took him to a very high mountain and showed him all the kingdoms of the world and their splendor. 9 "All this I will give you," he said, "if you will bow down and worship me.“ </a:t>
            </a:r>
          </a:p>
          <a:p>
            <a:r>
              <a:rPr lang="en-US" altLang="en-US"/>
              <a:t>10 Jesus said to him, "Away from me, Satan! For it is written: `Worship the Lord your God, and serve him only.'" 11 Then the devil left him, and angels came and attended him. </a:t>
            </a:r>
          </a:p>
        </p:txBody>
      </p:sp>
    </p:spTree>
    <p:custDataLst>
      <p:tags r:id="rId1"/>
    </p:custDataLst>
  </p:cSld>
  <p:clrMapOvr>
    <a:masterClrMapping/>
  </p:clrMapOvr>
  <p:transition advTm="643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10.xml><?xml version="1.0" encoding="utf-8"?>
<p:tagLst xmlns:a="http://schemas.openxmlformats.org/drawingml/2006/main" xmlns:r="http://schemas.openxmlformats.org/officeDocument/2006/relationships" xmlns:p="http://schemas.openxmlformats.org/presentationml/2006/main">
  <p:tag name="TIMING" val="|1.4|9.5|2.8|3.5|6.1|9.5"/>
</p:tagLst>
</file>

<file path=ppt/tags/tag11.xml><?xml version="1.0" encoding="utf-8"?>
<p:tagLst xmlns:a="http://schemas.openxmlformats.org/drawingml/2006/main" xmlns:r="http://schemas.openxmlformats.org/officeDocument/2006/relationships" xmlns:p="http://schemas.openxmlformats.org/presentationml/2006/main">
  <p:tag name="TIMING" val="|4"/>
</p:tagLst>
</file>

<file path=ppt/tags/tag12.xml><?xml version="1.0" encoding="utf-8"?>
<p:tagLst xmlns:a="http://schemas.openxmlformats.org/drawingml/2006/main" xmlns:r="http://schemas.openxmlformats.org/officeDocument/2006/relationships" xmlns:p="http://schemas.openxmlformats.org/presentationml/2006/main">
  <p:tag name="TIMING" val="|0.4|9.1|4.8"/>
</p:tagLst>
</file>

<file path=ppt/tags/tag13.xml><?xml version="1.0" encoding="utf-8"?>
<p:tagLst xmlns:a="http://schemas.openxmlformats.org/drawingml/2006/main" xmlns:r="http://schemas.openxmlformats.org/officeDocument/2006/relationships" xmlns:p="http://schemas.openxmlformats.org/presentationml/2006/main">
  <p:tag name="TIMING" val="|2.1"/>
</p:tagLst>
</file>

<file path=ppt/tags/tag14.xml><?xml version="1.0" encoding="utf-8"?>
<p:tagLst xmlns:a="http://schemas.openxmlformats.org/drawingml/2006/main" xmlns:r="http://schemas.openxmlformats.org/officeDocument/2006/relationships" xmlns:p="http://schemas.openxmlformats.org/presentationml/2006/main">
  <p:tag name="TIMING" val="|1.6|5.9|7.8"/>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16.xml><?xml version="1.0" encoding="utf-8"?>
<p:tagLst xmlns:a="http://schemas.openxmlformats.org/drawingml/2006/main" xmlns:r="http://schemas.openxmlformats.org/officeDocument/2006/relationships" xmlns:p="http://schemas.openxmlformats.org/presentationml/2006/main">
  <p:tag name="TIMING" val="|0.5|4.9|4.2|5.1"/>
</p:tagLst>
</file>

<file path=ppt/tags/tag17.xml><?xml version="1.0" encoding="utf-8"?>
<p:tagLst xmlns:a="http://schemas.openxmlformats.org/drawingml/2006/main" xmlns:r="http://schemas.openxmlformats.org/officeDocument/2006/relationships" xmlns:p="http://schemas.openxmlformats.org/presentationml/2006/main">
  <p:tag name="TIMING" val="|2.4"/>
</p:tagLst>
</file>

<file path=ppt/tags/tag18.xml><?xml version="1.0" encoding="utf-8"?>
<p:tagLst xmlns:a="http://schemas.openxmlformats.org/drawingml/2006/main" xmlns:r="http://schemas.openxmlformats.org/officeDocument/2006/relationships" xmlns:p="http://schemas.openxmlformats.org/presentationml/2006/main">
  <p:tag name="TIMING" val="|0.8|5|6.4"/>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1.5|1.9|3.4|3.1|4.8|4"/>
</p:tagLst>
</file>

<file path=ppt/tags/tag20.xml><?xml version="1.0" encoding="utf-8"?>
<p:tagLst xmlns:a="http://schemas.openxmlformats.org/drawingml/2006/main" xmlns:r="http://schemas.openxmlformats.org/officeDocument/2006/relationships" xmlns:p="http://schemas.openxmlformats.org/presentationml/2006/main">
  <p:tag name="TIMING" val="|3.4|5.9|7.6"/>
</p:tagLst>
</file>

<file path=ppt/tags/tag21.xml><?xml version="1.0" encoding="utf-8"?>
<p:tagLst xmlns:a="http://schemas.openxmlformats.org/drawingml/2006/main" xmlns:r="http://schemas.openxmlformats.org/officeDocument/2006/relationships" xmlns:p="http://schemas.openxmlformats.org/presentationml/2006/main">
  <p:tag name="TIMING" val="|1.5|3.8|1.5|1.4|4.2|4.4"/>
</p:tagLst>
</file>

<file path=ppt/tags/tag22.xml><?xml version="1.0" encoding="utf-8"?>
<p:tagLst xmlns:a="http://schemas.openxmlformats.org/drawingml/2006/main" xmlns:r="http://schemas.openxmlformats.org/officeDocument/2006/relationships" xmlns:p="http://schemas.openxmlformats.org/presentationml/2006/main">
  <p:tag name="TIMING" val="|0.5|2.4|5.3|8.1|14.8"/>
</p:tagLst>
</file>

<file path=ppt/tags/tag23.xml><?xml version="1.0" encoding="utf-8"?>
<p:tagLst xmlns:a="http://schemas.openxmlformats.org/drawingml/2006/main" xmlns:r="http://schemas.openxmlformats.org/officeDocument/2006/relationships" xmlns:p="http://schemas.openxmlformats.org/presentationml/2006/main">
  <p:tag name="TIMING" val="|1.2|7.9"/>
</p:tagLst>
</file>

<file path=ppt/tags/tag3.xml><?xml version="1.0" encoding="utf-8"?>
<p:tagLst xmlns:a="http://schemas.openxmlformats.org/drawingml/2006/main" xmlns:r="http://schemas.openxmlformats.org/officeDocument/2006/relationships" xmlns:p="http://schemas.openxmlformats.org/presentationml/2006/main">
  <p:tag name="TIMING" val="|10.9"/>
</p:tagLst>
</file>

<file path=ppt/tags/tag4.xml><?xml version="1.0" encoding="utf-8"?>
<p:tagLst xmlns:a="http://schemas.openxmlformats.org/drawingml/2006/main" xmlns:r="http://schemas.openxmlformats.org/officeDocument/2006/relationships" xmlns:p="http://schemas.openxmlformats.org/presentationml/2006/main">
  <p:tag name="TIMING" val="|1.1|6.4|2.6|2"/>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4|5.2|3.6|3.8|3.4|10.2"/>
</p:tagLst>
</file>

<file path=ppt/tags/tag7.xml><?xml version="1.0" encoding="utf-8"?>
<p:tagLst xmlns:a="http://schemas.openxmlformats.org/drawingml/2006/main" xmlns:r="http://schemas.openxmlformats.org/officeDocument/2006/relationships" xmlns:p="http://schemas.openxmlformats.org/presentationml/2006/main">
  <p:tag name="TIMING" val="|3.5"/>
</p:tagLst>
</file>

<file path=ppt/tags/tag8.xml><?xml version="1.0" encoding="utf-8"?>
<p:tagLst xmlns:a="http://schemas.openxmlformats.org/drawingml/2006/main" xmlns:r="http://schemas.openxmlformats.org/officeDocument/2006/relationships" xmlns:p="http://schemas.openxmlformats.org/presentationml/2006/main">
  <p:tag name="TIMING" val="|0.6|6.7|5.6"/>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158</TotalTime>
  <Words>2207</Words>
  <Application>Microsoft Office PowerPoint</Application>
  <PresentationFormat>On-screen Show (4:3)</PresentationFormat>
  <Paragraphs>86</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Motivation to Do God’s Will</vt:lpstr>
      <vt:lpstr>Motivation?</vt:lpstr>
      <vt:lpstr>Jesus’ Motivation</vt:lpstr>
      <vt:lpstr>Jesus’ Motivation</vt:lpstr>
      <vt:lpstr>Jesus’ Example</vt:lpstr>
      <vt:lpstr>Jesus’ Example</vt:lpstr>
      <vt:lpstr>In Temple at Age 12</vt:lpstr>
      <vt:lpstr>In Temple at Age 12</vt:lpstr>
      <vt:lpstr>Temptation in the Wilderness</vt:lpstr>
      <vt:lpstr>Temptation in the Wilderness</vt:lpstr>
      <vt:lpstr>Rejected at Nazareth</vt:lpstr>
      <vt:lpstr>Rejected at Nazareth</vt:lpstr>
      <vt:lpstr>Going Up to Jerusalem</vt:lpstr>
      <vt:lpstr>Going Up to Jerusalem</vt:lpstr>
      <vt:lpstr>Cleansing the Temple</vt:lpstr>
      <vt:lpstr>Cleansing the Temple</vt:lpstr>
      <vt:lpstr>Going to the Cross</vt:lpstr>
      <vt:lpstr>Going to the Cross</vt:lpstr>
      <vt:lpstr>Some Lessons For Us</vt:lpstr>
      <vt:lpstr>Servant Attitude</vt:lpstr>
      <vt:lpstr>Our Motivation</vt:lpstr>
      <vt:lpstr>Our Motivation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to Do God’s Will</dc:title>
  <dc:creator>rnewman</dc:creator>
  <cp:lastModifiedBy>Newman</cp:lastModifiedBy>
  <cp:revision>85</cp:revision>
  <dcterms:created xsi:type="dcterms:W3CDTF">2011-05-16T22:19:27Z</dcterms:created>
  <dcterms:modified xsi:type="dcterms:W3CDTF">2015-07-06T20:27:18Z</dcterms:modified>
</cp:coreProperties>
</file>