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7" name="Group 325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3289" name="Rectangle 21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96" name="Group 32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3296" name="Line 22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Line 22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" name="Line 22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" name="Line 22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" name="Line 22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" name="Line 22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" name="Line 23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" name="Line 23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" name="Line 23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" name="Line 23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" name="Line 23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" name="Line 23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" name="Line 23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" name="Line 23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" name="Line 23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" name="Line 23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" name="Line 24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" name="Line 24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" name="Line 24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" name="Line 24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" name="Line 24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" name="Line 24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" name="Line 24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" name="Line 24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" name="Line 24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" name="Line 24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" name="Line 25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" name="Line 25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" name="Line 25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" name="Line 25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" name="Line 25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" name="Line 25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" name="Line 25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" name="Line 25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" name="Line 25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" name="Line 25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" name="Line 26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" name="Line 26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" name="Line 26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" name="Line 26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" name="Line 26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" name="Line 26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" name="Line 26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" name="Line 26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" name="Line 26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" name="Line 26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" name="Line 27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" name="Line 27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" name="Line 27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" name="Line 27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" name="Line 27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" name="Line 27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" name="Line 27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" name="Line 27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" name="Line 27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" name="Line 27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" name="Line 28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" name="Line 28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4" name="Line 28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5" name="Line 28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6" name="Line 28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7" name="Line 28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8" name="Line 28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9" name="Line 28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0" name="Line 28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1" name="Line 28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2" name="Line 29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3" name="Line 29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4" name="Line 29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5" name="Line 29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6" name="Line 29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7" name="Line 29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8" name="Line 29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" name="Line 29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" name="Line 29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" name="Line 29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" name="Line 30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3" name="Line 30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" name="Line 30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" name="Line 30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" name="Line 30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" name="Line 30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" name="Line 30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" name="Line 30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" name="Line 30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" name="Line 30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" name="Line 31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" name="Line 31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" name="Line 31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" name="Line 31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" name="Line 31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" name="Line 31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" name="Line 31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" name="Line 31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" name="Line 31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1" name="Line 31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" name="Line 32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3" name="Line 32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7" name="Rectangle 105"/>
          <p:cNvSpPr>
            <a:spLocks noGrp="1" noChangeArrowheads="1"/>
          </p:cNvSpPr>
          <p:nvPr>
            <p:ph type="dt" sz="half" idx="2"/>
          </p:nvPr>
        </p:nvSpPr>
        <p:spPr>
          <a:xfrm>
            <a:off x="1387475" y="6357938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8" name="Rectangle 106"/>
          <p:cNvSpPr>
            <a:spLocks noGrp="1" noChangeArrowheads="1"/>
          </p:cNvSpPr>
          <p:nvPr>
            <p:ph type="ftr" sz="quarter" idx="3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9" name="Rectangle 10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fld id="{08C8C9A0-8E56-4977-B853-C8A9E9A69D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292" name="Rectangle 220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291" name="Rectangle 21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2" grpId="0" animBg="1" autoUpdateAnimBg="0"/>
      <p:bldP spid="3291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D9949-0EFA-4D39-8466-D77025174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54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155EE-8FDB-41EF-B4F8-FD68C7FA5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68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00342322-4AF7-4A4D-B188-EF2D87220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0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EB8B9-90FE-4D6F-BE68-854D2E805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49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58F99-70A9-4D1C-854F-B22D6D6E7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92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0E70E-229C-4FAE-87F9-75FE9C253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13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AFCDF-8668-4A67-A629-A9EF19604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77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0F7AB-E0D0-4256-9B58-30844132B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83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E7150-59DD-4081-8FD4-5D4B5CB02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52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7CE93-5A88-471A-9DDC-F51B3A989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07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F6A38-5003-40AA-A8AE-CB9FCB029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1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" name="Group 225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246" name="Group 222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146" name="Line 122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Line 123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Line 124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Line 125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Line 126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Line 127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Line 128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Line 129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Line 130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Line 131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Line 132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Line 133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Line 134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Line 135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Line 136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Line 137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Line 138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Line 139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Line 140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141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142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143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144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145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146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147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149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151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Line 152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153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154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Line 155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Line 156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157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158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159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4" name="Line 160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Line 161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" name="Line 162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" name="Line 163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Line 164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" name="Line 165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Line 166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1" name="Line 167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Line 168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3" name="Line 169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Line 170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Line 171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6" name="Line 172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" name="Line 173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Line 174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" name="Line 175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0" name="Line 176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Line 177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Line 178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Line 179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180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181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Line 182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Line 183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Line 184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185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186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187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188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189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190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5" name="Line 191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Line 192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Line 193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Line 195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Line 196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Line 197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Line 198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Line 199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Line 200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Line 201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202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203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Line 204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Line 205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Line 206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Line 207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Line 208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209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210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211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212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213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214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215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216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217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218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219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8" name="Group 224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140" name="Rectangle 116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EB9F0722-1323-4BBE-89BC-3EDA9A4787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Modern English Versions</a:t>
            </a:r>
            <a:br>
              <a:rPr lang="en-US" altLang="en-US"/>
            </a:br>
            <a:r>
              <a:rPr lang="en-US" altLang="en-US"/>
              <a:t>of the Bible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3962400"/>
            <a:ext cx="3919537" cy="1725613"/>
          </a:xfrm>
        </p:spPr>
        <p:txBody>
          <a:bodyPr/>
          <a:lstStyle/>
          <a:p>
            <a:pPr algn="l"/>
            <a:r>
              <a:rPr lang="en-US" altLang="en-US" sz="2400"/>
              <a:t>Robert C. Newman</a:t>
            </a:r>
          </a:p>
          <a:p>
            <a:pPr algn="l"/>
            <a:r>
              <a:rPr lang="en-US" altLang="en-US" sz="2400"/>
              <a:t>Professor of New Testament</a:t>
            </a:r>
          </a:p>
          <a:p>
            <a:pPr algn="l"/>
            <a:r>
              <a:rPr lang="en-US" altLang="en-US" sz="2400"/>
              <a:t>Biblical Theological Seminary</a:t>
            </a:r>
          </a:p>
          <a:p>
            <a:pPr algn="l"/>
            <a:r>
              <a:rPr lang="en-US" altLang="en-US" sz="2400"/>
              <a:t>Hatfield, PA, USA</a:t>
            </a:r>
          </a:p>
        </p:txBody>
      </p:sp>
      <p:pic>
        <p:nvPicPr>
          <p:cNvPr id="31748" name="Picture 4" descr="faith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768600"/>
            <a:ext cx="40290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odEnglVer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56388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Vocabulary Changes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Some words in the KJV are archaic or no longer used in modern English: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Assuage (Job 16:5)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Ensue (1 Pet 3:11)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Holpen (Ps 83:8)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Rereward (Num 10:25)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Straightway (Mt 4:22)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Twain (often)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Wot (Gen 21:26)</a:t>
            </a:r>
          </a:p>
        </p:txBody>
      </p:sp>
    </p:spTree>
    <p:custDataLst>
      <p:tags r:id="rId1"/>
    </p:custDataLst>
  </p:cSld>
  <p:clrMapOvr>
    <a:masterClrMapping/>
  </p:clrMapOvr>
  <p:transition advTm="51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Vocabulary Changes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Other words have changed meaning: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Charity (1 Cor 13)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Fetch a compass (2 Sam 5:23)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Girdle (often)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Leasing (Ps 4:2)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Meat (often)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Prevent (Ps 119:147-48)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Rent (often)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Tire (Isa 3:18)</a:t>
            </a:r>
          </a:p>
        </p:txBody>
      </p:sp>
    </p:spTree>
    <p:custDataLst>
      <p:tags r:id="rId1"/>
    </p:custDataLst>
  </p:cSld>
  <p:clrMapOvr>
    <a:masterClrMapping/>
  </p:clrMapOvr>
  <p:transition advTm="142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Vocabulary Changes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But the Bible was originally written in common, everyday language.</a:t>
            </a:r>
          </a:p>
          <a:p>
            <a:r>
              <a:rPr lang="en-US" altLang="en-US" sz="2800"/>
              <a:t>It was intended to be understood by average people.</a:t>
            </a:r>
          </a:p>
          <a:p>
            <a:r>
              <a:rPr lang="en-US" altLang="en-US" sz="2800"/>
              <a:t>We need to make a revision or new translation as often as the language changes significantly:</a:t>
            </a:r>
          </a:p>
          <a:p>
            <a:pPr lvl="1"/>
            <a:r>
              <a:rPr lang="en-US" altLang="en-US" sz="2400"/>
              <a:t>To preserve God’s intention</a:t>
            </a:r>
          </a:p>
          <a:p>
            <a:pPr lvl="1"/>
            <a:r>
              <a:rPr lang="en-US" altLang="en-US" sz="2400"/>
              <a:t>To make His message plain</a:t>
            </a:r>
          </a:p>
        </p:txBody>
      </p:sp>
    </p:spTree>
    <p:custDataLst>
      <p:tags r:id="rId1"/>
    </p:custDataLst>
  </p:cSld>
  <p:clrMapOvr>
    <a:masterClrMapping/>
  </p:clrMapOvr>
  <p:transition advTm="26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Textual Discoveries &amp; Developments since 1611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Textual Basis of the KJV</a:t>
            </a:r>
          </a:p>
          <a:p>
            <a:r>
              <a:rPr lang="en-US" altLang="en-US" sz="2800"/>
              <a:t>Manuscript Discoveries since 1611</a:t>
            </a:r>
          </a:p>
          <a:p>
            <a:r>
              <a:rPr lang="en-US" altLang="en-US" sz="2800"/>
              <a:t>Developments in Textual Study</a:t>
            </a:r>
          </a:p>
        </p:txBody>
      </p:sp>
      <p:pic>
        <p:nvPicPr>
          <p:cNvPr id="44040" name="Picture 8" descr="kjv1611-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r="122" b="441"/>
          <a:stretch>
            <a:fillRect/>
          </a:stretch>
        </p:blipFill>
        <p:spPr>
          <a:xfrm>
            <a:off x="4876800" y="2667000"/>
            <a:ext cx="3886200" cy="2865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2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Textual Basis of the KJV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NT ultimately based on the edition of the Greek NT by Erasmus in 1516.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Erasmus’ edition was based on only a few manuscripts; the oldest (10</a:t>
            </a:r>
            <a:r>
              <a:rPr lang="en-US" altLang="en-US" sz="2000" baseline="30000"/>
              <a:t>th</a:t>
            </a:r>
            <a:r>
              <a:rPr lang="en-US" altLang="en-US" sz="2000"/>
              <a:t> cen) was least used.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Erasmus had only one (incomplete) manuscript of Revelation; he supplied the last 6 verses from Latin.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Acts 9:6 and 1 John 5:7-8 were also supplied from the Latin.</a:t>
            </a:r>
          </a:p>
        </p:txBody>
      </p:sp>
      <p:pic>
        <p:nvPicPr>
          <p:cNvPr id="45062" name="Picture 6" descr="erasm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6063" y="2214563"/>
            <a:ext cx="2979737" cy="3881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09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Manuscript Discoveries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In 1611, very few manuscripts known from before AD 1000.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Since then, several hundred earlier mss on parchment have been found, with two nearly complete from before AD 400.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Since 1900, many fragmentary NT mss have been found written on more fragile papyrus and copied before AD 400.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These include substantial parts of several mss from before AD 200 and a small fragment of John from about AD 130.</a:t>
            </a:r>
          </a:p>
        </p:txBody>
      </p:sp>
      <p:pic>
        <p:nvPicPr>
          <p:cNvPr id="46089" name="Picture 9" descr="papyrusLuk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1338" y="2214563"/>
            <a:ext cx="2387600" cy="3881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3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Developments in Text Study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known manuscripts are now seen to fall into several families, of which the most important are:</a:t>
            </a:r>
          </a:p>
          <a:p>
            <a:pPr lvl="1"/>
            <a:r>
              <a:rPr lang="en-US" altLang="en-US" sz="2400"/>
              <a:t>Alexandrian</a:t>
            </a:r>
          </a:p>
          <a:p>
            <a:pPr lvl="1"/>
            <a:r>
              <a:rPr lang="en-US" altLang="en-US" sz="2400"/>
              <a:t>Western</a:t>
            </a:r>
          </a:p>
          <a:p>
            <a:pPr lvl="1"/>
            <a:r>
              <a:rPr lang="en-US" altLang="en-US" sz="2400"/>
              <a:t>Byzantine</a:t>
            </a:r>
          </a:p>
        </p:txBody>
      </p:sp>
      <p:pic>
        <p:nvPicPr>
          <p:cNvPr id="47110" name="Picture 6" descr="eurmed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2644775"/>
            <a:ext cx="3903663" cy="3021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070725" y="4613275"/>
            <a:ext cx="168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Alexandrian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299325" y="3546475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Byzantine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927725" y="3775075"/>
            <a:ext cx="119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Western</a:t>
            </a:r>
          </a:p>
        </p:txBody>
      </p:sp>
    </p:spTree>
    <p:custDataLst>
      <p:tags r:id="rId1"/>
    </p:custDataLst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 autoUpdateAnimBg="0"/>
      <p:bldP spid="47111" grpId="0" autoUpdateAnimBg="0"/>
      <p:bldP spid="47112" grpId="0" autoUpdateAnimBg="0"/>
      <p:bldP spid="471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 Families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Alexandrian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Early, known by AD 150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Short, but seems reliable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Text used in most recent English versions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Western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Early, known by AD 150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Longer, erratic, tendency toward additions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Byzantine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Later, apparently not before AD 300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Intermediate length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Often seems to combine Alex and West readings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Text used in KJV</a:t>
            </a:r>
          </a:p>
        </p:txBody>
      </p:sp>
    </p:spTree>
    <p:custDataLst>
      <p:tags r:id="rId1"/>
    </p:custDataLst>
  </p:cSld>
  <p:clrMapOvr>
    <a:masterClrMapping/>
  </p:clrMapOvr>
  <p:transition advTm="623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Differences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Matthew 6:13b – doxology of Lord’s Prayer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Probably not before 3</a:t>
            </a:r>
            <a:r>
              <a:rPr lang="en-US" altLang="en-US" sz="2400" baseline="30000"/>
              <a:t>rd</a:t>
            </a:r>
            <a:r>
              <a:rPr lang="en-US" altLang="en-US" sz="2400"/>
              <a:t> or 4</a:t>
            </a:r>
            <a:r>
              <a:rPr lang="en-US" altLang="en-US" sz="2400" baseline="30000"/>
              <a:t>th</a:t>
            </a:r>
            <a:r>
              <a:rPr lang="en-US" altLang="en-US" sz="2400"/>
              <a:t> century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Mark 16:9-20 – ending of Mark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Most controversial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Known before AD 150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John 7:53-8:11 – woman caught in adultery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Not in earlier mss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Probably a real incident preserved outside NT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1 John 5:7-8 – heavenly witnesses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Not in Greek before late medieval period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Not in Latin before 5</a:t>
            </a:r>
            <a:r>
              <a:rPr lang="en-US" altLang="en-US" sz="2400" baseline="30000"/>
              <a:t>th</a:t>
            </a:r>
            <a:r>
              <a:rPr lang="en-US" altLang="en-US" sz="2400"/>
              <a:t> century</a:t>
            </a:r>
          </a:p>
        </p:txBody>
      </p:sp>
    </p:spTree>
    <p:custDataLst>
      <p:tags r:id="rId1"/>
    </p:custDataLst>
  </p:cSld>
  <p:clrMapOvr>
    <a:masterClrMapping/>
  </p:clrMapOvr>
  <p:transition advTm="75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Theological Trends since 1611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Renaissance (1300-1600)</a:t>
            </a:r>
          </a:p>
          <a:p>
            <a:pPr lvl="1"/>
            <a:r>
              <a:rPr lang="en-US" altLang="en-US" sz="2400"/>
              <a:t>Revival of interest in Classical period</a:t>
            </a:r>
          </a:p>
          <a:p>
            <a:pPr lvl="1"/>
            <a:r>
              <a:rPr lang="en-US" altLang="en-US" sz="2400"/>
              <a:t>Weakened dominance of the Church</a:t>
            </a:r>
          </a:p>
          <a:p>
            <a:pPr lvl="1"/>
            <a:r>
              <a:rPr lang="en-US" altLang="en-US" sz="2400"/>
              <a:t>Reintroduced many pagan ideas</a:t>
            </a:r>
          </a:p>
          <a:p>
            <a:r>
              <a:rPr lang="en-US" altLang="en-US" sz="2800"/>
              <a:t>Reformation (1500-1700)</a:t>
            </a:r>
          </a:p>
          <a:p>
            <a:pPr lvl="1"/>
            <a:r>
              <a:rPr lang="en-US" altLang="en-US" sz="2400"/>
              <a:t>Return to Scripture as sole authority in faith</a:t>
            </a:r>
          </a:p>
          <a:p>
            <a:pPr lvl="1"/>
            <a:r>
              <a:rPr lang="en-US" altLang="en-US" sz="2400"/>
              <a:t>Priesthood of believers </a:t>
            </a:r>
            <a:r>
              <a:rPr lang="en-US" altLang="en-US" sz="2400">
                <a:sym typeface="Wingdings" pitchFamily="2" charset="2"/>
              </a:rPr>
              <a:t> more variety interpreting</a:t>
            </a:r>
          </a:p>
          <a:p>
            <a:pPr lvl="1"/>
            <a:r>
              <a:rPr lang="en-US" altLang="en-US" sz="2400">
                <a:sym typeface="Wingdings" pitchFamily="2" charset="2"/>
              </a:rPr>
              <a:t>Occultism of Renaissance suppressed</a:t>
            </a:r>
            <a:endParaRPr lang="en-US" altLang="en-US" sz="2400"/>
          </a:p>
        </p:txBody>
      </p:sp>
    </p:spTree>
    <p:custDataLst>
      <p:tags r:id="rId1"/>
    </p:custDataLst>
  </p:cSld>
  <p:clrMapOvr>
    <a:masterClrMapping/>
  </p:clrMapOvr>
  <p:transition advTm="110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 Stated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We have a very large number of Bible versions in English today, with new ones coming out nearly every year.</a:t>
            </a:r>
          </a:p>
          <a:p>
            <a:r>
              <a:rPr lang="en-US" altLang="en-US" sz="2400"/>
              <a:t>How do we tell which ones are reliable for the use of Christians and seekers in trying to understand God’s message to mankind?</a:t>
            </a:r>
          </a:p>
        </p:txBody>
      </p:sp>
      <p:pic>
        <p:nvPicPr>
          <p:cNvPr id="32774" name="Picture 6" descr="bibl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7163" y="2214563"/>
            <a:ext cx="3155950" cy="3881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67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Theological Trends since 1611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Liberalism (1700-present)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Antisupernatural reaction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Science replaces authority of Church &amp; Bible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Rejection of miracles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Enters German churches in 1800s, US in 1900s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Present situation (c2000)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Liberalism still strong in academia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Some resurgence of orthodoxy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Growing diversity in ethnic groups, with influence of other religions and new age movement</a:t>
            </a:r>
          </a:p>
        </p:txBody>
      </p:sp>
    </p:spTree>
    <p:custDataLst>
      <p:tags r:id="rId1"/>
    </p:custDataLst>
  </p:cSld>
  <p:clrMapOvr>
    <a:masterClrMapping/>
  </p:clrMapOvr>
  <p:transition advTm="646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Translations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Are the translators in agreement with the teachings of the Bible?</a:t>
            </a:r>
          </a:p>
          <a:p>
            <a:r>
              <a:rPr lang="en-US" altLang="en-US" sz="2800"/>
              <a:t>Is the translation faithful to the best available text of the Bible in the original languages?</a:t>
            </a:r>
          </a:p>
          <a:p>
            <a:r>
              <a:rPr lang="en-US" altLang="en-US" sz="2800"/>
              <a:t>Is the translation clear for its intended audience?</a:t>
            </a:r>
          </a:p>
          <a:p>
            <a:r>
              <a:rPr lang="en-US" altLang="en-US" sz="2800"/>
              <a:t>Does the translation conform to good contemporary English usage?</a:t>
            </a:r>
          </a:p>
          <a:p>
            <a:r>
              <a:rPr lang="en-US" altLang="en-US" sz="2800"/>
              <a:t>Does the translation have stylistic beauty?</a:t>
            </a:r>
          </a:p>
        </p:txBody>
      </p:sp>
    </p:spTree>
    <p:custDataLst>
      <p:tags r:id="rId1"/>
    </p:custDataLst>
  </p:cSld>
  <p:clrMapOvr>
    <a:masterClrMapping/>
  </p:clrMapOvr>
  <p:transition advTm="30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Translations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Are the translators in agreement with the teachings of the Bible?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Pass: NASU, NIV, NLT, ESV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Fail: NRSV, REB, NWT</a:t>
            </a:r>
          </a:p>
          <a:p>
            <a:pPr>
              <a:lnSpc>
                <a:spcPct val="90000"/>
              </a:lnSpc>
            </a:pPr>
            <a:r>
              <a:rPr lang="en-US" altLang="en-US"/>
              <a:t>Is the translation faithful to the best available text of the Bible in the original languages?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Pass: Most modern versions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Fail: KJV, NKJV, etc.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01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Translations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Is the translation clear for its intended audience?</a:t>
            </a:r>
          </a:p>
          <a:p>
            <a:pPr lvl="1"/>
            <a:r>
              <a:rPr lang="en-US" altLang="en-US" sz="2400"/>
              <a:t>Not all have same intended audience.</a:t>
            </a:r>
          </a:p>
          <a:p>
            <a:pPr lvl="1"/>
            <a:r>
              <a:rPr lang="en-US" altLang="en-US" sz="2400"/>
              <a:t>NLT easiest reading</a:t>
            </a:r>
          </a:p>
          <a:p>
            <a:pPr lvl="1"/>
            <a:r>
              <a:rPr lang="en-US" altLang="en-US" sz="2400"/>
              <a:t>NASU, KJV hardest</a:t>
            </a:r>
          </a:p>
          <a:p>
            <a:r>
              <a:rPr lang="en-US" altLang="en-US" sz="2800"/>
              <a:t>Does the translation conform to good contemporary English usage?</a:t>
            </a:r>
          </a:p>
          <a:p>
            <a:pPr lvl="1"/>
            <a:r>
              <a:rPr lang="en-US" altLang="en-US" sz="2400"/>
              <a:t>Pass: most modern versions</a:t>
            </a:r>
          </a:p>
          <a:p>
            <a:pPr lvl="1"/>
            <a:r>
              <a:rPr lang="en-US" altLang="en-US" sz="2400"/>
              <a:t>Fail: older versions, NASB, Amplified</a:t>
            </a:r>
          </a:p>
        </p:txBody>
      </p:sp>
    </p:spTree>
    <p:custDataLst>
      <p:tags r:id="rId1"/>
    </p:custDataLst>
  </p:cSld>
  <p:clrMapOvr>
    <a:masterClrMapping/>
  </p:clrMapOvr>
  <p:transition advTm="1127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Translations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590800"/>
            <a:ext cx="7958138" cy="3505200"/>
          </a:xfrm>
        </p:spPr>
        <p:txBody>
          <a:bodyPr/>
          <a:lstStyle/>
          <a:p>
            <a:r>
              <a:rPr lang="en-US" altLang="en-US"/>
              <a:t>Does the translation have stylistic beauty?</a:t>
            </a:r>
          </a:p>
          <a:p>
            <a:pPr lvl="1"/>
            <a:r>
              <a:rPr lang="en-US" altLang="en-US"/>
              <a:t>Think NIV, ESV best</a:t>
            </a:r>
          </a:p>
          <a:p>
            <a:pPr lvl="1"/>
            <a:r>
              <a:rPr lang="en-US" altLang="en-US"/>
              <a:t>NASU, NKJV somewhat weak</a:t>
            </a:r>
          </a:p>
          <a:p>
            <a:pPr lvl="1"/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33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Literal vs Paraphrase</a:t>
            </a:r>
          </a:p>
        </p:txBody>
      </p:sp>
      <p:pic>
        <p:nvPicPr>
          <p:cNvPr id="56324" name="Picture 1028" descr="BibleVer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5947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73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Tests for </a:t>
            </a:r>
            <a:br>
              <a:rPr lang="en-US" altLang="en-US"/>
            </a:br>
            <a:r>
              <a:rPr lang="en-US" altLang="en-US"/>
              <a:t>Theological Soundness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Do the translators think the apostles properly understood the Old Testament?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Peter – cp Acts 2:27 with Ps 16:10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Matthew – cp Mt 1:23 with Isa 7:14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Hebrews – cp Heb 1:8 with Ps 45:6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Do the translators think the apostles believed Jesus was God?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John – check Jn 1:1 and 8:58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Paul – check Rom 9:5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Hebrews – check Heb 1:8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</p:txBody>
      </p:sp>
    </p:spTree>
    <p:custDataLst>
      <p:tags r:id="rId1"/>
    </p:custDataLst>
  </p:cSld>
  <p:clrMapOvr>
    <a:masterClrMapping/>
  </p:clrMapOvr>
  <p:transition advTm="179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Tests for </a:t>
            </a:r>
            <a:br>
              <a:rPr lang="en-US" altLang="en-US"/>
            </a:br>
            <a:r>
              <a:rPr lang="en-US" altLang="en-US"/>
              <a:t>Theological Soundness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Do the translators downplay Messianic prophecy?</a:t>
            </a:r>
          </a:p>
          <a:p>
            <a:pPr lvl="1"/>
            <a:r>
              <a:rPr lang="en-US" altLang="en-US" sz="2400"/>
              <a:t>Ps 2:12 (kiss the Son?)</a:t>
            </a:r>
          </a:p>
          <a:p>
            <a:pPr lvl="1"/>
            <a:r>
              <a:rPr lang="en-US" altLang="en-US" sz="2400"/>
              <a:t>Ps 22:16 (pierced hands?)</a:t>
            </a:r>
          </a:p>
          <a:p>
            <a:pPr lvl="1"/>
            <a:r>
              <a:rPr lang="en-US" altLang="en-US" sz="2400"/>
              <a:t>Isa 9:6 (names suggest deity?)</a:t>
            </a:r>
          </a:p>
          <a:p>
            <a:pPr lvl="1"/>
            <a:r>
              <a:rPr lang="en-US" altLang="en-US" sz="2400"/>
              <a:t>Isa 53:10, 12 (dies and lives again?)</a:t>
            </a:r>
          </a:p>
          <a:p>
            <a:pPr lvl="1"/>
            <a:r>
              <a:rPr lang="en-US" altLang="en-US" sz="2400"/>
              <a:t>Dan 9:24-25 (Messiah or just anointed one?)</a:t>
            </a:r>
          </a:p>
          <a:p>
            <a:pPr lvl="1"/>
            <a:r>
              <a:rPr lang="en-US" altLang="en-US" sz="2400"/>
              <a:t>Mic 5:2 (eternally pre-existing?)</a:t>
            </a:r>
          </a:p>
          <a:p>
            <a:pPr lvl="1"/>
            <a:r>
              <a:rPr lang="en-US" altLang="en-US" sz="2400"/>
              <a:t>Zech 12:10 (look on me?)</a:t>
            </a:r>
          </a:p>
        </p:txBody>
      </p:sp>
    </p:spTree>
    <p:custDataLst>
      <p:tags r:id="rId1"/>
    </p:custDataLst>
  </p:cSld>
  <p:clrMapOvr>
    <a:masterClrMapping/>
  </p:clrMapOvr>
  <p:transition advTm="77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Tests for </a:t>
            </a:r>
            <a:br>
              <a:rPr lang="en-US" altLang="en-US"/>
            </a:br>
            <a:r>
              <a:rPr lang="en-US" altLang="en-US"/>
              <a:t>Theological Soundness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 the translators downplay resurrection in the Old Testament?</a:t>
            </a:r>
          </a:p>
          <a:p>
            <a:pPr lvl="1"/>
            <a:r>
              <a:rPr lang="en-US" altLang="en-US"/>
              <a:t>1 Sam 2:6</a:t>
            </a:r>
          </a:p>
          <a:p>
            <a:pPr lvl="1"/>
            <a:r>
              <a:rPr lang="en-US" altLang="en-US"/>
              <a:t>Job 19:25-27</a:t>
            </a:r>
          </a:p>
          <a:p>
            <a:pPr lvl="1"/>
            <a:r>
              <a:rPr lang="en-US" altLang="en-US"/>
              <a:t>Ps 17:15</a:t>
            </a:r>
          </a:p>
          <a:p>
            <a:pPr lvl="1"/>
            <a:r>
              <a:rPr lang="en-US" altLang="en-US"/>
              <a:t>Ps 49:14-15</a:t>
            </a:r>
          </a:p>
        </p:txBody>
      </p:sp>
    </p:spTree>
    <p:custDataLst>
      <p:tags r:id="rId1"/>
    </p:custDataLst>
  </p:cSld>
  <p:clrMapOvr>
    <a:masterClrMapping/>
  </p:clrMapOvr>
  <p:transition advTm="19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Lord, help us to judge rightly!</a:t>
            </a:r>
          </a:p>
        </p:txBody>
      </p:sp>
    </p:spTree>
    <p:custDataLst>
      <p:tags r:id="rId1"/>
    </p:custDataLst>
  </p:cSld>
  <p:clrMapOvr>
    <a:masterClrMapping/>
  </p:clrMapOvr>
  <p:transition advTm="8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a Translation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Are the translators in agreement with the teachings of the Bible?</a:t>
            </a:r>
          </a:p>
          <a:p>
            <a:r>
              <a:rPr lang="en-US" altLang="en-US" sz="2800"/>
              <a:t>Is the translation faithful to the best available text of the Bible in the original languages?</a:t>
            </a:r>
          </a:p>
          <a:p>
            <a:r>
              <a:rPr lang="en-US" altLang="en-US" sz="2800"/>
              <a:t>Is the translation clear for its intended audience?</a:t>
            </a:r>
          </a:p>
          <a:p>
            <a:r>
              <a:rPr lang="en-US" altLang="en-US" sz="2800"/>
              <a:t>Does the translation conform to good contemporary English usage?</a:t>
            </a:r>
          </a:p>
          <a:p>
            <a:r>
              <a:rPr lang="en-US" altLang="en-US" sz="2800"/>
              <a:t>Does the translation have stylistic beauty?</a:t>
            </a:r>
          </a:p>
        </p:txBody>
      </p:sp>
    </p:spTree>
    <p:custDataLst>
      <p:tags r:id="rId1"/>
    </p:custDataLst>
  </p:cSld>
  <p:clrMapOvr>
    <a:masterClrMapping/>
  </p:clrMapOvr>
  <p:transition advTm="36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Authorized (King James) Version (1611)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 committee translation, with 3 committees appointed by King James 1 and meeting at Westminster, Oxford and Cambridge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Involved the best scholars in England at a time when biblical scholarship was at a peak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All the committee members had a very high opinion of the Bible.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Thus the KJV seems to have satisfied all 5 items when it was translated.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But with the passage of almost 400 years, it no longer satisfies all these criteria.</a:t>
            </a:r>
          </a:p>
        </p:txBody>
      </p:sp>
    </p:spTree>
    <p:custDataLst>
      <p:tags r:id="rId1"/>
    </p:custDataLst>
  </p:cSld>
  <p:clrMapOvr>
    <a:masterClrMapping/>
  </p:clrMapOvr>
  <p:transition advTm="372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KJV &amp; the Criteria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KJV no longer conforms to the best available text in the original languages.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KJV is no longer in contemporary English.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original audience of the KJV is long dead.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None of this is the fault of the original  translators.</a:t>
            </a:r>
          </a:p>
        </p:txBody>
      </p:sp>
      <p:pic>
        <p:nvPicPr>
          <p:cNvPr id="35846" name="Picture 6" descr="kjv1611-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2716213"/>
            <a:ext cx="3903663" cy="287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14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Changes in English since 1611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048000" cy="3881438"/>
          </a:xfrm>
        </p:spPr>
        <p:txBody>
          <a:bodyPr/>
          <a:lstStyle/>
          <a:p>
            <a:r>
              <a:rPr lang="en-US" altLang="en-US" sz="2800"/>
              <a:t>Verb changes</a:t>
            </a:r>
          </a:p>
          <a:p>
            <a:r>
              <a:rPr lang="en-US" altLang="en-US" sz="2800"/>
              <a:t>Pronoun changes</a:t>
            </a:r>
          </a:p>
          <a:p>
            <a:r>
              <a:rPr lang="en-US" altLang="en-US" sz="2800"/>
              <a:t>Vocabulary changes</a:t>
            </a:r>
          </a:p>
        </p:txBody>
      </p:sp>
      <p:pic>
        <p:nvPicPr>
          <p:cNvPr id="36870" name="Picture 6" descr="BD1090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62200"/>
            <a:ext cx="1824038" cy="3881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1" name="Picture 7" descr="PE0698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743200"/>
            <a:ext cx="1839913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9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Verb Changes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Disappearance of </a:t>
            </a:r>
            <a:r>
              <a:rPr lang="en-US" altLang="en-US" i="1"/>
              <a:t>est</a:t>
            </a:r>
            <a:r>
              <a:rPr lang="en-US" altLang="en-US"/>
              <a:t> forms for 2</a:t>
            </a:r>
            <a:r>
              <a:rPr lang="en-US" altLang="en-US" baseline="30000"/>
              <a:t>nd</a:t>
            </a:r>
            <a:r>
              <a:rPr lang="en-US" altLang="en-US"/>
              <a:t> person singular</a:t>
            </a:r>
          </a:p>
          <a:p>
            <a:pPr lvl="1"/>
            <a:r>
              <a:rPr lang="en-US" altLang="en-US"/>
              <a:t>thou knowest </a:t>
            </a:r>
            <a:r>
              <a:rPr lang="en-US" altLang="en-US">
                <a:sym typeface="Wingdings" pitchFamily="2" charset="2"/>
              </a:rPr>
              <a:t> you know</a:t>
            </a:r>
          </a:p>
          <a:p>
            <a:r>
              <a:rPr lang="en-US" altLang="en-US"/>
              <a:t>Transformation of </a:t>
            </a:r>
            <a:r>
              <a:rPr lang="en-US" altLang="en-US" i="1"/>
              <a:t>eth</a:t>
            </a:r>
            <a:r>
              <a:rPr lang="en-US" altLang="en-US"/>
              <a:t> forms for 3</a:t>
            </a:r>
            <a:r>
              <a:rPr lang="en-US" altLang="en-US" baseline="30000"/>
              <a:t>rd</a:t>
            </a:r>
            <a:r>
              <a:rPr lang="en-US" altLang="en-US"/>
              <a:t> person singular</a:t>
            </a:r>
          </a:p>
          <a:p>
            <a:pPr lvl="1"/>
            <a:r>
              <a:rPr lang="en-US" altLang="en-US"/>
              <a:t>he knoweth </a:t>
            </a:r>
            <a:r>
              <a:rPr lang="en-US" altLang="en-US">
                <a:sym typeface="Wingdings" pitchFamily="2" charset="2"/>
              </a:rPr>
              <a:t> he knows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6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Pronoun Changes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Disappearance of distinct 2</a:t>
            </a:r>
            <a:r>
              <a:rPr lang="en-US" altLang="en-US" baseline="30000"/>
              <a:t>nd</a:t>
            </a:r>
            <a:r>
              <a:rPr lang="en-US" altLang="en-US"/>
              <a:t> person singular forms ‘thou, thee, thy’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These were not terms of respect when the KJV was made.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Disappearance of 2</a:t>
            </a:r>
            <a:r>
              <a:rPr lang="en-US" altLang="en-US" baseline="30000"/>
              <a:t>nd</a:t>
            </a:r>
            <a:r>
              <a:rPr lang="en-US" altLang="en-US"/>
              <a:t> plural </a:t>
            </a:r>
            <a:r>
              <a:rPr lang="en-US" altLang="en-US" i="1"/>
              <a:t>ye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Replaced by 2</a:t>
            </a:r>
            <a:r>
              <a:rPr lang="en-US" altLang="en-US" baseline="30000"/>
              <a:t>nd</a:t>
            </a:r>
            <a:r>
              <a:rPr lang="en-US" altLang="en-US"/>
              <a:t> singular/plural </a:t>
            </a:r>
            <a:r>
              <a:rPr lang="en-US" altLang="en-US" i="1"/>
              <a:t>you, your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Replacement of relative pronoun </a:t>
            </a:r>
            <a:r>
              <a:rPr lang="en-US" altLang="en-US" i="1"/>
              <a:t>which</a:t>
            </a:r>
            <a:r>
              <a:rPr lang="en-US" altLang="en-US"/>
              <a:t> by </a:t>
            </a:r>
            <a:r>
              <a:rPr lang="en-US" altLang="en-US" i="1"/>
              <a:t>who</a:t>
            </a:r>
            <a:r>
              <a:rPr lang="en-US" altLang="en-US"/>
              <a:t> when a person is referred to</a:t>
            </a:r>
          </a:p>
        </p:txBody>
      </p:sp>
    </p:spTree>
    <p:custDataLst>
      <p:tags r:id="rId1"/>
    </p:custDataLst>
  </p:cSld>
  <p:clrMapOvr>
    <a:masterClrMapping/>
  </p:clrMapOvr>
  <p:transition advTm="46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Verb &amp; Pronoun Changes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None of these changes are likely to produce serious misunderstanding of the text.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They do give the average person the impression either: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That the Bible was written in some sort of pious or stilted language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That its writers were illiterate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Neither of which is true!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Far more important are vocabulary changes, as they hinder understanding.</a:t>
            </a:r>
          </a:p>
        </p:txBody>
      </p:sp>
    </p:spTree>
    <p:custDataLst>
      <p:tags r:id="rId1"/>
    </p:custDataLst>
  </p:cSld>
  <p:clrMapOvr>
    <a:masterClrMapping/>
  </p:clrMapOvr>
  <p:transition advTm="31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3.1|1.5|0.7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|4.5|3.5|3.6|4.3|3.4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20.9|17.6|21.7|9.8|12.6|13.4|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3|3.6|5.9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5|0.6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8.8|9.6|1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4.5|7.6|9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3.5|1.5|1.7|2.7|12.5|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5|7.8|3.8|1.3|4.9|5.5|1.7|5.7|4.5|15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9|5.1|6|3.1|4.4|4.3|3.1|4.8|11.3|4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5|8.1|12.6|6.1|9.7|18.1|2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3|6.1|5.9|6|6.4|3.7|3.7|6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6|4.6|3.2|5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15.4|47.5|8.7|14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9|11.7|10.7|13|4.9|8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9|1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6.6|22|44.1|21.7|6|36.3|22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8|23.9|5.5|12.1|5.1|7.4|5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6|1.5|1.8|1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1|7.4|3.6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9.7|6.2|4.3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3|4.7|3.2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1.1|1.3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3|8.5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5|17|5.8|1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5|2.1|4.7|8.3|3.2"/>
</p:tagLst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172</TotalTime>
  <Words>1351</Words>
  <Application>Microsoft Office PowerPoint</Application>
  <PresentationFormat>On-screen Show (4:3)</PresentationFormat>
  <Paragraphs>190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Straight Edge</vt:lpstr>
      <vt:lpstr>Modern English Versions of the Bible</vt:lpstr>
      <vt:lpstr>The Problem Stated</vt:lpstr>
      <vt:lpstr>Evaluating a Translation</vt:lpstr>
      <vt:lpstr>The Authorized (King James) Version (1611)</vt:lpstr>
      <vt:lpstr>The KJV &amp; the Criteria</vt:lpstr>
      <vt:lpstr>Changes in English since 1611</vt:lpstr>
      <vt:lpstr>Verb Changes</vt:lpstr>
      <vt:lpstr>Pronoun Changes</vt:lpstr>
      <vt:lpstr>Verb &amp; Pronoun Changes</vt:lpstr>
      <vt:lpstr>Vocabulary Changes</vt:lpstr>
      <vt:lpstr>Vocabulary Changes</vt:lpstr>
      <vt:lpstr>Vocabulary Changes</vt:lpstr>
      <vt:lpstr>Textual Discoveries &amp; Developments since 1611</vt:lpstr>
      <vt:lpstr>The Textual Basis of the KJV</vt:lpstr>
      <vt:lpstr>Manuscript Discoveries</vt:lpstr>
      <vt:lpstr>Developments in Text Study</vt:lpstr>
      <vt:lpstr>Text Families</vt:lpstr>
      <vt:lpstr>Some Differences</vt:lpstr>
      <vt:lpstr>Theological Trends since 1611</vt:lpstr>
      <vt:lpstr>Theological Trends since 1611</vt:lpstr>
      <vt:lpstr>Evaluating Translations</vt:lpstr>
      <vt:lpstr>Evaluating Translations</vt:lpstr>
      <vt:lpstr>Evaluating Translations</vt:lpstr>
      <vt:lpstr>Evaluating Translations</vt:lpstr>
      <vt:lpstr>Literal vs Paraphrase</vt:lpstr>
      <vt:lpstr>Some Tests for  Theological Soundness</vt:lpstr>
      <vt:lpstr>Some Tests for  Theological Soundness</vt:lpstr>
      <vt:lpstr>Some Tests for  Theological Soundness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English Versions of the Bible</dc:title>
  <dc:creator>RC Newman</dc:creator>
  <cp:lastModifiedBy>Newman</cp:lastModifiedBy>
  <cp:revision>83</cp:revision>
  <cp:lastPrinted>1601-01-01T00:00:00Z</cp:lastPrinted>
  <dcterms:created xsi:type="dcterms:W3CDTF">2003-09-29T17:40:25Z</dcterms:created>
  <dcterms:modified xsi:type="dcterms:W3CDTF">2015-07-06T20:21:14Z</dcterms:modified>
</cp:coreProperties>
</file>