
<file path=[Content_Types].xml><?xml version="1.0" encoding="utf-8"?>
<Types xmlns="http://schemas.openxmlformats.org/package/2006/content-types">
  <Default Extension="mp3" ContentType="audio/unknown"/>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5" r:id="rId29"/>
    <p:sldId id="286" r:id="rId30"/>
    <p:sldId id="287" r:id="rId31"/>
    <p:sldId id="288" r:id="rId32"/>
    <p:sldId id="289" r:id="rId33"/>
    <p:sldId id="290" r:id="rId34"/>
    <p:sldId id="291" r:id="rId35"/>
    <p:sldId id="293" r:id="rId36"/>
    <p:sldId id="294" r:id="rId37"/>
    <p:sldId id="295" r:id="rId38"/>
    <p:sldId id="296" r:id="rId39"/>
    <p:sldId id="297" r:id="rId40"/>
    <p:sldId id="298" r:id="rId41"/>
  </p:sldIdLst>
  <p:sldSz cx="9144000" cy="6858000" type="screen4x3"/>
  <p:notesSz cx="6858000" cy="9144000"/>
  <p:defaultTextStyle>
    <a:defPPr>
      <a:defRPr lang="en-US"/>
    </a:defPPr>
    <a:lvl1pPr algn="l" rtl="0" fontAlgn="base">
      <a:spcBef>
        <a:spcPct val="0"/>
      </a:spcBef>
      <a:spcAft>
        <a:spcPct val="0"/>
      </a:spcAft>
      <a:defRPr kern="1200">
        <a:solidFill>
          <a:schemeClr val="accent2"/>
        </a:solidFill>
        <a:latin typeface="Arial" charset="0"/>
        <a:ea typeface="+mn-ea"/>
        <a:cs typeface="+mn-cs"/>
      </a:defRPr>
    </a:lvl1pPr>
    <a:lvl2pPr marL="457200" algn="l" rtl="0" fontAlgn="base">
      <a:spcBef>
        <a:spcPct val="0"/>
      </a:spcBef>
      <a:spcAft>
        <a:spcPct val="0"/>
      </a:spcAft>
      <a:defRPr kern="1200">
        <a:solidFill>
          <a:schemeClr val="accent2"/>
        </a:solidFill>
        <a:latin typeface="Arial" charset="0"/>
        <a:ea typeface="+mn-ea"/>
        <a:cs typeface="+mn-cs"/>
      </a:defRPr>
    </a:lvl2pPr>
    <a:lvl3pPr marL="914400" algn="l" rtl="0" fontAlgn="base">
      <a:spcBef>
        <a:spcPct val="0"/>
      </a:spcBef>
      <a:spcAft>
        <a:spcPct val="0"/>
      </a:spcAft>
      <a:defRPr kern="1200">
        <a:solidFill>
          <a:schemeClr val="accent2"/>
        </a:solidFill>
        <a:latin typeface="Arial" charset="0"/>
        <a:ea typeface="+mn-ea"/>
        <a:cs typeface="+mn-cs"/>
      </a:defRPr>
    </a:lvl3pPr>
    <a:lvl4pPr marL="1371600" algn="l" rtl="0" fontAlgn="base">
      <a:spcBef>
        <a:spcPct val="0"/>
      </a:spcBef>
      <a:spcAft>
        <a:spcPct val="0"/>
      </a:spcAft>
      <a:defRPr kern="1200">
        <a:solidFill>
          <a:schemeClr val="accent2"/>
        </a:solidFill>
        <a:latin typeface="Arial" charset="0"/>
        <a:ea typeface="+mn-ea"/>
        <a:cs typeface="+mn-cs"/>
      </a:defRPr>
    </a:lvl4pPr>
    <a:lvl5pPr marL="1828800" algn="l" rtl="0" fontAlgn="base">
      <a:spcBef>
        <a:spcPct val="0"/>
      </a:spcBef>
      <a:spcAft>
        <a:spcPct val="0"/>
      </a:spcAft>
      <a:defRPr kern="1200">
        <a:solidFill>
          <a:schemeClr val="accent2"/>
        </a:solidFill>
        <a:latin typeface="Arial" charset="0"/>
        <a:ea typeface="+mn-ea"/>
        <a:cs typeface="+mn-cs"/>
      </a:defRPr>
    </a:lvl5pPr>
    <a:lvl6pPr marL="2286000" algn="l" defTabSz="914400" rtl="0" eaLnBrk="1" latinLnBrk="0" hangingPunct="1">
      <a:defRPr kern="1200">
        <a:solidFill>
          <a:schemeClr val="accent2"/>
        </a:solidFill>
        <a:latin typeface="Arial" charset="0"/>
        <a:ea typeface="+mn-ea"/>
        <a:cs typeface="+mn-cs"/>
      </a:defRPr>
    </a:lvl6pPr>
    <a:lvl7pPr marL="2743200" algn="l" defTabSz="914400" rtl="0" eaLnBrk="1" latinLnBrk="0" hangingPunct="1">
      <a:defRPr kern="1200">
        <a:solidFill>
          <a:schemeClr val="accent2"/>
        </a:solidFill>
        <a:latin typeface="Arial" charset="0"/>
        <a:ea typeface="+mn-ea"/>
        <a:cs typeface="+mn-cs"/>
      </a:defRPr>
    </a:lvl7pPr>
    <a:lvl8pPr marL="3200400" algn="l" defTabSz="914400" rtl="0" eaLnBrk="1" latinLnBrk="0" hangingPunct="1">
      <a:defRPr kern="1200">
        <a:solidFill>
          <a:schemeClr val="accent2"/>
        </a:solidFill>
        <a:latin typeface="Arial" charset="0"/>
        <a:ea typeface="+mn-ea"/>
        <a:cs typeface="+mn-cs"/>
      </a:defRPr>
    </a:lvl8pPr>
    <a:lvl9pPr marL="3657600" algn="l" defTabSz="914400" rtl="0" eaLnBrk="1" latinLnBrk="0" hangingPunct="1">
      <a:defRPr kern="1200">
        <a:solidFill>
          <a:schemeClr val="accent2"/>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10" d="100"/>
          <a:sy n="110" d="100"/>
        </p:scale>
        <p:origin x="-1608" y="-9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70FF5014-91A3-4FFC-9B91-78210EAA39A3}" type="slidenum">
              <a:rPr lang="en-US" altLang="en-US"/>
              <a:pPr/>
              <a:t>‹#›</a:t>
            </a:fld>
            <a:endParaRPr lang="en-US" altLang="en-US"/>
          </a:p>
        </p:txBody>
      </p:sp>
    </p:spTree>
    <p:extLst>
      <p:ext uri="{BB962C8B-B14F-4D97-AF65-F5344CB8AC3E}">
        <p14:creationId xmlns:p14="http://schemas.microsoft.com/office/powerpoint/2010/main" val="22901933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9E0AE9C2-6AB7-4F45-B17E-6A83F02E8CF9}" type="slidenum">
              <a:rPr lang="en-US" altLang="en-US"/>
              <a:pPr/>
              <a:t>‹#›</a:t>
            </a:fld>
            <a:endParaRPr lang="en-US" altLang="en-US"/>
          </a:p>
        </p:txBody>
      </p:sp>
    </p:spTree>
    <p:extLst>
      <p:ext uri="{BB962C8B-B14F-4D97-AF65-F5344CB8AC3E}">
        <p14:creationId xmlns:p14="http://schemas.microsoft.com/office/powerpoint/2010/main" val="36767157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21982250-6A7C-41C1-A9A6-592ACF1F0290}" type="slidenum">
              <a:rPr lang="en-US" altLang="en-US"/>
              <a:pPr/>
              <a:t>‹#›</a:t>
            </a:fld>
            <a:endParaRPr lang="en-US" altLang="en-US"/>
          </a:p>
        </p:txBody>
      </p:sp>
    </p:spTree>
    <p:extLst>
      <p:ext uri="{BB962C8B-B14F-4D97-AF65-F5344CB8AC3E}">
        <p14:creationId xmlns:p14="http://schemas.microsoft.com/office/powerpoint/2010/main" val="42809651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624662B2-15FF-4D74-950F-1B11A3EF53C9}" type="slidenum">
              <a:rPr lang="en-US" altLang="en-US"/>
              <a:pPr/>
              <a:t>‹#›</a:t>
            </a:fld>
            <a:endParaRPr lang="en-US" altLang="en-US"/>
          </a:p>
        </p:txBody>
      </p:sp>
    </p:spTree>
    <p:extLst>
      <p:ext uri="{BB962C8B-B14F-4D97-AF65-F5344CB8AC3E}">
        <p14:creationId xmlns:p14="http://schemas.microsoft.com/office/powerpoint/2010/main" val="7728912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9D7DBE42-428C-4105-8061-4ABACE6C31AD}" type="slidenum">
              <a:rPr lang="en-US" altLang="en-US"/>
              <a:pPr/>
              <a:t>‹#›</a:t>
            </a:fld>
            <a:endParaRPr lang="en-US" altLang="en-US"/>
          </a:p>
        </p:txBody>
      </p:sp>
    </p:spTree>
    <p:extLst>
      <p:ext uri="{BB962C8B-B14F-4D97-AF65-F5344CB8AC3E}">
        <p14:creationId xmlns:p14="http://schemas.microsoft.com/office/powerpoint/2010/main" val="23810177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FB8DDCB0-859B-4A90-94B4-7B1AD664B184}" type="slidenum">
              <a:rPr lang="en-US" altLang="en-US"/>
              <a:pPr/>
              <a:t>‹#›</a:t>
            </a:fld>
            <a:endParaRPr lang="en-US" altLang="en-US"/>
          </a:p>
        </p:txBody>
      </p:sp>
    </p:spTree>
    <p:extLst>
      <p:ext uri="{BB962C8B-B14F-4D97-AF65-F5344CB8AC3E}">
        <p14:creationId xmlns:p14="http://schemas.microsoft.com/office/powerpoint/2010/main" val="31210951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ltLang="en-US"/>
          </a:p>
        </p:txBody>
      </p:sp>
      <p:sp>
        <p:nvSpPr>
          <p:cNvPr id="8" name="Footer Placeholder 7"/>
          <p:cNvSpPr>
            <a:spLocks noGrp="1"/>
          </p:cNvSpPr>
          <p:nvPr>
            <p:ph type="ftr" sz="quarter" idx="11"/>
          </p:nvPr>
        </p:nvSpPr>
        <p:spPr/>
        <p:txBody>
          <a:bodyPr/>
          <a:lstStyle>
            <a:lvl1pPr>
              <a:defRPr/>
            </a:lvl1pPr>
          </a:lstStyle>
          <a:p>
            <a:endParaRPr lang="en-US" altLang="en-US"/>
          </a:p>
        </p:txBody>
      </p:sp>
      <p:sp>
        <p:nvSpPr>
          <p:cNvPr id="9" name="Slide Number Placeholder 8"/>
          <p:cNvSpPr>
            <a:spLocks noGrp="1"/>
          </p:cNvSpPr>
          <p:nvPr>
            <p:ph type="sldNum" sz="quarter" idx="12"/>
          </p:nvPr>
        </p:nvSpPr>
        <p:spPr/>
        <p:txBody>
          <a:bodyPr/>
          <a:lstStyle>
            <a:lvl1pPr>
              <a:defRPr/>
            </a:lvl1pPr>
          </a:lstStyle>
          <a:p>
            <a:fld id="{EB1162CF-A7AC-4F0F-B87C-C1E82E9D1B39}" type="slidenum">
              <a:rPr lang="en-US" altLang="en-US"/>
              <a:pPr/>
              <a:t>‹#›</a:t>
            </a:fld>
            <a:endParaRPr lang="en-US" altLang="en-US"/>
          </a:p>
        </p:txBody>
      </p:sp>
    </p:spTree>
    <p:extLst>
      <p:ext uri="{BB962C8B-B14F-4D97-AF65-F5344CB8AC3E}">
        <p14:creationId xmlns:p14="http://schemas.microsoft.com/office/powerpoint/2010/main" val="18523056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ltLang="en-US"/>
          </a:p>
        </p:txBody>
      </p:sp>
      <p:sp>
        <p:nvSpPr>
          <p:cNvPr id="4" name="Footer Placeholder 3"/>
          <p:cNvSpPr>
            <a:spLocks noGrp="1"/>
          </p:cNvSpPr>
          <p:nvPr>
            <p:ph type="ftr" sz="quarter" idx="11"/>
          </p:nvPr>
        </p:nvSpPr>
        <p:spPr/>
        <p:txBody>
          <a:bodyPr/>
          <a:lstStyle>
            <a:lvl1pPr>
              <a:defRPr/>
            </a:lvl1pPr>
          </a:lstStyle>
          <a:p>
            <a:endParaRPr lang="en-US" altLang="en-US"/>
          </a:p>
        </p:txBody>
      </p:sp>
      <p:sp>
        <p:nvSpPr>
          <p:cNvPr id="5" name="Slide Number Placeholder 4"/>
          <p:cNvSpPr>
            <a:spLocks noGrp="1"/>
          </p:cNvSpPr>
          <p:nvPr>
            <p:ph type="sldNum" sz="quarter" idx="12"/>
          </p:nvPr>
        </p:nvSpPr>
        <p:spPr/>
        <p:txBody>
          <a:bodyPr/>
          <a:lstStyle>
            <a:lvl1pPr>
              <a:defRPr/>
            </a:lvl1pPr>
          </a:lstStyle>
          <a:p>
            <a:fld id="{36CEAE08-EB2C-44E3-B6A9-2AEEE4124FAF}" type="slidenum">
              <a:rPr lang="en-US" altLang="en-US"/>
              <a:pPr/>
              <a:t>‹#›</a:t>
            </a:fld>
            <a:endParaRPr lang="en-US" altLang="en-US"/>
          </a:p>
        </p:txBody>
      </p:sp>
    </p:spTree>
    <p:extLst>
      <p:ext uri="{BB962C8B-B14F-4D97-AF65-F5344CB8AC3E}">
        <p14:creationId xmlns:p14="http://schemas.microsoft.com/office/powerpoint/2010/main" val="13148859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p>
        </p:txBody>
      </p:sp>
      <p:sp>
        <p:nvSpPr>
          <p:cNvPr id="3" name="Footer Placeholder 2"/>
          <p:cNvSpPr>
            <a:spLocks noGrp="1"/>
          </p:cNvSpPr>
          <p:nvPr>
            <p:ph type="ftr" sz="quarter" idx="11"/>
          </p:nvPr>
        </p:nvSpPr>
        <p:spPr/>
        <p:txBody>
          <a:bodyPr/>
          <a:lstStyle>
            <a:lvl1pPr>
              <a:defRPr/>
            </a:lvl1pPr>
          </a:lstStyle>
          <a:p>
            <a:endParaRPr lang="en-US" altLang="en-US"/>
          </a:p>
        </p:txBody>
      </p:sp>
      <p:sp>
        <p:nvSpPr>
          <p:cNvPr id="4" name="Slide Number Placeholder 3"/>
          <p:cNvSpPr>
            <a:spLocks noGrp="1"/>
          </p:cNvSpPr>
          <p:nvPr>
            <p:ph type="sldNum" sz="quarter" idx="12"/>
          </p:nvPr>
        </p:nvSpPr>
        <p:spPr/>
        <p:txBody>
          <a:bodyPr/>
          <a:lstStyle>
            <a:lvl1pPr>
              <a:defRPr/>
            </a:lvl1pPr>
          </a:lstStyle>
          <a:p>
            <a:fld id="{4DC22667-028D-4388-AA4F-648234D59B63}" type="slidenum">
              <a:rPr lang="en-US" altLang="en-US"/>
              <a:pPr/>
              <a:t>‹#›</a:t>
            </a:fld>
            <a:endParaRPr lang="en-US" altLang="en-US"/>
          </a:p>
        </p:txBody>
      </p:sp>
    </p:spTree>
    <p:extLst>
      <p:ext uri="{BB962C8B-B14F-4D97-AF65-F5344CB8AC3E}">
        <p14:creationId xmlns:p14="http://schemas.microsoft.com/office/powerpoint/2010/main" val="11173586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F307AEC2-1C19-4C43-A7D4-56107EAB1437}" type="slidenum">
              <a:rPr lang="en-US" altLang="en-US"/>
              <a:pPr/>
              <a:t>‹#›</a:t>
            </a:fld>
            <a:endParaRPr lang="en-US" altLang="en-US"/>
          </a:p>
        </p:txBody>
      </p:sp>
    </p:spTree>
    <p:extLst>
      <p:ext uri="{BB962C8B-B14F-4D97-AF65-F5344CB8AC3E}">
        <p14:creationId xmlns:p14="http://schemas.microsoft.com/office/powerpoint/2010/main" val="5072696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90D510CB-447D-4544-AE24-6167ED222C5C}" type="slidenum">
              <a:rPr lang="en-US" altLang="en-US"/>
              <a:pPr/>
              <a:t>‹#›</a:t>
            </a:fld>
            <a:endParaRPr lang="en-US" altLang="en-US"/>
          </a:p>
        </p:txBody>
      </p:sp>
    </p:spTree>
    <p:extLst>
      <p:ext uri="{BB962C8B-B14F-4D97-AF65-F5344CB8AC3E}">
        <p14:creationId xmlns:p14="http://schemas.microsoft.com/office/powerpoint/2010/main" val="22620083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solidFill>
                  <a:schemeClr val="tx1"/>
                </a:solidFill>
              </a:defRPr>
            </a:lvl1pPr>
          </a:lstStyle>
          <a:p>
            <a:endParaRPr lang="en-US" alt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solidFill>
                  <a:schemeClr val="tx1"/>
                </a:solidFill>
              </a:defRPr>
            </a:lvl1pPr>
          </a:lstStyle>
          <a:p>
            <a:endParaRPr lang="en-US" alt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solidFill>
                  <a:schemeClr val="tx1"/>
                </a:solidFill>
              </a:defRPr>
            </a:lvl1pPr>
          </a:lstStyle>
          <a:p>
            <a:fld id="{170D6C27-3A88-43BB-A8CF-A17B1958D8C4}"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media1.mp3"/><Relationship Id="rId2" Type="http://schemas.microsoft.com/office/2007/relationships/media" Target="../media/media1.mp3"/><Relationship Id="rId1" Type="http://schemas.openxmlformats.org/officeDocument/2006/relationships/tags" Target="../tags/tag1.xml"/><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0.xml"/></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1.xml"/></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2.xml"/></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3.xml"/></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4.xml"/></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5.xml"/></Relationships>
</file>

<file path=ppt/slides/_rels/slide1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Layout" Target="../slideLayouts/slideLayout1.xml"/><Relationship Id="rId1" Type="http://schemas.openxmlformats.org/officeDocument/2006/relationships/tags" Target="../tags/tag16.xml"/></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17.xml"/></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8.xml"/></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9.xml"/></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xml"/></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0.xml"/></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1.xml"/></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2.xml"/></Relationships>
</file>

<file path=ppt/slides/_rels/slide2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Layout" Target="../slideLayouts/slideLayout1.xml"/><Relationship Id="rId1" Type="http://schemas.openxmlformats.org/officeDocument/2006/relationships/tags" Target="../tags/tag23.xml"/></Relationships>
</file>

<file path=ppt/slides/_rels/slide24.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24.xml"/></Relationships>
</file>

<file path=ppt/slides/_rels/slide25.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25.xml"/></Relationships>
</file>

<file path=ppt/slides/_rels/slide26.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26.xml"/></Relationships>
</file>

<file path=ppt/slides/_rels/slide2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7.xml"/></Relationships>
</file>

<file path=ppt/slides/_rels/slide2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8.xml"/></Relationships>
</file>

<file path=ppt/slides/_rels/slide2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9.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xml"/></Relationships>
</file>

<file path=ppt/slides/_rels/slide3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0.xml"/></Relationships>
</file>

<file path=ppt/slides/_rels/slide3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1.xml"/></Relationships>
</file>

<file path=ppt/slides/_rels/slide3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2.xml"/></Relationships>
</file>

<file path=ppt/slides/_rels/slide3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slideLayout" Target="../slideLayouts/slideLayout1.xml"/><Relationship Id="rId1" Type="http://schemas.openxmlformats.org/officeDocument/2006/relationships/tags" Target="../tags/tag33.xml"/></Relationships>
</file>

<file path=ppt/slides/_rels/slide3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4.xml"/></Relationships>
</file>

<file path=ppt/slides/_rels/slide3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5.xml"/></Relationships>
</file>

<file path=ppt/slides/_rels/slide3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6.xml"/></Relationships>
</file>

<file path=ppt/slides/_rels/slide3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7.xml"/></Relationships>
</file>

<file path=ppt/slides/_rels/slide3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8.xml"/></Relationships>
</file>

<file path=ppt/slides/_rels/slide3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9.xml"/></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4.xml"/></Relationships>
</file>

<file path=ppt/slides/_rels/slide4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Layout" Target="../slideLayouts/slideLayout1.xml"/><Relationship Id="rId1" Type="http://schemas.openxmlformats.org/officeDocument/2006/relationships/tags" Target="../tags/tag40.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1.xml"/><Relationship Id="rId1" Type="http://schemas.openxmlformats.org/officeDocument/2006/relationships/tags" Target="../tags/tag5.xml"/></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6.xml"/></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7.xml"/></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8.xml"/></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woman-of-canaa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3400" y="304800"/>
            <a:ext cx="8077200" cy="6278563"/>
          </a:xfrm>
          <a:prstGeom prst="rect">
            <a:avLst/>
          </a:prstGeom>
          <a:noFill/>
          <a:extLst>
            <a:ext uri="{909E8E84-426E-40DD-AFC4-6F175D3DCCD1}">
              <a14:hiddenFill xmlns:a14="http://schemas.microsoft.com/office/drawing/2010/main">
                <a:solidFill>
                  <a:srgbClr val="FFFFFF"/>
                </a:solidFill>
              </a14:hiddenFill>
            </a:ext>
          </a:extLst>
        </p:spPr>
      </p:pic>
      <p:sp>
        <p:nvSpPr>
          <p:cNvPr id="2050" name="Rectangle 2"/>
          <p:cNvSpPr>
            <a:spLocks noGrp="1" noChangeArrowheads="1"/>
          </p:cNvSpPr>
          <p:nvPr>
            <p:ph type="ctrTitle"/>
          </p:nvPr>
        </p:nvSpPr>
        <p:spPr>
          <a:xfrm>
            <a:off x="609600" y="1143000"/>
            <a:ext cx="7772400" cy="1470025"/>
          </a:xfrm>
        </p:spPr>
        <p:txBody>
          <a:bodyPr/>
          <a:lstStyle/>
          <a:p>
            <a:r>
              <a:rPr lang="en-US" altLang="en-US" sz="4000">
                <a:solidFill>
                  <a:srgbClr val="FF0000"/>
                </a:solidFill>
                <a:latin typeface="Arial Black" pitchFamily="34" charset="0"/>
              </a:rPr>
              <a:t>The Miracles of Jesus:</a:t>
            </a:r>
            <a:br>
              <a:rPr lang="en-US" altLang="en-US" sz="4000">
                <a:solidFill>
                  <a:srgbClr val="FF0000"/>
                </a:solidFill>
                <a:latin typeface="Arial Black" pitchFamily="34" charset="0"/>
              </a:rPr>
            </a:br>
            <a:r>
              <a:rPr lang="en-US" altLang="en-US" sz="4000">
                <a:solidFill>
                  <a:srgbClr val="FF0000"/>
                </a:solidFill>
                <a:latin typeface="Arial Black" pitchFamily="34" charset="0"/>
              </a:rPr>
              <a:t>3. Miracles over the Spirit Realm</a:t>
            </a:r>
            <a:r>
              <a:rPr lang="en-US" altLang="en-US" sz="4000">
                <a:latin typeface="Arial Black" pitchFamily="34" charset="0"/>
              </a:rPr>
              <a:t> </a:t>
            </a:r>
          </a:p>
        </p:txBody>
      </p:sp>
      <p:sp>
        <p:nvSpPr>
          <p:cNvPr id="2051" name="Rectangle 3"/>
          <p:cNvSpPr>
            <a:spLocks noGrp="1" noChangeArrowheads="1"/>
          </p:cNvSpPr>
          <p:nvPr>
            <p:ph type="subTitle" idx="1"/>
          </p:nvPr>
        </p:nvSpPr>
        <p:spPr>
          <a:xfrm>
            <a:off x="1447800" y="4495800"/>
            <a:ext cx="6400800" cy="1752600"/>
          </a:xfrm>
        </p:spPr>
        <p:txBody>
          <a:bodyPr/>
          <a:lstStyle/>
          <a:p>
            <a:r>
              <a:rPr lang="en-US" altLang="en-US">
                <a:solidFill>
                  <a:schemeClr val="accent2"/>
                </a:solidFill>
                <a:latin typeface="Arial Black" pitchFamily="34" charset="0"/>
              </a:rPr>
              <a:t>Robert C. Newman</a:t>
            </a:r>
          </a:p>
        </p:txBody>
      </p:sp>
      <p:pic>
        <p:nvPicPr>
          <p:cNvPr id="2" name="Miracles3.mp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219200" y="5867400"/>
            <a:ext cx="609600" cy="609600"/>
          </a:xfrm>
          <a:prstGeom prst="rect">
            <a:avLst/>
          </a:prstGeom>
        </p:spPr>
      </p:pic>
    </p:spTree>
    <p:custDataLst>
      <p:tags r:id="rId1"/>
    </p:custDataLst>
  </p:cSld>
  <p:clrMapOvr>
    <a:masterClrMapping/>
  </p:clrMapOvr>
  <p:transition advTm="43973"/>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23" presetClass="entr" presetSubtype="16" fill="hold" grpId="0" nodeType="clickEffect">
                                  <p:stCondLst>
                                    <p:cond delay="0"/>
                                  </p:stCondLst>
                                  <p:childTnLst>
                                    <p:set>
                                      <p:cBhvr>
                                        <p:cTn id="10" dur="1" fill="hold">
                                          <p:stCondLst>
                                            <p:cond delay="0"/>
                                          </p:stCondLst>
                                        </p:cTn>
                                        <p:tgtEl>
                                          <p:spTgt spid="2050"/>
                                        </p:tgtEl>
                                        <p:attrNameLst>
                                          <p:attrName>style.visibility</p:attrName>
                                        </p:attrNameLst>
                                      </p:cBhvr>
                                      <p:to>
                                        <p:strVal val="visible"/>
                                      </p:to>
                                    </p:set>
                                    <p:anim calcmode="lin" valueType="num">
                                      <p:cBhvr>
                                        <p:cTn id="11" dur="500" fill="hold"/>
                                        <p:tgtEl>
                                          <p:spTgt spid="2050"/>
                                        </p:tgtEl>
                                        <p:attrNameLst>
                                          <p:attrName>ppt_w</p:attrName>
                                        </p:attrNameLst>
                                      </p:cBhvr>
                                      <p:tavLst>
                                        <p:tav tm="0">
                                          <p:val>
                                            <p:fltVal val="0"/>
                                          </p:val>
                                        </p:tav>
                                        <p:tav tm="100000">
                                          <p:val>
                                            <p:strVal val="#ppt_w"/>
                                          </p:val>
                                        </p:tav>
                                      </p:tavLst>
                                    </p:anim>
                                    <p:anim calcmode="lin" valueType="num">
                                      <p:cBhvr>
                                        <p:cTn id="12" dur="500" fill="hold"/>
                                        <p:tgtEl>
                                          <p:spTgt spid="2050"/>
                                        </p:tgtEl>
                                        <p:attrNameLst>
                                          <p:attrName>ppt_h</p:attrName>
                                        </p:attrNameLst>
                                      </p:cBhvr>
                                      <p:tavLst>
                                        <p:tav tm="0">
                                          <p:val>
                                            <p:fltVal val="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2051">
                                            <p:txEl>
                                              <p:pRg st="0" end="0"/>
                                            </p:txEl>
                                          </p:spTgt>
                                        </p:tgtEl>
                                        <p:attrNameLst>
                                          <p:attrName>style.visibility</p:attrName>
                                        </p:attrNameLst>
                                      </p:cBhvr>
                                      <p:to>
                                        <p:strVal val="visible"/>
                                      </p:to>
                                    </p:set>
                                    <p:animEffect transition="in" filter="checkerboard(across)">
                                      <p:cBhvr>
                                        <p:cTn id="17" dur="500"/>
                                        <p:tgtEl>
                                          <p:spTgt spid="205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18" fill="hold" display="0">
                  <p:stCondLst>
                    <p:cond delay="indefinite"/>
                  </p:stCondLst>
                  <p:endCondLst>
                    <p:cond evt="onStopAudio" delay="0">
                      <p:tgtEl>
                        <p:sldTgt/>
                      </p:tgtEl>
                    </p:cond>
                  </p:endCondLst>
                </p:cTn>
                <p:tgtEl>
                  <p:spTgt spid="2"/>
                </p:tgtEl>
              </p:cMediaNode>
            </p:audio>
          </p:childTnLst>
        </p:cTn>
      </p:par>
    </p:tnLst>
    <p:bldLst>
      <p:bldP spid="2050" grpId="0"/>
      <p:bldP spid="2051"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lstStyle/>
          <a:p>
            <a:r>
              <a:rPr lang="en-US" altLang="en-US"/>
              <a:t>Reaction of Eyewitnesses </a:t>
            </a:r>
          </a:p>
        </p:txBody>
      </p:sp>
      <p:sp>
        <p:nvSpPr>
          <p:cNvPr id="13315" name="Rectangle 3"/>
          <p:cNvSpPr>
            <a:spLocks noGrp="1" noChangeArrowheads="1"/>
          </p:cNvSpPr>
          <p:nvPr>
            <p:ph type="body" idx="1"/>
          </p:nvPr>
        </p:nvSpPr>
        <p:spPr/>
        <p:txBody>
          <a:bodyPr/>
          <a:lstStyle/>
          <a:p>
            <a:r>
              <a:rPr lang="en-US" altLang="en-US"/>
              <a:t>Pigs stampede into lake.</a:t>
            </a:r>
          </a:p>
          <a:p>
            <a:r>
              <a:rPr lang="en-US" altLang="en-US"/>
              <a:t>Pig herders flee, perhaps to get to town w/ their side of story first.</a:t>
            </a:r>
          </a:p>
          <a:p>
            <a:r>
              <a:rPr lang="en-US" altLang="en-US"/>
              <a:t>Demoniacs now normal.</a:t>
            </a:r>
          </a:p>
          <a:p>
            <a:r>
              <a:rPr lang="en-US" altLang="en-US"/>
              <a:t>Others come to see what has happened.</a:t>
            </a:r>
          </a:p>
          <a:p>
            <a:r>
              <a:rPr lang="en-US" altLang="en-US"/>
              <a:t>Eyewitnesses (disciples, others?) explain.</a:t>
            </a:r>
          </a:p>
          <a:p>
            <a:r>
              <a:rPr lang="en-US" altLang="en-US"/>
              <a:t>Former demoniac wants to accompany Jesus. </a:t>
            </a:r>
          </a:p>
        </p:txBody>
      </p:sp>
    </p:spTree>
    <p:custDataLst>
      <p:tags r:id="rId1"/>
    </p:custDataLst>
  </p:cSld>
  <p:clrMapOvr>
    <a:masterClrMapping/>
  </p:clrMapOvr>
  <p:transition advTm="35181"/>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315">
                                            <p:txEl>
                                              <p:pRg st="0" end="0"/>
                                            </p:txEl>
                                          </p:spTgt>
                                        </p:tgtEl>
                                        <p:attrNameLst>
                                          <p:attrName>style.visibility</p:attrName>
                                        </p:attrNameLst>
                                      </p:cBhvr>
                                      <p:to>
                                        <p:strVal val="visible"/>
                                      </p:to>
                                    </p:set>
                                    <p:anim calcmode="lin" valueType="num">
                                      <p:cBhvr additive="base">
                                        <p:cTn id="7" dur="500" fill="hold"/>
                                        <p:tgtEl>
                                          <p:spTgt spid="1331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331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3315">
                                            <p:txEl>
                                              <p:pRg st="1" end="1"/>
                                            </p:txEl>
                                          </p:spTgt>
                                        </p:tgtEl>
                                        <p:attrNameLst>
                                          <p:attrName>style.visibility</p:attrName>
                                        </p:attrNameLst>
                                      </p:cBhvr>
                                      <p:to>
                                        <p:strVal val="visible"/>
                                      </p:to>
                                    </p:set>
                                    <p:anim calcmode="lin" valueType="num">
                                      <p:cBhvr additive="base">
                                        <p:cTn id="13" dur="500" fill="hold"/>
                                        <p:tgtEl>
                                          <p:spTgt spid="1331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331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3315">
                                            <p:txEl>
                                              <p:pRg st="2" end="2"/>
                                            </p:txEl>
                                          </p:spTgt>
                                        </p:tgtEl>
                                        <p:attrNameLst>
                                          <p:attrName>style.visibility</p:attrName>
                                        </p:attrNameLst>
                                      </p:cBhvr>
                                      <p:to>
                                        <p:strVal val="visible"/>
                                      </p:to>
                                    </p:set>
                                    <p:anim calcmode="lin" valueType="num">
                                      <p:cBhvr additive="base">
                                        <p:cTn id="19" dur="500" fill="hold"/>
                                        <p:tgtEl>
                                          <p:spTgt spid="1331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331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3315">
                                            <p:txEl>
                                              <p:pRg st="3" end="3"/>
                                            </p:txEl>
                                          </p:spTgt>
                                        </p:tgtEl>
                                        <p:attrNameLst>
                                          <p:attrName>style.visibility</p:attrName>
                                        </p:attrNameLst>
                                      </p:cBhvr>
                                      <p:to>
                                        <p:strVal val="visible"/>
                                      </p:to>
                                    </p:set>
                                    <p:anim calcmode="lin" valueType="num">
                                      <p:cBhvr additive="base">
                                        <p:cTn id="25" dur="500" fill="hold"/>
                                        <p:tgtEl>
                                          <p:spTgt spid="1331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331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3315">
                                            <p:txEl>
                                              <p:pRg st="4" end="4"/>
                                            </p:txEl>
                                          </p:spTgt>
                                        </p:tgtEl>
                                        <p:attrNameLst>
                                          <p:attrName>style.visibility</p:attrName>
                                        </p:attrNameLst>
                                      </p:cBhvr>
                                      <p:to>
                                        <p:strVal val="visible"/>
                                      </p:to>
                                    </p:set>
                                    <p:anim calcmode="lin" valueType="num">
                                      <p:cBhvr additive="base">
                                        <p:cTn id="31" dur="500" fill="hold"/>
                                        <p:tgtEl>
                                          <p:spTgt spid="13315">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331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3315">
                                            <p:txEl>
                                              <p:pRg st="5" end="5"/>
                                            </p:txEl>
                                          </p:spTgt>
                                        </p:tgtEl>
                                        <p:attrNameLst>
                                          <p:attrName>style.visibility</p:attrName>
                                        </p:attrNameLst>
                                      </p:cBhvr>
                                      <p:to>
                                        <p:strVal val="visible"/>
                                      </p:to>
                                    </p:set>
                                    <p:anim calcmode="lin" valueType="num">
                                      <p:cBhvr additive="base">
                                        <p:cTn id="37" dur="500" fill="hold"/>
                                        <p:tgtEl>
                                          <p:spTgt spid="13315">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3315">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5"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lstStyle/>
          <a:p>
            <a:r>
              <a:rPr lang="en-US" altLang="en-US"/>
              <a:t>Old Testament Background </a:t>
            </a:r>
          </a:p>
        </p:txBody>
      </p:sp>
      <p:sp>
        <p:nvSpPr>
          <p:cNvPr id="14339" name="Rectangle 3"/>
          <p:cNvSpPr>
            <a:spLocks noGrp="1" noChangeArrowheads="1"/>
          </p:cNvSpPr>
          <p:nvPr>
            <p:ph type="body" idx="1"/>
          </p:nvPr>
        </p:nvSpPr>
        <p:spPr/>
        <p:txBody>
          <a:bodyPr/>
          <a:lstStyle/>
          <a:p>
            <a:r>
              <a:rPr lang="en-US" altLang="en-US" sz="2800"/>
              <a:t>Similar miracles: </a:t>
            </a:r>
          </a:p>
          <a:p>
            <a:pPr lvl="1"/>
            <a:r>
              <a:rPr lang="en-US" altLang="en-US" sz="2400"/>
              <a:t>Not much; more in pagan, rabbinic &amp; intertestament literature; </a:t>
            </a:r>
          </a:p>
          <a:p>
            <a:pPr lvl="2"/>
            <a:r>
              <a:rPr lang="en-US" altLang="en-US" sz="2000"/>
              <a:t>Os Guinness' "campfire" effect?</a:t>
            </a:r>
          </a:p>
          <a:p>
            <a:pPr lvl="1"/>
            <a:r>
              <a:rPr lang="en-US" altLang="en-US" sz="2400"/>
              <a:t>Control of animals by God:  </a:t>
            </a:r>
          </a:p>
          <a:p>
            <a:pPr lvl="2"/>
            <a:r>
              <a:rPr lang="en-US" altLang="en-US" sz="2000"/>
              <a:t>Laban's sheep, plagues, quail, Balaam's donkey, cows pulling ark, ravens, bears, lions in den?</a:t>
            </a:r>
          </a:p>
          <a:p>
            <a:pPr lvl="1"/>
            <a:r>
              <a:rPr lang="en-US" altLang="en-US" sz="2400"/>
              <a:t>Control of animals by Satan: </a:t>
            </a:r>
          </a:p>
          <a:p>
            <a:pPr lvl="2"/>
            <a:r>
              <a:rPr lang="en-US" altLang="en-US" sz="2000"/>
              <a:t>snake in Garden, Sabeans, Chaldeans in Job</a:t>
            </a:r>
          </a:p>
          <a:p>
            <a:pPr lvl="1"/>
            <a:r>
              <a:rPr lang="en-US" altLang="en-US" sz="2400"/>
              <a:t>Demonic influence</a:t>
            </a:r>
          </a:p>
          <a:p>
            <a:pPr lvl="2"/>
            <a:r>
              <a:rPr lang="en-US" altLang="en-US" sz="2000"/>
              <a:t>Saul (1 Sam 16), false prophets (1 Kings 22:22)</a:t>
            </a:r>
          </a:p>
        </p:txBody>
      </p:sp>
    </p:spTree>
    <p:custDataLst>
      <p:tags r:id="rId1"/>
    </p:custDataLst>
  </p:cSld>
  <p:clrMapOvr>
    <a:masterClrMapping/>
  </p:clrMapOvr>
  <p:transition advTm="219616"/>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339">
                                            <p:txEl>
                                              <p:pRg st="0" end="0"/>
                                            </p:txEl>
                                          </p:spTgt>
                                        </p:tgtEl>
                                        <p:attrNameLst>
                                          <p:attrName>style.visibility</p:attrName>
                                        </p:attrNameLst>
                                      </p:cBhvr>
                                      <p:to>
                                        <p:strVal val="visible"/>
                                      </p:to>
                                    </p:set>
                                    <p:anim calcmode="lin" valueType="num">
                                      <p:cBhvr additive="base">
                                        <p:cTn id="7" dur="500" fill="hold"/>
                                        <p:tgtEl>
                                          <p:spTgt spid="1433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433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4339">
                                            <p:txEl>
                                              <p:pRg st="1" end="1"/>
                                            </p:txEl>
                                          </p:spTgt>
                                        </p:tgtEl>
                                        <p:attrNameLst>
                                          <p:attrName>style.visibility</p:attrName>
                                        </p:attrNameLst>
                                      </p:cBhvr>
                                      <p:to>
                                        <p:strVal val="visible"/>
                                      </p:to>
                                    </p:set>
                                    <p:anim calcmode="lin" valueType="num">
                                      <p:cBhvr additive="base">
                                        <p:cTn id="13" dur="500" fill="hold"/>
                                        <p:tgtEl>
                                          <p:spTgt spid="1433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433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4339">
                                            <p:txEl>
                                              <p:pRg st="2" end="2"/>
                                            </p:txEl>
                                          </p:spTgt>
                                        </p:tgtEl>
                                        <p:attrNameLst>
                                          <p:attrName>style.visibility</p:attrName>
                                        </p:attrNameLst>
                                      </p:cBhvr>
                                      <p:to>
                                        <p:strVal val="visible"/>
                                      </p:to>
                                    </p:set>
                                    <p:anim calcmode="lin" valueType="num">
                                      <p:cBhvr additive="base">
                                        <p:cTn id="19" dur="500" fill="hold"/>
                                        <p:tgtEl>
                                          <p:spTgt spid="14339">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433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4339">
                                            <p:txEl>
                                              <p:pRg st="3" end="3"/>
                                            </p:txEl>
                                          </p:spTgt>
                                        </p:tgtEl>
                                        <p:attrNameLst>
                                          <p:attrName>style.visibility</p:attrName>
                                        </p:attrNameLst>
                                      </p:cBhvr>
                                      <p:to>
                                        <p:strVal val="visible"/>
                                      </p:to>
                                    </p:set>
                                    <p:anim calcmode="lin" valueType="num">
                                      <p:cBhvr additive="base">
                                        <p:cTn id="25" dur="500" fill="hold"/>
                                        <p:tgtEl>
                                          <p:spTgt spid="14339">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4339">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4339">
                                            <p:txEl>
                                              <p:pRg st="4" end="4"/>
                                            </p:txEl>
                                          </p:spTgt>
                                        </p:tgtEl>
                                        <p:attrNameLst>
                                          <p:attrName>style.visibility</p:attrName>
                                        </p:attrNameLst>
                                      </p:cBhvr>
                                      <p:to>
                                        <p:strVal val="visible"/>
                                      </p:to>
                                    </p:set>
                                    <p:anim calcmode="lin" valueType="num">
                                      <p:cBhvr additive="base">
                                        <p:cTn id="31" dur="500" fill="hold"/>
                                        <p:tgtEl>
                                          <p:spTgt spid="14339">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4339">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4339">
                                            <p:txEl>
                                              <p:pRg st="5" end="5"/>
                                            </p:txEl>
                                          </p:spTgt>
                                        </p:tgtEl>
                                        <p:attrNameLst>
                                          <p:attrName>style.visibility</p:attrName>
                                        </p:attrNameLst>
                                      </p:cBhvr>
                                      <p:to>
                                        <p:strVal val="visible"/>
                                      </p:to>
                                    </p:set>
                                    <p:anim calcmode="lin" valueType="num">
                                      <p:cBhvr additive="base">
                                        <p:cTn id="37" dur="500" fill="hold"/>
                                        <p:tgtEl>
                                          <p:spTgt spid="14339">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4339">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4339">
                                            <p:txEl>
                                              <p:pRg st="6" end="6"/>
                                            </p:txEl>
                                          </p:spTgt>
                                        </p:tgtEl>
                                        <p:attrNameLst>
                                          <p:attrName>style.visibility</p:attrName>
                                        </p:attrNameLst>
                                      </p:cBhvr>
                                      <p:to>
                                        <p:strVal val="visible"/>
                                      </p:to>
                                    </p:set>
                                    <p:anim calcmode="lin" valueType="num">
                                      <p:cBhvr additive="base">
                                        <p:cTn id="43" dur="500" fill="hold"/>
                                        <p:tgtEl>
                                          <p:spTgt spid="14339">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4339">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4339">
                                            <p:txEl>
                                              <p:pRg st="7" end="7"/>
                                            </p:txEl>
                                          </p:spTgt>
                                        </p:tgtEl>
                                        <p:attrNameLst>
                                          <p:attrName>style.visibility</p:attrName>
                                        </p:attrNameLst>
                                      </p:cBhvr>
                                      <p:to>
                                        <p:strVal val="visible"/>
                                      </p:to>
                                    </p:set>
                                    <p:anim calcmode="lin" valueType="num">
                                      <p:cBhvr additive="base">
                                        <p:cTn id="49" dur="500" fill="hold"/>
                                        <p:tgtEl>
                                          <p:spTgt spid="14339">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14339">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14339">
                                            <p:txEl>
                                              <p:pRg st="8" end="8"/>
                                            </p:txEl>
                                          </p:spTgt>
                                        </p:tgtEl>
                                        <p:attrNameLst>
                                          <p:attrName>style.visibility</p:attrName>
                                        </p:attrNameLst>
                                      </p:cBhvr>
                                      <p:to>
                                        <p:strVal val="visible"/>
                                      </p:to>
                                    </p:set>
                                    <p:anim calcmode="lin" valueType="num">
                                      <p:cBhvr additive="base">
                                        <p:cTn id="55" dur="500" fill="hold"/>
                                        <p:tgtEl>
                                          <p:spTgt spid="14339">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14339">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9"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lstStyle/>
          <a:p>
            <a:r>
              <a:rPr lang="en-US" altLang="en-US"/>
              <a:t>Old Testament Background</a:t>
            </a:r>
          </a:p>
        </p:txBody>
      </p:sp>
      <p:sp>
        <p:nvSpPr>
          <p:cNvPr id="15363" name="Rectangle 3"/>
          <p:cNvSpPr>
            <a:spLocks noGrp="1" noChangeArrowheads="1"/>
          </p:cNvSpPr>
          <p:nvPr>
            <p:ph type="body" idx="1"/>
          </p:nvPr>
        </p:nvSpPr>
        <p:spPr/>
        <p:txBody>
          <a:bodyPr/>
          <a:lstStyle/>
          <a:p>
            <a:r>
              <a:rPr lang="en-US" altLang="en-US"/>
              <a:t>Little on Satan in OT:  </a:t>
            </a:r>
          </a:p>
          <a:p>
            <a:pPr lvl="1"/>
            <a:r>
              <a:rPr lang="en-US" altLang="en-US"/>
              <a:t>1 Chron 21:1 – incited David to take census</a:t>
            </a:r>
          </a:p>
          <a:p>
            <a:pPr lvl="1"/>
            <a:r>
              <a:rPr lang="en-US" altLang="en-US"/>
              <a:t>Job 1-2 – slanders Job</a:t>
            </a:r>
          </a:p>
          <a:p>
            <a:pPr lvl="1"/>
            <a:r>
              <a:rPr lang="en-US" altLang="en-US"/>
              <a:t>Ps 109:6 – let Satan stand at his right hand</a:t>
            </a:r>
          </a:p>
          <a:p>
            <a:pPr lvl="1"/>
            <a:r>
              <a:rPr lang="en-US" altLang="en-US"/>
              <a:t>Zec 3:1-2 Satan accusing high priest</a:t>
            </a:r>
          </a:p>
          <a:p>
            <a:pPr lvl="1"/>
            <a:r>
              <a:rPr lang="en-US" altLang="en-US"/>
              <a:t>poss Gen 6:1-2 – sons of God &amp; daughters of men</a:t>
            </a:r>
          </a:p>
          <a:p>
            <a:pPr lvl="1"/>
            <a:r>
              <a:rPr lang="en-US" altLang="en-US"/>
              <a:t>Closest here is Zec 3, where God delivers Joshua from Satan (but not possession)</a:t>
            </a:r>
          </a:p>
        </p:txBody>
      </p:sp>
    </p:spTree>
    <p:custDataLst>
      <p:tags r:id="rId1"/>
    </p:custDataLst>
  </p:cSld>
  <p:clrMapOvr>
    <a:masterClrMapping/>
  </p:clrMapOvr>
  <p:transition advTm="72063"/>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363">
                                            <p:txEl>
                                              <p:pRg st="0" end="0"/>
                                            </p:txEl>
                                          </p:spTgt>
                                        </p:tgtEl>
                                        <p:attrNameLst>
                                          <p:attrName>style.visibility</p:attrName>
                                        </p:attrNameLst>
                                      </p:cBhvr>
                                      <p:to>
                                        <p:strVal val="visible"/>
                                      </p:to>
                                    </p:set>
                                    <p:anim calcmode="lin" valueType="num">
                                      <p:cBhvr additive="base">
                                        <p:cTn id="7" dur="500" fill="hold"/>
                                        <p:tgtEl>
                                          <p:spTgt spid="1536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536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5363">
                                            <p:txEl>
                                              <p:pRg st="1" end="1"/>
                                            </p:txEl>
                                          </p:spTgt>
                                        </p:tgtEl>
                                        <p:attrNameLst>
                                          <p:attrName>style.visibility</p:attrName>
                                        </p:attrNameLst>
                                      </p:cBhvr>
                                      <p:to>
                                        <p:strVal val="visible"/>
                                      </p:to>
                                    </p:set>
                                    <p:anim calcmode="lin" valueType="num">
                                      <p:cBhvr additive="base">
                                        <p:cTn id="13" dur="500" fill="hold"/>
                                        <p:tgtEl>
                                          <p:spTgt spid="1536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536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5363">
                                            <p:txEl>
                                              <p:pRg st="2" end="2"/>
                                            </p:txEl>
                                          </p:spTgt>
                                        </p:tgtEl>
                                        <p:attrNameLst>
                                          <p:attrName>style.visibility</p:attrName>
                                        </p:attrNameLst>
                                      </p:cBhvr>
                                      <p:to>
                                        <p:strVal val="visible"/>
                                      </p:to>
                                    </p:set>
                                    <p:anim calcmode="lin" valueType="num">
                                      <p:cBhvr additive="base">
                                        <p:cTn id="19" dur="500" fill="hold"/>
                                        <p:tgtEl>
                                          <p:spTgt spid="1536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536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5363">
                                            <p:txEl>
                                              <p:pRg st="3" end="3"/>
                                            </p:txEl>
                                          </p:spTgt>
                                        </p:tgtEl>
                                        <p:attrNameLst>
                                          <p:attrName>style.visibility</p:attrName>
                                        </p:attrNameLst>
                                      </p:cBhvr>
                                      <p:to>
                                        <p:strVal val="visible"/>
                                      </p:to>
                                    </p:set>
                                    <p:anim calcmode="lin" valueType="num">
                                      <p:cBhvr additive="base">
                                        <p:cTn id="25" dur="500" fill="hold"/>
                                        <p:tgtEl>
                                          <p:spTgt spid="1536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536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5363">
                                            <p:txEl>
                                              <p:pRg st="4" end="4"/>
                                            </p:txEl>
                                          </p:spTgt>
                                        </p:tgtEl>
                                        <p:attrNameLst>
                                          <p:attrName>style.visibility</p:attrName>
                                        </p:attrNameLst>
                                      </p:cBhvr>
                                      <p:to>
                                        <p:strVal val="visible"/>
                                      </p:to>
                                    </p:set>
                                    <p:anim calcmode="lin" valueType="num">
                                      <p:cBhvr additive="base">
                                        <p:cTn id="31" dur="500" fill="hold"/>
                                        <p:tgtEl>
                                          <p:spTgt spid="1536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536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5363">
                                            <p:txEl>
                                              <p:pRg st="5" end="5"/>
                                            </p:txEl>
                                          </p:spTgt>
                                        </p:tgtEl>
                                        <p:attrNameLst>
                                          <p:attrName>style.visibility</p:attrName>
                                        </p:attrNameLst>
                                      </p:cBhvr>
                                      <p:to>
                                        <p:strVal val="visible"/>
                                      </p:to>
                                    </p:set>
                                    <p:anim calcmode="lin" valueType="num">
                                      <p:cBhvr additive="base">
                                        <p:cTn id="37" dur="500" fill="hold"/>
                                        <p:tgtEl>
                                          <p:spTgt spid="1536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536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5363">
                                            <p:txEl>
                                              <p:pRg st="6" end="6"/>
                                            </p:txEl>
                                          </p:spTgt>
                                        </p:tgtEl>
                                        <p:attrNameLst>
                                          <p:attrName>style.visibility</p:attrName>
                                        </p:attrNameLst>
                                      </p:cBhvr>
                                      <p:to>
                                        <p:strVal val="visible"/>
                                      </p:to>
                                    </p:set>
                                    <p:anim calcmode="lin" valueType="num">
                                      <p:cBhvr additive="base">
                                        <p:cTn id="43" dur="500" fill="hold"/>
                                        <p:tgtEl>
                                          <p:spTgt spid="1536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536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p:txBody>
          <a:bodyPr/>
          <a:lstStyle/>
          <a:p>
            <a:r>
              <a:rPr lang="en-US" altLang="en-US"/>
              <a:t>Significance </a:t>
            </a:r>
          </a:p>
        </p:txBody>
      </p:sp>
      <p:sp>
        <p:nvSpPr>
          <p:cNvPr id="16387" name="Rectangle 3"/>
          <p:cNvSpPr>
            <a:spLocks noGrp="1" noChangeArrowheads="1"/>
          </p:cNvSpPr>
          <p:nvPr>
            <p:ph type="body" idx="1"/>
          </p:nvPr>
        </p:nvSpPr>
        <p:spPr/>
        <p:txBody>
          <a:bodyPr/>
          <a:lstStyle/>
          <a:p>
            <a:r>
              <a:rPr lang="en-US" altLang="en-US"/>
              <a:t>Immediate effect </a:t>
            </a:r>
          </a:p>
          <a:p>
            <a:pPr lvl="1"/>
            <a:r>
              <a:rPr lang="en-US" altLang="en-US"/>
              <a:t>Two men freed from Satan's power (main one goes out to proclaim God's work).</a:t>
            </a:r>
          </a:p>
          <a:p>
            <a:pPr lvl="1"/>
            <a:r>
              <a:rPr lang="en-US" altLang="en-US"/>
              <a:t>Gadarenes are out 2,000 pigs!  They ask Jesus to leave.</a:t>
            </a:r>
          </a:p>
          <a:p>
            <a:pPr lvl="1"/>
            <a:r>
              <a:rPr lang="en-US" altLang="en-US"/>
              <a:t>Probably a deliverance/judgment theme here. </a:t>
            </a:r>
          </a:p>
        </p:txBody>
      </p:sp>
    </p:spTree>
    <p:custDataLst>
      <p:tags r:id="rId1"/>
    </p:custDataLst>
  </p:cSld>
  <p:clrMapOvr>
    <a:masterClrMapping/>
  </p:clrMapOvr>
  <p:transition advTm="40087"/>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387">
                                            <p:txEl>
                                              <p:pRg st="0" end="0"/>
                                            </p:txEl>
                                          </p:spTgt>
                                        </p:tgtEl>
                                        <p:attrNameLst>
                                          <p:attrName>style.visibility</p:attrName>
                                        </p:attrNameLst>
                                      </p:cBhvr>
                                      <p:to>
                                        <p:strVal val="visible"/>
                                      </p:to>
                                    </p:set>
                                    <p:anim calcmode="lin" valueType="num">
                                      <p:cBhvr additive="base">
                                        <p:cTn id="7" dur="500" fill="hold"/>
                                        <p:tgtEl>
                                          <p:spTgt spid="1638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638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6387">
                                            <p:txEl>
                                              <p:pRg st="1" end="1"/>
                                            </p:txEl>
                                          </p:spTgt>
                                        </p:tgtEl>
                                        <p:attrNameLst>
                                          <p:attrName>style.visibility</p:attrName>
                                        </p:attrNameLst>
                                      </p:cBhvr>
                                      <p:to>
                                        <p:strVal val="visible"/>
                                      </p:to>
                                    </p:set>
                                    <p:anim calcmode="lin" valueType="num">
                                      <p:cBhvr additive="base">
                                        <p:cTn id="13" dur="500" fill="hold"/>
                                        <p:tgtEl>
                                          <p:spTgt spid="1638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638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6387">
                                            <p:txEl>
                                              <p:pRg st="2" end="2"/>
                                            </p:txEl>
                                          </p:spTgt>
                                        </p:tgtEl>
                                        <p:attrNameLst>
                                          <p:attrName>style.visibility</p:attrName>
                                        </p:attrNameLst>
                                      </p:cBhvr>
                                      <p:to>
                                        <p:strVal val="visible"/>
                                      </p:to>
                                    </p:set>
                                    <p:anim calcmode="lin" valueType="num">
                                      <p:cBhvr additive="base">
                                        <p:cTn id="19" dur="500" fill="hold"/>
                                        <p:tgtEl>
                                          <p:spTgt spid="16387">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638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6387">
                                            <p:txEl>
                                              <p:pRg st="3" end="3"/>
                                            </p:txEl>
                                          </p:spTgt>
                                        </p:tgtEl>
                                        <p:attrNameLst>
                                          <p:attrName>style.visibility</p:attrName>
                                        </p:attrNameLst>
                                      </p:cBhvr>
                                      <p:to>
                                        <p:strVal val="visible"/>
                                      </p:to>
                                    </p:set>
                                    <p:anim calcmode="lin" valueType="num">
                                      <p:cBhvr additive="base">
                                        <p:cTn id="25" dur="500" fill="hold"/>
                                        <p:tgtEl>
                                          <p:spTgt spid="16387">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6387">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7"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r>
              <a:rPr lang="en-US" altLang="en-US"/>
              <a:t>Significance</a:t>
            </a:r>
          </a:p>
        </p:txBody>
      </p:sp>
      <p:sp>
        <p:nvSpPr>
          <p:cNvPr id="17411" name="Rectangle 3"/>
          <p:cNvSpPr>
            <a:spLocks noGrp="1" noChangeArrowheads="1"/>
          </p:cNvSpPr>
          <p:nvPr>
            <p:ph type="body" idx="1"/>
          </p:nvPr>
        </p:nvSpPr>
        <p:spPr/>
        <p:txBody>
          <a:bodyPr/>
          <a:lstStyle/>
          <a:p>
            <a:pPr>
              <a:lnSpc>
                <a:spcPct val="90000"/>
              </a:lnSpc>
            </a:pPr>
            <a:r>
              <a:rPr lang="en-US" altLang="en-US" sz="2800"/>
              <a:t>Place in salvation history </a:t>
            </a:r>
          </a:p>
          <a:p>
            <a:pPr lvl="1">
              <a:lnSpc>
                <a:spcPct val="90000"/>
              </a:lnSpc>
            </a:pPr>
            <a:r>
              <a:rPr lang="en-US" altLang="en-US" sz="2400"/>
              <a:t>Apparently growing activity of demonic in IT period as far as Jews concerned </a:t>
            </a:r>
          </a:p>
          <a:p>
            <a:pPr lvl="2">
              <a:lnSpc>
                <a:spcPct val="90000"/>
              </a:lnSpc>
            </a:pPr>
            <a:r>
              <a:rPr lang="en-US" altLang="en-US" sz="2000"/>
              <a:t>perhaps due to mixing w/ Gentiles </a:t>
            </a:r>
          </a:p>
          <a:p>
            <a:pPr lvl="2">
              <a:lnSpc>
                <a:spcPct val="90000"/>
              </a:lnSpc>
            </a:pPr>
            <a:r>
              <a:rPr lang="en-US" altLang="en-US" sz="2000"/>
              <a:t>possibly due to approaching conflict w/ coming Christ.</a:t>
            </a:r>
          </a:p>
          <a:p>
            <a:pPr lvl="1">
              <a:lnSpc>
                <a:spcPct val="90000"/>
              </a:lnSpc>
            </a:pPr>
            <a:r>
              <a:rPr lang="en-US" altLang="en-US" sz="2400"/>
              <a:t>Direct confrontation w/ powers of Satan.</a:t>
            </a:r>
          </a:p>
          <a:p>
            <a:pPr lvl="1">
              <a:lnSpc>
                <a:spcPct val="90000"/>
              </a:lnSpc>
            </a:pPr>
            <a:r>
              <a:rPr lang="en-US" altLang="en-US" sz="2400"/>
              <a:t>Won decisively by Jesus.</a:t>
            </a:r>
          </a:p>
          <a:p>
            <a:pPr lvl="1">
              <a:lnSpc>
                <a:spcPct val="90000"/>
              </a:lnSpc>
            </a:pPr>
            <a:r>
              <a:rPr lang="en-US" altLang="en-US" sz="2400"/>
              <a:t>Does Jesus use pigs to rid area of demons?</a:t>
            </a:r>
          </a:p>
          <a:p>
            <a:pPr lvl="1">
              <a:lnSpc>
                <a:spcPct val="90000"/>
              </a:lnSpc>
            </a:pPr>
            <a:r>
              <a:rPr lang="en-US" altLang="en-US" sz="2400"/>
              <a:t>or do demons use pigs to rid area of Jesus?</a:t>
            </a:r>
          </a:p>
          <a:p>
            <a:pPr lvl="1">
              <a:lnSpc>
                <a:spcPct val="90000"/>
              </a:lnSpc>
            </a:pPr>
            <a:r>
              <a:rPr lang="en-US" altLang="en-US" sz="2400"/>
              <a:t>Jesus’ power extends to spiritual realm, not merely nature and disease. </a:t>
            </a:r>
          </a:p>
        </p:txBody>
      </p:sp>
    </p:spTree>
    <p:custDataLst>
      <p:tags r:id="rId1"/>
    </p:custDataLst>
  </p:cSld>
  <p:clrMapOvr>
    <a:masterClrMapping/>
  </p:clrMapOvr>
  <p:transition advTm="79064"/>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411">
                                            <p:txEl>
                                              <p:pRg st="0" end="0"/>
                                            </p:txEl>
                                          </p:spTgt>
                                        </p:tgtEl>
                                        <p:attrNameLst>
                                          <p:attrName>style.visibility</p:attrName>
                                        </p:attrNameLst>
                                      </p:cBhvr>
                                      <p:to>
                                        <p:strVal val="visible"/>
                                      </p:to>
                                    </p:set>
                                    <p:anim calcmode="lin" valueType="num">
                                      <p:cBhvr additive="base">
                                        <p:cTn id="7" dur="500" fill="hold"/>
                                        <p:tgtEl>
                                          <p:spTgt spid="1741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741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7411">
                                            <p:txEl>
                                              <p:pRg st="1" end="1"/>
                                            </p:txEl>
                                          </p:spTgt>
                                        </p:tgtEl>
                                        <p:attrNameLst>
                                          <p:attrName>style.visibility</p:attrName>
                                        </p:attrNameLst>
                                      </p:cBhvr>
                                      <p:to>
                                        <p:strVal val="visible"/>
                                      </p:to>
                                    </p:set>
                                    <p:anim calcmode="lin" valueType="num">
                                      <p:cBhvr additive="base">
                                        <p:cTn id="13" dur="500" fill="hold"/>
                                        <p:tgtEl>
                                          <p:spTgt spid="17411">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741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7411">
                                            <p:txEl>
                                              <p:pRg st="2" end="2"/>
                                            </p:txEl>
                                          </p:spTgt>
                                        </p:tgtEl>
                                        <p:attrNameLst>
                                          <p:attrName>style.visibility</p:attrName>
                                        </p:attrNameLst>
                                      </p:cBhvr>
                                      <p:to>
                                        <p:strVal val="visible"/>
                                      </p:to>
                                    </p:set>
                                    <p:anim calcmode="lin" valueType="num">
                                      <p:cBhvr additive="base">
                                        <p:cTn id="19" dur="500" fill="hold"/>
                                        <p:tgtEl>
                                          <p:spTgt spid="17411">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741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7411">
                                            <p:txEl>
                                              <p:pRg st="3" end="3"/>
                                            </p:txEl>
                                          </p:spTgt>
                                        </p:tgtEl>
                                        <p:attrNameLst>
                                          <p:attrName>style.visibility</p:attrName>
                                        </p:attrNameLst>
                                      </p:cBhvr>
                                      <p:to>
                                        <p:strVal val="visible"/>
                                      </p:to>
                                    </p:set>
                                    <p:anim calcmode="lin" valueType="num">
                                      <p:cBhvr additive="base">
                                        <p:cTn id="25" dur="500" fill="hold"/>
                                        <p:tgtEl>
                                          <p:spTgt spid="17411">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7411">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7411">
                                            <p:txEl>
                                              <p:pRg st="4" end="4"/>
                                            </p:txEl>
                                          </p:spTgt>
                                        </p:tgtEl>
                                        <p:attrNameLst>
                                          <p:attrName>style.visibility</p:attrName>
                                        </p:attrNameLst>
                                      </p:cBhvr>
                                      <p:to>
                                        <p:strVal val="visible"/>
                                      </p:to>
                                    </p:set>
                                    <p:anim calcmode="lin" valueType="num">
                                      <p:cBhvr additive="base">
                                        <p:cTn id="31" dur="500" fill="hold"/>
                                        <p:tgtEl>
                                          <p:spTgt spid="17411">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7411">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7411">
                                            <p:txEl>
                                              <p:pRg st="5" end="5"/>
                                            </p:txEl>
                                          </p:spTgt>
                                        </p:tgtEl>
                                        <p:attrNameLst>
                                          <p:attrName>style.visibility</p:attrName>
                                        </p:attrNameLst>
                                      </p:cBhvr>
                                      <p:to>
                                        <p:strVal val="visible"/>
                                      </p:to>
                                    </p:set>
                                    <p:anim calcmode="lin" valueType="num">
                                      <p:cBhvr additive="base">
                                        <p:cTn id="37" dur="500" fill="hold"/>
                                        <p:tgtEl>
                                          <p:spTgt spid="17411">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7411">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7411">
                                            <p:txEl>
                                              <p:pRg st="6" end="6"/>
                                            </p:txEl>
                                          </p:spTgt>
                                        </p:tgtEl>
                                        <p:attrNameLst>
                                          <p:attrName>style.visibility</p:attrName>
                                        </p:attrNameLst>
                                      </p:cBhvr>
                                      <p:to>
                                        <p:strVal val="visible"/>
                                      </p:to>
                                    </p:set>
                                    <p:anim calcmode="lin" valueType="num">
                                      <p:cBhvr additive="base">
                                        <p:cTn id="43" dur="500" fill="hold"/>
                                        <p:tgtEl>
                                          <p:spTgt spid="17411">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7411">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7411">
                                            <p:txEl>
                                              <p:pRg st="7" end="7"/>
                                            </p:txEl>
                                          </p:spTgt>
                                        </p:tgtEl>
                                        <p:attrNameLst>
                                          <p:attrName>style.visibility</p:attrName>
                                        </p:attrNameLst>
                                      </p:cBhvr>
                                      <p:to>
                                        <p:strVal val="visible"/>
                                      </p:to>
                                    </p:set>
                                    <p:anim calcmode="lin" valueType="num">
                                      <p:cBhvr additive="base">
                                        <p:cTn id="49" dur="500" fill="hold"/>
                                        <p:tgtEl>
                                          <p:spTgt spid="17411">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17411">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17411">
                                            <p:txEl>
                                              <p:pRg st="8" end="8"/>
                                            </p:txEl>
                                          </p:spTgt>
                                        </p:tgtEl>
                                        <p:attrNameLst>
                                          <p:attrName>style.visibility</p:attrName>
                                        </p:attrNameLst>
                                      </p:cBhvr>
                                      <p:to>
                                        <p:strVal val="visible"/>
                                      </p:to>
                                    </p:set>
                                    <p:anim calcmode="lin" valueType="num">
                                      <p:cBhvr additive="base">
                                        <p:cTn id="55" dur="500" fill="hold"/>
                                        <p:tgtEl>
                                          <p:spTgt spid="17411">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17411">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1"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r>
              <a:rPr lang="en-US" altLang="en-US"/>
              <a:t>Symbolic Elements</a:t>
            </a:r>
          </a:p>
        </p:txBody>
      </p:sp>
      <p:sp>
        <p:nvSpPr>
          <p:cNvPr id="18435" name="Rectangle 3"/>
          <p:cNvSpPr>
            <a:spLocks noGrp="1" noChangeArrowheads="1"/>
          </p:cNvSpPr>
          <p:nvPr>
            <p:ph type="body" idx="1"/>
          </p:nvPr>
        </p:nvSpPr>
        <p:spPr/>
        <p:txBody>
          <a:bodyPr/>
          <a:lstStyle/>
          <a:p>
            <a:r>
              <a:rPr lang="en-US" altLang="en-US"/>
              <a:t>Foreshadowing defeat of Satan, coming judgment.</a:t>
            </a:r>
          </a:p>
          <a:p>
            <a:r>
              <a:rPr lang="en-US" altLang="en-US"/>
              <a:t>Note remark of demons in Mt 8:29:</a:t>
            </a:r>
          </a:p>
          <a:p>
            <a:pPr lvl="1"/>
            <a:r>
              <a:rPr lang="en-US" altLang="en-US"/>
              <a:t>Matt 8:29 (NIV) "What do you want with us, Son of God?" they shouted. "Have you come here to torture us before the appointed time?"  </a:t>
            </a:r>
          </a:p>
        </p:txBody>
      </p:sp>
    </p:spTree>
    <p:custDataLst>
      <p:tags r:id="rId1"/>
    </p:custDataLst>
  </p:cSld>
  <p:clrMapOvr>
    <a:masterClrMapping/>
  </p:clrMapOvr>
  <p:transition advTm="64603"/>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8435">
                                            <p:txEl>
                                              <p:pRg st="0" end="0"/>
                                            </p:txEl>
                                          </p:spTgt>
                                        </p:tgtEl>
                                        <p:attrNameLst>
                                          <p:attrName>style.visibility</p:attrName>
                                        </p:attrNameLst>
                                      </p:cBhvr>
                                      <p:to>
                                        <p:strVal val="visible"/>
                                      </p:to>
                                    </p:set>
                                    <p:anim calcmode="lin" valueType="num">
                                      <p:cBhvr additive="base">
                                        <p:cTn id="7" dur="500" fill="hold"/>
                                        <p:tgtEl>
                                          <p:spTgt spid="1843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843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8435">
                                            <p:txEl>
                                              <p:pRg st="1" end="1"/>
                                            </p:txEl>
                                          </p:spTgt>
                                        </p:tgtEl>
                                        <p:attrNameLst>
                                          <p:attrName>style.visibility</p:attrName>
                                        </p:attrNameLst>
                                      </p:cBhvr>
                                      <p:to>
                                        <p:strVal val="visible"/>
                                      </p:to>
                                    </p:set>
                                    <p:anim calcmode="lin" valueType="num">
                                      <p:cBhvr additive="base">
                                        <p:cTn id="13" dur="500" fill="hold"/>
                                        <p:tgtEl>
                                          <p:spTgt spid="1843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843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8435">
                                            <p:txEl>
                                              <p:pRg st="2" end="2"/>
                                            </p:txEl>
                                          </p:spTgt>
                                        </p:tgtEl>
                                        <p:attrNameLst>
                                          <p:attrName>style.visibility</p:attrName>
                                        </p:attrNameLst>
                                      </p:cBhvr>
                                      <p:to>
                                        <p:strVal val="visible"/>
                                      </p:to>
                                    </p:set>
                                    <p:anim calcmode="lin" valueType="num">
                                      <p:cBhvr additive="base">
                                        <p:cTn id="19" dur="500" fill="hold"/>
                                        <p:tgtEl>
                                          <p:spTgt spid="1843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8435">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5"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63" name="Picture 7" descr="Syrophoenicia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685800"/>
            <a:ext cx="7162800" cy="5611813"/>
          </a:xfrm>
          <a:prstGeom prst="rect">
            <a:avLst/>
          </a:prstGeom>
          <a:noFill/>
          <a:extLst>
            <a:ext uri="{909E8E84-426E-40DD-AFC4-6F175D3DCCD1}">
              <a14:hiddenFill xmlns:a14="http://schemas.microsoft.com/office/drawing/2010/main">
                <a:solidFill>
                  <a:srgbClr val="FFFFFF"/>
                </a:solidFill>
              </a14:hiddenFill>
            </a:ext>
          </a:extLst>
        </p:spPr>
      </p:pic>
      <p:sp>
        <p:nvSpPr>
          <p:cNvPr id="19460" name="Rectangle 4"/>
          <p:cNvSpPr>
            <a:spLocks noGrp="1" noChangeArrowheads="1"/>
          </p:cNvSpPr>
          <p:nvPr>
            <p:ph type="ctrTitle"/>
          </p:nvPr>
        </p:nvSpPr>
        <p:spPr/>
        <p:txBody>
          <a:bodyPr/>
          <a:lstStyle/>
          <a:p>
            <a:r>
              <a:rPr lang="en-US" altLang="en-US">
                <a:solidFill>
                  <a:schemeClr val="bg1"/>
                </a:solidFill>
              </a:rPr>
              <a:t>Syrophoenician's Daughter</a:t>
            </a:r>
          </a:p>
        </p:txBody>
      </p:sp>
      <p:sp>
        <p:nvSpPr>
          <p:cNvPr id="19461" name="Rectangle 5"/>
          <p:cNvSpPr>
            <a:spLocks noGrp="1" noChangeArrowheads="1"/>
          </p:cNvSpPr>
          <p:nvPr>
            <p:ph type="subTitle" idx="1"/>
          </p:nvPr>
        </p:nvSpPr>
        <p:spPr>
          <a:xfrm>
            <a:off x="1371600" y="4495800"/>
            <a:ext cx="6400800" cy="1752600"/>
          </a:xfrm>
        </p:spPr>
        <p:txBody>
          <a:bodyPr/>
          <a:lstStyle/>
          <a:p>
            <a:r>
              <a:rPr lang="en-US" altLang="en-US">
                <a:solidFill>
                  <a:schemeClr val="bg1"/>
                </a:solidFill>
              </a:rPr>
              <a:t>Matthew 15, Mark 7</a:t>
            </a:r>
          </a:p>
        </p:txBody>
      </p:sp>
    </p:spTree>
    <p:custDataLst>
      <p:tags r:id="rId1"/>
    </p:custDataLst>
  </p:cSld>
  <p:clrMapOvr>
    <a:masterClrMapping/>
  </p:clrMapOvr>
  <p:transition advTm="7941"/>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9460"/>
                                        </p:tgtEl>
                                        <p:attrNameLst>
                                          <p:attrName>style.visibility</p:attrName>
                                        </p:attrNameLst>
                                      </p:cBhvr>
                                      <p:to>
                                        <p:strVal val="visible"/>
                                      </p:to>
                                    </p:set>
                                    <p:anim calcmode="lin" valueType="num">
                                      <p:cBhvr>
                                        <p:cTn id="7" dur="500" fill="hold"/>
                                        <p:tgtEl>
                                          <p:spTgt spid="19460"/>
                                        </p:tgtEl>
                                        <p:attrNameLst>
                                          <p:attrName>ppt_w</p:attrName>
                                        </p:attrNameLst>
                                      </p:cBhvr>
                                      <p:tavLst>
                                        <p:tav tm="0">
                                          <p:val>
                                            <p:fltVal val="0"/>
                                          </p:val>
                                        </p:tav>
                                        <p:tav tm="100000">
                                          <p:val>
                                            <p:strVal val="#ppt_w"/>
                                          </p:val>
                                        </p:tav>
                                      </p:tavLst>
                                    </p:anim>
                                    <p:anim calcmode="lin" valueType="num">
                                      <p:cBhvr>
                                        <p:cTn id="8" dur="500" fill="hold"/>
                                        <p:tgtEl>
                                          <p:spTgt spid="19460"/>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5" presetClass="entr" presetSubtype="10" fill="hold" grpId="0" nodeType="clickEffect">
                                  <p:stCondLst>
                                    <p:cond delay="0"/>
                                  </p:stCondLst>
                                  <p:childTnLst>
                                    <p:set>
                                      <p:cBhvr>
                                        <p:cTn id="12" dur="1" fill="hold">
                                          <p:stCondLst>
                                            <p:cond delay="0"/>
                                          </p:stCondLst>
                                        </p:cTn>
                                        <p:tgtEl>
                                          <p:spTgt spid="19461">
                                            <p:txEl>
                                              <p:pRg st="0" end="0"/>
                                            </p:txEl>
                                          </p:spTgt>
                                        </p:tgtEl>
                                        <p:attrNameLst>
                                          <p:attrName>style.visibility</p:attrName>
                                        </p:attrNameLst>
                                      </p:cBhvr>
                                      <p:to>
                                        <p:strVal val="visible"/>
                                      </p:to>
                                    </p:set>
                                    <p:animEffect transition="in" filter="checkerboard(across)">
                                      <p:cBhvr>
                                        <p:cTn id="13" dur="500"/>
                                        <p:tgtEl>
                                          <p:spTgt spid="1946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60" grpId="0"/>
      <p:bldP spid="19461"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r>
              <a:rPr lang="en-US" altLang="en-US"/>
              <a:t>Mark 7:24-30</a:t>
            </a:r>
          </a:p>
        </p:txBody>
      </p:sp>
      <p:sp>
        <p:nvSpPr>
          <p:cNvPr id="21508" name="Text Box 4"/>
          <p:cNvSpPr txBox="1">
            <a:spLocks noChangeArrowheads="1"/>
          </p:cNvSpPr>
          <p:nvPr/>
        </p:nvSpPr>
        <p:spPr bwMode="auto">
          <a:xfrm>
            <a:off x="381000" y="1295400"/>
            <a:ext cx="8382000" cy="5203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400">
                <a:solidFill>
                  <a:schemeClr val="tx1"/>
                </a:solidFill>
              </a:rPr>
              <a:t>Mark 7:24 (NIV) Jesus left that place and went to the vicinity of Tyre. He entered a house and did not want anyone to know it; yet he could not keep his presence secret. 25 In fact, as soon as she heard about him, a woman whose little daughter was possessed by an evil [unclean] spirit came and fell at his feet. 26 The woman was a Greek, born in Syrian Phoenicia. She begged Jesus to drive the demon out of her daughter. 27 "First let the children eat all they want," he told her, "for it is not right to take the children's bread and toss it to their dogs." 28 "Yes, Lord," she replied, "but even the dogs under the table eat the children's crumbs." 29 Then he told her, "For such a reply, you may go; the demon has left your daughter." 30 She went home and found her child lying on the bed, and the demon gone. </a:t>
            </a:r>
          </a:p>
        </p:txBody>
      </p:sp>
    </p:spTree>
    <p:custDataLst>
      <p:tags r:id="rId1"/>
    </p:custDataLst>
  </p:cSld>
  <p:clrMapOvr>
    <a:masterClrMapping/>
  </p:clrMapOvr>
  <p:transition advTm="47048"/>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1508"/>
                                        </p:tgtEl>
                                        <p:attrNameLst>
                                          <p:attrName>style.visibility</p:attrName>
                                        </p:attrNameLst>
                                      </p:cBhvr>
                                      <p:to>
                                        <p:strVal val="visible"/>
                                      </p:to>
                                    </p:set>
                                    <p:animEffect transition="in" filter="checkerboard(across)">
                                      <p:cBhvr>
                                        <p:cTn id="7" dur="500"/>
                                        <p:tgtEl>
                                          <p:spTgt spid="215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p:txBody>
          <a:bodyPr/>
          <a:lstStyle/>
          <a:p>
            <a:r>
              <a:rPr lang="en-US" altLang="en-US"/>
              <a:t>Historicity of the Event</a:t>
            </a:r>
          </a:p>
        </p:txBody>
      </p:sp>
      <p:sp>
        <p:nvSpPr>
          <p:cNvPr id="23555" name="Rectangle 3"/>
          <p:cNvSpPr>
            <a:spLocks noGrp="1" noChangeArrowheads="1"/>
          </p:cNvSpPr>
          <p:nvPr>
            <p:ph type="body" idx="1"/>
          </p:nvPr>
        </p:nvSpPr>
        <p:spPr>
          <a:xfrm>
            <a:off x="381000" y="1295400"/>
            <a:ext cx="8229600" cy="4525963"/>
          </a:xfrm>
        </p:spPr>
        <p:txBody>
          <a:bodyPr/>
          <a:lstStyle/>
          <a:p>
            <a:pPr>
              <a:lnSpc>
                <a:spcPct val="80000"/>
              </a:lnSpc>
            </a:pPr>
            <a:r>
              <a:rPr lang="en-US" altLang="en-US" sz="2800"/>
              <a:t>Occasion </a:t>
            </a:r>
          </a:p>
          <a:p>
            <a:pPr lvl="1">
              <a:lnSpc>
                <a:spcPct val="80000"/>
              </a:lnSpc>
            </a:pPr>
            <a:r>
              <a:rPr lang="en-US" altLang="en-US" sz="2400"/>
              <a:t>During latter part of Jesus' ministry, His special time working w/ disciples </a:t>
            </a:r>
          </a:p>
          <a:p>
            <a:pPr lvl="1">
              <a:lnSpc>
                <a:spcPct val="80000"/>
              </a:lnSpc>
            </a:pPr>
            <a:r>
              <a:rPr lang="en-US" altLang="en-US" sz="2400"/>
              <a:t>Mt and Mk both put this incident in midst of 2 others: </a:t>
            </a:r>
          </a:p>
          <a:p>
            <a:pPr lvl="2">
              <a:lnSpc>
                <a:spcPct val="80000"/>
              </a:lnSpc>
            </a:pPr>
            <a:r>
              <a:rPr lang="en-US" altLang="en-US" sz="2000"/>
              <a:t>Pharisaic opposition to disciples not washing hands </a:t>
            </a:r>
          </a:p>
          <a:p>
            <a:pPr lvl="2">
              <a:lnSpc>
                <a:spcPct val="80000"/>
              </a:lnSpc>
            </a:pPr>
            <a:r>
              <a:rPr lang="en-US" altLang="en-US" sz="2000"/>
              <a:t>Feeding of 4,000</a:t>
            </a:r>
          </a:p>
          <a:p>
            <a:pPr lvl="1">
              <a:lnSpc>
                <a:spcPct val="80000"/>
              </a:lnSpc>
            </a:pPr>
            <a:r>
              <a:rPr lang="en-US" altLang="en-US" sz="2400"/>
              <a:t>Jesus has withdrawn to NW, presumably to avoid crowds and enemies (Mk 7:24).</a:t>
            </a:r>
          </a:p>
          <a:p>
            <a:pPr lvl="1">
              <a:lnSpc>
                <a:spcPct val="80000"/>
              </a:lnSpc>
            </a:pPr>
            <a:r>
              <a:rPr lang="en-US" altLang="en-US" sz="2400"/>
              <a:t>Pagan woman recognizes Him, seeks release of demon-possessed daughter.</a:t>
            </a:r>
          </a:p>
          <a:p>
            <a:pPr>
              <a:lnSpc>
                <a:spcPct val="80000"/>
              </a:lnSpc>
            </a:pPr>
            <a:r>
              <a:rPr lang="en-US" altLang="en-US" sz="2800"/>
              <a:t>Liberal explanations </a:t>
            </a:r>
          </a:p>
          <a:p>
            <a:pPr lvl="1">
              <a:lnSpc>
                <a:spcPct val="80000"/>
              </a:lnSpc>
            </a:pPr>
            <a:r>
              <a:rPr lang="en-US" altLang="en-US" sz="2400"/>
              <a:t>Psychosomatic  </a:t>
            </a:r>
          </a:p>
        </p:txBody>
      </p:sp>
    </p:spTree>
    <p:custDataLst>
      <p:tags r:id="rId1"/>
    </p:custDataLst>
  </p:cSld>
  <p:clrMapOvr>
    <a:masterClrMapping/>
  </p:clrMapOvr>
  <p:transition advTm="85963"/>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3555">
                                            <p:txEl>
                                              <p:pRg st="0" end="0"/>
                                            </p:txEl>
                                          </p:spTgt>
                                        </p:tgtEl>
                                        <p:attrNameLst>
                                          <p:attrName>style.visibility</p:attrName>
                                        </p:attrNameLst>
                                      </p:cBhvr>
                                      <p:to>
                                        <p:strVal val="visible"/>
                                      </p:to>
                                    </p:set>
                                    <p:anim calcmode="lin" valueType="num">
                                      <p:cBhvr additive="base">
                                        <p:cTn id="7" dur="500" fill="hold"/>
                                        <p:tgtEl>
                                          <p:spTgt spid="2355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355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3555">
                                            <p:txEl>
                                              <p:pRg st="1" end="1"/>
                                            </p:txEl>
                                          </p:spTgt>
                                        </p:tgtEl>
                                        <p:attrNameLst>
                                          <p:attrName>style.visibility</p:attrName>
                                        </p:attrNameLst>
                                      </p:cBhvr>
                                      <p:to>
                                        <p:strVal val="visible"/>
                                      </p:to>
                                    </p:set>
                                    <p:anim calcmode="lin" valueType="num">
                                      <p:cBhvr additive="base">
                                        <p:cTn id="13" dur="500" fill="hold"/>
                                        <p:tgtEl>
                                          <p:spTgt spid="2355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355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3555">
                                            <p:txEl>
                                              <p:pRg st="2" end="2"/>
                                            </p:txEl>
                                          </p:spTgt>
                                        </p:tgtEl>
                                        <p:attrNameLst>
                                          <p:attrName>style.visibility</p:attrName>
                                        </p:attrNameLst>
                                      </p:cBhvr>
                                      <p:to>
                                        <p:strVal val="visible"/>
                                      </p:to>
                                    </p:set>
                                    <p:anim calcmode="lin" valueType="num">
                                      <p:cBhvr additive="base">
                                        <p:cTn id="19" dur="500" fill="hold"/>
                                        <p:tgtEl>
                                          <p:spTgt spid="2355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355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3555">
                                            <p:txEl>
                                              <p:pRg st="3" end="3"/>
                                            </p:txEl>
                                          </p:spTgt>
                                        </p:tgtEl>
                                        <p:attrNameLst>
                                          <p:attrName>style.visibility</p:attrName>
                                        </p:attrNameLst>
                                      </p:cBhvr>
                                      <p:to>
                                        <p:strVal val="visible"/>
                                      </p:to>
                                    </p:set>
                                    <p:anim calcmode="lin" valueType="num">
                                      <p:cBhvr additive="base">
                                        <p:cTn id="25" dur="500" fill="hold"/>
                                        <p:tgtEl>
                                          <p:spTgt spid="2355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355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3555">
                                            <p:txEl>
                                              <p:pRg st="4" end="4"/>
                                            </p:txEl>
                                          </p:spTgt>
                                        </p:tgtEl>
                                        <p:attrNameLst>
                                          <p:attrName>style.visibility</p:attrName>
                                        </p:attrNameLst>
                                      </p:cBhvr>
                                      <p:to>
                                        <p:strVal val="visible"/>
                                      </p:to>
                                    </p:set>
                                    <p:anim calcmode="lin" valueType="num">
                                      <p:cBhvr additive="base">
                                        <p:cTn id="31" dur="500" fill="hold"/>
                                        <p:tgtEl>
                                          <p:spTgt spid="23555">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355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3555">
                                            <p:txEl>
                                              <p:pRg st="5" end="5"/>
                                            </p:txEl>
                                          </p:spTgt>
                                        </p:tgtEl>
                                        <p:attrNameLst>
                                          <p:attrName>style.visibility</p:attrName>
                                        </p:attrNameLst>
                                      </p:cBhvr>
                                      <p:to>
                                        <p:strVal val="visible"/>
                                      </p:to>
                                    </p:set>
                                    <p:anim calcmode="lin" valueType="num">
                                      <p:cBhvr additive="base">
                                        <p:cTn id="37" dur="500" fill="hold"/>
                                        <p:tgtEl>
                                          <p:spTgt spid="23555">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23555">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23555">
                                            <p:txEl>
                                              <p:pRg st="6" end="6"/>
                                            </p:txEl>
                                          </p:spTgt>
                                        </p:tgtEl>
                                        <p:attrNameLst>
                                          <p:attrName>style.visibility</p:attrName>
                                        </p:attrNameLst>
                                      </p:cBhvr>
                                      <p:to>
                                        <p:strVal val="visible"/>
                                      </p:to>
                                    </p:set>
                                    <p:anim calcmode="lin" valueType="num">
                                      <p:cBhvr additive="base">
                                        <p:cTn id="43" dur="500" fill="hold"/>
                                        <p:tgtEl>
                                          <p:spTgt spid="23555">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23555">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23555">
                                            <p:txEl>
                                              <p:pRg st="7" end="7"/>
                                            </p:txEl>
                                          </p:spTgt>
                                        </p:tgtEl>
                                        <p:attrNameLst>
                                          <p:attrName>style.visibility</p:attrName>
                                        </p:attrNameLst>
                                      </p:cBhvr>
                                      <p:to>
                                        <p:strVal val="visible"/>
                                      </p:to>
                                    </p:set>
                                    <p:anim calcmode="lin" valueType="num">
                                      <p:cBhvr additive="base">
                                        <p:cTn id="49" dur="500" fill="hold"/>
                                        <p:tgtEl>
                                          <p:spTgt spid="23555">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23555">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23555">
                                            <p:txEl>
                                              <p:pRg st="8" end="8"/>
                                            </p:txEl>
                                          </p:spTgt>
                                        </p:tgtEl>
                                        <p:attrNameLst>
                                          <p:attrName>style.visibility</p:attrName>
                                        </p:attrNameLst>
                                      </p:cBhvr>
                                      <p:to>
                                        <p:strVal val="visible"/>
                                      </p:to>
                                    </p:set>
                                    <p:anim calcmode="lin" valueType="num">
                                      <p:cBhvr additive="base">
                                        <p:cTn id="55" dur="500" fill="hold"/>
                                        <p:tgtEl>
                                          <p:spTgt spid="23555">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23555">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5"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p:txBody>
          <a:bodyPr/>
          <a:lstStyle/>
          <a:p>
            <a:r>
              <a:rPr lang="en-US" altLang="en-US"/>
              <a:t>Evidence of Historicity</a:t>
            </a:r>
          </a:p>
        </p:txBody>
      </p:sp>
      <p:sp>
        <p:nvSpPr>
          <p:cNvPr id="24579" name="Rectangle 3"/>
          <p:cNvSpPr>
            <a:spLocks noGrp="1" noChangeArrowheads="1"/>
          </p:cNvSpPr>
          <p:nvPr>
            <p:ph type="body" idx="1"/>
          </p:nvPr>
        </p:nvSpPr>
        <p:spPr>
          <a:xfrm>
            <a:off x="1219200" y="1524000"/>
            <a:ext cx="6629400" cy="4525963"/>
          </a:xfrm>
        </p:spPr>
        <p:txBody>
          <a:bodyPr/>
          <a:lstStyle/>
          <a:p>
            <a:r>
              <a:rPr lang="en-US" altLang="en-US"/>
              <a:t>Consistently joined to other incidents.</a:t>
            </a:r>
          </a:p>
          <a:p>
            <a:r>
              <a:rPr lang="en-US" altLang="en-US"/>
              <a:t>Reference to woman as </a:t>
            </a:r>
          </a:p>
          <a:p>
            <a:pPr lvl="1"/>
            <a:r>
              <a:rPr lang="en-US" altLang="en-US"/>
              <a:t>Canaanite (Mt) </a:t>
            </a:r>
          </a:p>
          <a:p>
            <a:pPr lvl="1"/>
            <a:r>
              <a:rPr lang="en-US" altLang="en-US"/>
              <a:t>Greek, Syro-Phoenician (Mk)</a:t>
            </a:r>
          </a:p>
          <a:p>
            <a:r>
              <a:rPr lang="en-US" altLang="en-US"/>
              <a:t>Place: region of Tyre and Sidon</a:t>
            </a:r>
          </a:p>
          <a:p>
            <a:r>
              <a:rPr lang="en-US" altLang="en-US"/>
              <a:t>Cryptic remarks of Jesus are characteristic.</a:t>
            </a:r>
          </a:p>
        </p:txBody>
      </p:sp>
    </p:spTree>
    <p:custDataLst>
      <p:tags r:id="rId1"/>
    </p:custDataLst>
  </p:cSld>
  <p:clrMapOvr>
    <a:masterClrMapping/>
  </p:clrMapOvr>
  <p:transition advTm="31696"/>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4579">
                                            <p:txEl>
                                              <p:pRg st="0" end="0"/>
                                            </p:txEl>
                                          </p:spTgt>
                                        </p:tgtEl>
                                        <p:attrNameLst>
                                          <p:attrName>style.visibility</p:attrName>
                                        </p:attrNameLst>
                                      </p:cBhvr>
                                      <p:to>
                                        <p:strVal val="visible"/>
                                      </p:to>
                                    </p:set>
                                    <p:anim calcmode="lin" valueType="num">
                                      <p:cBhvr additive="base">
                                        <p:cTn id="7" dur="500" fill="hold"/>
                                        <p:tgtEl>
                                          <p:spTgt spid="2457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457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4579">
                                            <p:txEl>
                                              <p:pRg st="1" end="1"/>
                                            </p:txEl>
                                          </p:spTgt>
                                        </p:tgtEl>
                                        <p:attrNameLst>
                                          <p:attrName>style.visibility</p:attrName>
                                        </p:attrNameLst>
                                      </p:cBhvr>
                                      <p:to>
                                        <p:strVal val="visible"/>
                                      </p:to>
                                    </p:set>
                                    <p:anim calcmode="lin" valueType="num">
                                      <p:cBhvr additive="base">
                                        <p:cTn id="13" dur="500" fill="hold"/>
                                        <p:tgtEl>
                                          <p:spTgt spid="2457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457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4579">
                                            <p:txEl>
                                              <p:pRg st="2" end="2"/>
                                            </p:txEl>
                                          </p:spTgt>
                                        </p:tgtEl>
                                        <p:attrNameLst>
                                          <p:attrName>style.visibility</p:attrName>
                                        </p:attrNameLst>
                                      </p:cBhvr>
                                      <p:to>
                                        <p:strVal val="visible"/>
                                      </p:to>
                                    </p:set>
                                    <p:anim calcmode="lin" valueType="num">
                                      <p:cBhvr additive="base">
                                        <p:cTn id="19" dur="500" fill="hold"/>
                                        <p:tgtEl>
                                          <p:spTgt spid="24579">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457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4579">
                                            <p:txEl>
                                              <p:pRg st="3" end="3"/>
                                            </p:txEl>
                                          </p:spTgt>
                                        </p:tgtEl>
                                        <p:attrNameLst>
                                          <p:attrName>style.visibility</p:attrName>
                                        </p:attrNameLst>
                                      </p:cBhvr>
                                      <p:to>
                                        <p:strVal val="visible"/>
                                      </p:to>
                                    </p:set>
                                    <p:anim calcmode="lin" valueType="num">
                                      <p:cBhvr additive="base">
                                        <p:cTn id="25" dur="500" fill="hold"/>
                                        <p:tgtEl>
                                          <p:spTgt spid="24579">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4579">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4579">
                                            <p:txEl>
                                              <p:pRg st="4" end="4"/>
                                            </p:txEl>
                                          </p:spTgt>
                                        </p:tgtEl>
                                        <p:attrNameLst>
                                          <p:attrName>style.visibility</p:attrName>
                                        </p:attrNameLst>
                                      </p:cBhvr>
                                      <p:to>
                                        <p:strVal val="visible"/>
                                      </p:to>
                                    </p:set>
                                    <p:anim calcmode="lin" valueType="num">
                                      <p:cBhvr additive="base">
                                        <p:cTn id="31" dur="500" fill="hold"/>
                                        <p:tgtEl>
                                          <p:spTgt spid="24579">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4579">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4579">
                                            <p:txEl>
                                              <p:pRg st="5" end="5"/>
                                            </p:txEl>
                                          </p:spTgt>
                                        </p:tgtEl>
                                        <p:attrNameLst>
                                          <p:attrName>style.visibility</p:attrName>
                                        </p:attrNameLst>
                                      </p:cBhvr>
                                      <p:to>
                                        <p:strVal val="visible"/>
                                      </p:to>
                                    </p:set>
                                    <p:anim calcmode="lin" valueType="num">
                                      <p:cBhvr additive="base">
                                        <p:cTn id="37" dur="500" fill="hold"/>
                                        <p:tgtEl>
                                          <p:spTgt spid="24579">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24579">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79"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r>
              <a:rPr lang="en-US" altLang="en-US"/>
              <a:t>Introduction</a:t>
            </a:r>
          </a:p>
        </p:txBody>
      </p:sp>
      <p:sp>
        <p:nvSpPr>
          <p:cNvPr id="3075" name="Rectangle 3"/>
          <p:cNvSpPr>
            <a:spLocks noGrp="1" noChangeArrowheads="1"/>
          </p:cNvSpPr>
          <p:nvPr>
            <p:ph type="body" idx="1"/>
          </p:nvPr>
        </p:nvSpPr>
        <p:spPr/>
        <p:txBody>
          <a:bodyPr/>
          <a:lstStyle/>
          <a:p>
            <a:r>
              <a:rPr lang="en-US" altLang="en-US"/>
              <a:t>In this last talk in our series on the Miraculous &amp; the Miracles of Jesus, we look at Jesus</a:t>
            </a:r>
            <a:r>
              <a:rPr lang="en-US" altLang="en-US">
                <a:cs typeface="Arial" charset="0"/>
              </a:rPr>
              <a:t>'</a:t>
            </a:r>
            <a:r>
              <a:rPr lang="en-US" altLang="en-US"/>
              <a:t> mastery over the spirit realm.</a:t>
            </a:r>
          </a:p>
          <a:p>
            <a:r>
              <a:rPr lang="en-US" altLang="en-US"/>
              <a:t>As we are using this phrase in distinction from the human realm (previous talk), we here refer to spirit beings other than humans, in this case demonic beings.</a:t>
            </a:r>
          </a:p>
        </p:txBody>
      </p:sp>
    </p:spTree>
    <p:custDataLst>
      <p:tags r:id="rId1"/>
    </p:custDataLst>
  </p:cSld>
  <p:clrMapOvr>
    <a:masterClrMapping/>
  </p:clrMapOvr>
  <p:transition advTm="21471"/>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075">
                                            <p:txEl>
                                              <p:pRg st="0" end="0"/>
                                            </p:txEl>
                                          </p:spTgt>
                                        </p:tgtEl>
                                        <p:attrNameLst>
                                          <p:attrName>style.visibility</p:attrName>
                                        </p:attrNameLst>
                                      </p:cBhvr>
                                      <p:to>
                                        <p:strVal val="visible"/>
                                      </p:to>
                                    </p:set>
                                    <p:animEffect transition="in" filter="checkerboard(across)">
                                      <p:cBhvr>
                                        <p:cTn id="7" dur="500"/>
                                        <p:tgtEl>
                                          <p:spTgt spid="307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075">
                                            <p:txEl>
                                              <p:pRg st="1" end="1"/>
                                            </p:txEl>
                                          </p:spTgt>
                                        </p:tgtEl>
                                        <p:attrNameLst>
                                          <p:attrName>style.visibility</p:attrName>
                                        </p:attrNameLst>
                                      </p:cBhvr>
                                      <p:to>
                                        <p:strVal val="visible"/>
                                      </p:to>
                                    </p:set>
                                    <p:animEffect transition="in" filter="checkerboard(across)">
                                      <p:cBhvr>
                                        <p:cTn id="12" dur="500"/>
                                        <p:tgtEl>
                                          <p:spTgt spid="307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p:txBody>
          <a:bodyPr/>
          <a:lstStyle/>
          <a:p>
            <a:r>
              <a:rPr lang="en-US" altLang="en-US"/>
              <a:t>Old Testament Background </a:t>
            </a:r>
          </a:p>
        </p:txBody>
      </p:sp>
      <p:sp>
        <p:nvSpPr>
          <p:cNvPr id="25603" name="Rectangle 3"/>
          <p:cNvSpPr>
            <a:spLocks noGrp="1" noChangeArrowheads="1"/>
          </p:cNvSpPr>
          <p:nvPr>
            <p:ph type="body" idx="1"/>
          </p:nvPr>
        </p:nvSpPr>
        <p:spPr>
          <a:xfrm>
            <a:off x="1066800" y="1600200"/>
            <a:ext cx="7010400" cy="4525963"/>
          </a:xfrm>
        </p:spPr>
        <p:txBody>
          <a:bodyPr/>
          <a:lstStyle/>
          <a:p>
            <a:pPr>
              <a:lnSpc>
                <a:spcPct val="80000"/>
              </a:lnSpc>
            </a:pPr>
            <a:r>
              <a:rPr lang="en-US" altLang="en-US" sz="2800"/>
              <a:t>Similar miracles: </a:t>
            </a:r>
          </a:p>
          <a:p>
            <a:pPr lvl="1">
              <a:lnSpc>
                <a:spcPct val="80000"/>
              </a:lnSpc>
            </a:pPr>
            <a:r>
              <a:rPr lang="en-US" altLang="en-US" sz="2400"/>
              <a:t>Besides material on demons, noted above.</a:t>
            </a:r>
          </a:p>
          <a:p>
            <a:pPr lvl="1">
              <a:lnSpc>
                <a:spcPct val="80000"/>
              </a:lnSpc>
            </a:pPr>
            <a:r>
              <a:rPr lang="en-US" altLang="en-US" sz="2400"/>
              <a:t>Done for/to Gentiles: </a:t>
            </a:r>
          </a:p>
          <a:p>
            <a:pPr lvl="2">
              <a:lnSpc>
                <a:spcPct val="80000"/>
              </a:lnSpc>
            </a:pPr>
            <a:r>
              <a:rPr lang="en-US" altLang="en-US" sz="2000"/>
              <a:t>Naaman </a:t>
            </a:r>
          </a:p>
          <a:p>
            <a:pPr lvl="2">
              <a:lnSpc>
                <a:spcPct val="80000"/>
              </a:lnSpc>
            </a:pPr>
            <a:r>
              <a:rPr lang="en-US" altLang="en-US" sz="2000"/>
              <a:t>Zarephath widow</a:t>
            </a:r>
          </a:p>
          <a:p>
            <a:pPr lvl="2">
              <a:lnSpc>
                <a:spcPct val="80000"/>
              </a:lnSpc>
            </a:pPr>
            <a:r>
              <a:rPr lang="en-US" altLang="en-US" sz="2000"/>
              <a:t>Pharaoh</a:t>
            </a:r>
          </a:p>
          <a:p>
            <a:pPr lvl="2">
              <a:lnSpc>
                <a:spcPct val="80000"/>
              </a:lnSpc>
            </a:pPr>
            <a:r>
              <a:rPr lang="en-US" altLang="en-US" sz="2000"/>
              <a:t>Nebuchadnezzar </a:t>
            </a:r>
          </a:p>
          <a:p>
            <a:pPr>
              <a:lnSpc>
                <a:spcPct val="80000"/>
              </a:lnSpc>
            </a:pPr>
            <a:r>
              <a:rPr lang="en-US" altLang="en-US" sz="2800"/>
              <a:t>Other materials: </a:t>
            </a:r>
          </a:p>
          <a:p>
            <a:pPr lvl="1">
              <a:lnSpc>
                <a:spcPct val="80000"/>
              </a:lnSpc>
            </a:pPr>
            <a:r>
              <a:rPr lang="en-US" altLang="en-US" sz="2400"/>
              <a:t>Separation between Jew and Gentile</a:t>
            </a:r>
          </a:p>
          <a:p>
            <a:pPr lvl="1">
              <a:lnSpc>
                <a:spcPct val="80000"/>
              </a:lnSpc>
            </a:pPr>
            <a:r>
              <a:rPr lang="en-US" altLang="en-US" sz="2400"/>
              <a:t>Oriental view of dogs </a:t>
            </a:r>
          </a:p>
          <a:p>
            <a:pPr lvl="2">
              <a:lnSpc>
                <a:spcPct val="80000"/>
              </a:lnSpc>
            </a:pPr>
            <a:r>
              <a:rPr lang="en-US" altLang="en-US" sz="2000"/>
              <a:t>somewhat modified by use of diminuitive </a:t>
            </a:r>
          </a:p>
          <a:p>
            <a:pPr lvl="2">
              <a:lnSpc>
                <a:spcPct val="80000"/>
              </a:lnSpc>
            </a:pPr>
            <a:r>
              <a:rPr lang="en-US" altLang="en-US" sz="2000"/>
              <a:t>probably to indicate pet dogs</a:t>
            </a:r>
          </a:p>
        </p:txBody>
      </p:sp>
    </p:spTree>
    <p:custDataLst>
      <p:tags r:id="rId1"/>
    </p:custDataLst>
  </p:cSld>
  <p:clrMapOvr>
    <a:masterClrMapping/>
  </p:clrMapOvr>
  <p:transition advTm="103239"/>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5603">
                                            <p:txEl>
                                              <p:pRg st="0" end="0"/>
                                            </p:txEl>
                                          </p:spTgt>
                                        </p:tgtEl>
                                        <p:attrNameLst>
                                          <p:attrName>style.visibility</p:attrName>
                                        </p:attrNameLst>
                                      </p:cBhvr>
                                      <p:to>
                                        <p:strVal val="visible"/>
                                      </p:to>
                                    </p:set>
                                    <p:anim calcmode="lin" valueType="num">
                                      <p:cBhvr additive="base">
                                        <p:cTn id="7" dur="500" fill="hold"/>
                                        <p:tgtEl>
                                          <p:spTgt spid="2560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560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5603">
                                            <p:txEl>
                                              <p:pRg st="1" end="1"/>
                                            </p:txEl>
                                          </p:spTgt>
                                        </p:tgtEl>
                                        <p:attrNameLst>
                                          <p:attrName>style.visibility</p:attrName>
                                        </p:attrNameLst>
                                      </p:cBhvr>
                                      <p:to>
                                        <p:strVal val="visible"/>
                                      </p:to>
                                    </p:set>
                                    <p:anim calcmode="lin" valueType="num">
                                      <p:cBhvr additive="base">
                                        <p:cTn id="13" dur="500" fill="hold"/>
                                        <p:tgtEl>
                                          <p:spTgt spid="2560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560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5603">
                                            <p:txEl>
                                              <p:pRg st="2" end="2"/>
                                            </p:txEl>
                                          </p:spTgt>
                                        </p:tgtEl>
                                        <p:attrNameLst>
                                          <p:attrName>style.visibility</p:attrName>
                                        </p:attrNameLst>
                                      </p:cBhvr>
                                      <p:to>
                                        <p:strVal val="visible"/>
                                      </p:to>
                                    </p:set>
                                    <p:anim calcmode="lin" valueType="num">
                                      <p:cBhvr additive="base">
                                        <p:cTn id="19" dur="500" fill="hold"/>
                                        <p:tgtEl>
                                          <p:spTgt spid="2560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560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5603">
                                            <p:txEl>
                                              <p:pRg st="3" end="3"/>
                                            </p:txEl>
                                          </p:spTgt>
                                        </p:tgtEl>
                                        <p:attrNameLst>
                                          <p:attrName>style.visibility</p:attrName>
                                        </p:attrNameLst>
                                      </p:cBhvr>
                                      <p:to>
                                        <p:strVal val="visible"/>
                                      </p:to>
                                    </p:set>
                                    <p:anim calcmode="lin" valueType="num">
                                      <p:cBhvr additive="base">
                                        <p:cTn id="25" dur="500" fill="hold"/>
                                        <p:tgtEl>
                                          <p:spTgt spid="2560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560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5603">
                                            <p:txEl>
                                              <p:pRg st="4" end="4"/>
                                            </p:txEl>
                                          </p:spTgt>
                                        </p:tgtEl>
                                        <p:attrNameLst>
                                          <p:attrName>style.visibility</p:attrName>
                                        </p:attrNameLst>
                                      </p:cBhvr>
                                      <p:to>
                                        <p:strVal val="visible"/>
                                      </p:to>
                                    </p:set>
                                    <p:anim calcmode="lin" valueType="num">
                                      <p:cBhvr additive="base">
                                        <p:cTn id="31" dur="500" fill="hold"/>
                                        <p:tgtEl>
                                          <p:spTgt spid="2560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560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5603">
                                            <p:txEl>
                                              <p:pRg st="5" end="5"/>
                                            </p:txEl>
                                          </p:spTgt>
                                        </p:tgtEl>
                                        <p:attrNameLst>
                                          <p:attrName>style.visibility</p:attrName>
                                        </p:attrNameLst>
                                      </p:cBhvr>
                                      <p:to>
                                        <p:strVal val="visible"/>
                                      </p:to>
                                    </p:set>
                                    <p:anim calcmode="lin" valueType="num">
                                      <p:cBhvr additive="base">
                                        <p:cTn id="37" dur="500" fill="hold"/>
                                        <p:tgtEl>
                                          <p:spTgt spid="2560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2560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25603">
                                            <p:txEl>
                                              <p:pRg st="6" end="6"/>
                                            </p:txEl>
                                          </p:spTgt>
                                        </p:tgtEl>
                                        <p:attrNameLst>
                                          <p:attrName>style.visibility</p:attrName>
                                        </p:attrNameLst>
                                      </p:cBhvr>
                                      <p:to>
                                        <p:strVal val="visible"/>
                                      </p:to>
                                    </p:set>
                                    <p:anim calcmode="lin" valueType="num">
                                      <p:cBhvr additive="base">
                                        <p:cTn id="43" dur="500" fill="hold"/>
                                        <p:tgtEl>
                                          <p:spTgt spid="2560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2560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25603">
                                            <p:txEl>
                                              <p:pRg st="7" end="7"/>
                                            </p:txEl>
                                          </p:spTgt>
                                        </p:tgtEl>
                                        <p:attrNameLst>
                                          <p:attrName>style.visibility</p:attrName>
                                        </p:attrNameLst>
                                      </p:cBhvr>
                                      <p:to>
                                        <p:strVal val="visible"/>
                                      </p:to>
                                    </p:set>
                                    <p:anim calcmode="lin" valueType="num">
                                      <p:cBhvr additive="base">
                                        <p:cTn id="49" dur="500" fill="hold"/>
                                        <p:tgtEl>
                                          <p:spTgt spid="25603">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2560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25603">
                                            <p:txEl>
                                              <p:pRg st="8" end="8"/>
                                            </p:txEl>
                                          </p:spTgt>
                                        </p:tgtEl>
                                        <p:attrNameLst>
                                          <p:attrName>style.visibility</p:attrName>
                                        </p:attrNameLst>
                                      </p:cBhvr>
                                      <p:to>
                                        <p:strVal val="visible"/>
                                      </p:to>
                                    </p:set>
                                    <p:anim calcmode="lin" valueType="num">
                                      <p:cBhvr additive="base">
                                        <p:cTn id="55" dur="500" fill="hold"/>
                                        <p:tgtEl>
                                          <p:spTgt spid="25603">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2560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25603">
                                            <p:txEl>
                                              <p:pRg st="9" end="9"/>
                                            </p:txEl>
                                          </p:spTgt>
                                        </p:tgtEl>
                                        <p:attrNameLst>
                                          <p:attrName>style.visibility</p:attrName>
                                        </p:attrNameLst>
                                      </p:cBhvr>
                                      <p:to>
                                        <p:strVal val="visible"/>
                                      </p:to>
                                    </p:set>
                                    <p:anim calcmode="lin" valueType="num">
                                      <p:cBhvr additive="base">
                                        <p:cTn id="61" dur="500" fill="hold"/>
                                        <p:tgtEl>
                                          <p:spTgt spid="25603">
                                            <p:txEl>
                                              <p:pRg st="9" end="9"/>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25603">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25603">
                                            <p:txEl>
                                              <p:pRg st="10" end="10"/>
                                            </p:txEl>
                                          </p:spTgt>
                                        </p:tgtEl>
                                        <p:attrNameLst>
                                          <p:attrName>style.visibility</p:attrName>
                                        </p:attrNameLst>
                                      </p:cBhvr>
                                      <p:to>
                                        <p:strVal val="visible"/>
                                      </p:to>
                                    </p:set>
                                    <p:anim calcmode="lin" valueType="num">
                                      <p:cBhvr additive="base">
                                        <p:cTn id="67" dur="500" fill="hold"/>
                                        <p:tgtEl>
                                          <p:spTgt spid="25603">
                                            <p:txEl>
                                              <p:pRg st="10" end="10"/>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25603">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25603">
                                            <p:txEl>
                                              <p:pRg st="11" end="11"/>
                                            </p:txEl>
                                          </p:spTgt>
                                        </p:tgtEl>
                                        <p:attrNameLst>
                                          <p:attrName>style.visibility</p:attrName>
                                        </p:attrNameLst>
                                      </p:cBhvr>
                                      <p:to>
                                        <p:strVal val="visible"/>
                                      </p:to>
                                    </p:set>
                                    <p:anim calcmode="lin" valueType="num">
                                      <p:cBhvr additive="base">
                                        <p:cTn id="73" dur="500" fill="hold"/>
                                        <p:tgtEl>
                                          <p:spTgt spid="25603">
                                            <p:txEl>
                                              <p:pRg st="11" end="11"/>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25603">
                                            <p:txEl>
                                              <p:pRg st="11" end="1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3"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p:txBody>
          <a:bodyPr/>
          <a:lstStyle/>
          <a:p>
            <a:r>
              <a:rPr lang="en-US" altLang="en-US"/>
              <a:t>Significance </a:t>
            </a:r>
          </a:p>
        </p:txBody>
      </p:sp>
      <p:sp>
        <p:nvSpPr>
          <p:cNvPr id="26627" name="Rectangle 3"/>
          <p:cNvSpPr>
            <a:spLocks noGrp="1" noChangeArrowheads="1"/>
          </p:cNvSpPr>
          <p:nvPr>
            <p:ph type="body" idx="1"/>
          </p:nvPr>
        </p:nvSpPr>
        <p:spPr/>
        <p:txBody>
          <a:bodyPr/>
          <a:lstStyle/>
          <a:p>
            <a:r>
              <a:rPr lang="en-US" altLang="en-US" sz="2800"/>
              <a:t>Immediate effect </a:t>
            </a:r>
          </a:p>
          <a:p>
            <a:pPr lvl="1"/>
            <a:r>
              <a:rPr lang="en-US" altLang="en-US" sz="2400"/>
              <a:t>Remote exorcism of demon without even a verbal command.</a:t>
            </a:r>
          </a:p>
          <a:p>
            <a:pPr lvl="1"/>
            <a:r>
              <a:rPr lang="en-US" altLang="en-US" sz="2400"/>
              <a:t>Child delivered.</a:t>
            </a:r>
          </a:p>
          <a:p>
            <a:pPr lvl="1"/>
            <a:r>
              <a:rPr lang="en-US" altLang="en-US" sz="2400"/>
              <a:t>Faith of woman in face of obstacles.</a:t>
            </a:r>
          </a:p>
          <a:p>
            <a:pPr lvl="1"/>
            <a:r>
              <a:rPr lang="en-US" altLang="en-US" sz="2400"/>
              <a:t>Grace to Gentiles.</a:t>
            </a:r>
          </a:p>
          <a:p>
            <a:r>
              <a:rPr lang="en-US" altLang="en-US" sz="2800"/>
              <a:t>Place in salvation history </a:t>
            </a:r>
          </a:p>
          <a:p>
            <a:pPr lvl="1"/>
            <a:r>
              <a:rPr lang="en-US" altLang="en-US" sz="2400"/>
              <a:t>Hint of Gospel to Gentiles, but relation to Jews specified.</a:t>
            </a:r>
          </a:p>
          <a:p>
            <a:pPr lvl="1"/>
            <a:r>
              <a:rPr lang="en-US" altLang="en-US" sz="2400"/>
              <a:t>Most striking recorded exorcism as noted above.</a:t>
            </a:r>
          </a:p>
        </p:txBody>
      </p:sp>
    </p:spTree>
    <p:custDataLst>
      <p:tags r:id="rId1"/>
    </p:custDataLst>
  </p:cSld>
  <p:clrMapOvr>
    <a:masterClrMapping/>
  </p:clrMapOvr>
  <p:transition advTm="43803"/>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6627">
                                            <p:txEl>
                                              <p:pRg st="0" end="0"/>
                                            </p:txEl>
                                          </p:spTgt>
                                        </p:tgtEl>
                                        <p:attrNameLst>
                                          <p:attrName>style.visibility</p:attrName>
                                        </p:attrNameLst>
                                      </p:cBhvr>
                                      <p:to>
                                        <p:strVal val="visible"/>
                                      </p:to>
                                    </p:set>
                                    <p:anim calcmode="lin" valueType="num">
                                      <p:cBhvr additive="base">
                                        <p:cTn id="7" dur="500" fill="hold"/>
                                        <p:tgtEl>
                                          <p:spTgt spid="2662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662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6627">
                                            <p:txEl>
                                              <p:pRg st="1" end="1"/>
                                            </p:txEl>
                                          </p:spTgt>
                                        </p:tgtEl>
                                        <p:attrNameLst>
                                          <p:attrName>style.visibility</p:attrName>
                                        </p:attrNameLst>
                                      </p:cBhvr>
                                      <p:to>
                                        <p:strVal val="visible"/>
                                      </p:to>
                                    </p:set>
                                    <p:anim calcmode="lin" valueType="num">
                                      <p:cBhvr additive="base">
                                        <p:cTn id="13" dur="500" fill="hold"/>
                                        <p:tgtEl>
                                          <p:spTgt spid="2662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662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6627">
                                            <p:txEl>
                                              <p:pRg st="2" end="2"/>
                                            </p:txEl>
                                          </p:spTgt>
                                        </p:tgtEl>
                                        <p:attrNameLst>
                                          <p:attrName>style.visibility</p:attrName>
                                        </p:attrNameLst>
                                      </p:cBhvr>
                                      <p:to>
                                        <p:strVal val="visible"/>
                                      </p:to>
                                    </p:set>
                                    <p:anim calcmode="lin" valueType="num">
                                      <p:cBhvr additive="base">
                                        <p:cTn id="19" dur="500" fill="hold"/>
                                        <p:tgtEl>
                                          <p:spTgt spid="26627">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662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6627">
                                            <p:txEl>
                                              <p:pRg st="3" end="3"/>
                                            </p:txEl>
                                          </p:spTgt>
                                        </p:tgtEl>
                                        <p:attrNameLst>
                                          <p:attrName>style.visibility</p:attrName>
                                        </p:attrNameLst>
                                      </p:cBhvr>
                                      <p:to>
                                        <p:strVal val="visible"/>
                                      </p:to>
                                    </p:set>
                                    <p:anim calcmode="lin" valueType="num">
                                      <p:cBhvr additive="base">
                                        <p:cTn id="25" dur="500" fill="hold"/>
                                        <p:tgtEl>
                                          <p:spTgt spid="26627">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6627">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6627">
                                            <p:txEl>
                                              <p:pRg st="4" end="4"/>
                                            </p:txEl>
                                          </p:spTgt>
                                        </p:tgtEl>
                                        <p:attrNameLst>
                                          <p:attrName>style.visibility</p:attrName>
                                        </p:attrNameLst>
                                      </p:cBhvr>
                                      <p:to>
                                        <p:strVal val="visible"/>
                                      </p:to>
                                    </p:set>
                                    <p:anim calcmode="lin" valueType="num">
                                      <p:cBhvr additive="base">
                                        <p:cTn id="31" dur="500" fill="hold"/>
                                        <p:tgtEl>
                                          <p:spTgt spid="26627">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6627">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6627">
                                            <p:txEl>
                                              <p:pRg st="5" end="5"/>
                                            </p:txEl>
                                          </p:spTgt>
                                        </p:tgtEl>
                                        <p:attrNameLst>
                                          <p:attrName>style.visibility</p:attrName>
                                        </p:attrNameLst>
                                      </p:cBhvr>
                                      <p:to>
                                        <p:strVal val="visible"/>
                                      </p:to>
                                    </p:set>
                                    <p:anim calcmode="lin" valueType="num">
                                      <p:cBhvr additive="base">
                                        <p:cTn id="37" dur="500" fill="hold"/>
                                        <p:tgtEl>
                                          <p:spTgt spid="26627">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26627">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26627">
                                            <p:txEl>
                                              <p:pRg st="6" end="6"/>
                                            </p:txEl>
                                          </p:spTgt>
                                        </p:tgtEl>
                                        <p:attrNameLst>
                                          <p:attrName>style.visibility</p:attrName>
                                        </p:attrNameLst>
                                      </p:cBhvr>
                                      <p:to>
                                        <p:strVal val="visible"/>
                                      </p:to>
                                    </p:set>
                                    <p:anim calcmode="lin" valueType="num">
                                      <p:cBhvr additive="base">
                                        <p:cTn id="43" dur="500" fill="hold"/>
                                        <p:tgtEl>
                                          <p:spTgt spid="26627">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26627">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26627">
                                            <p:txEl>
                                              <p:pRg st="7" end="7"/>
                                            </p:txEl>
                                          </p:spTgt>
                                        </p:tgtEl>
                                        <p:attrNameLst>
                                          <p:attrName>style.visibility</p:attrName>
                                        </p:attrNameLst>
                                      </p:cBhvr>
                                      <p:to>
                                        <p:strVal val="visible"/>
                                      </p:to>
                                    </p:set>
                                    <p:anim calcmode="lin" valueType="num">
                                      <p:cBhvr additive="base">
                                        <p:cTn id="49" dur="500" fill="hold"/>
                                        <p:tgtEl>
                                          <p:spTgt spid="26627">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26627">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7"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p:txBody>
          <a:bodyPr/>
          <a:lstStyle/>
          <a:p>
            <a:r>
              <a:rPr lang="en-US" altLang="en-US"/>
              <a:t>Symbolic Elements </a:t>
            </a:r>
          </a:p>
        </p:txBody>
      </p:sp>
      <p:sp>
        <p:nvSpPr>
          <p:cNvPr id="27651" name="Rectangle 3"/>
          <p:cNvSpPr>
            <a:spLocks noGrp="1" noChangeArrowheads="1"/>
          </p:cNvSpPr>
          <p:nvPr>
            <p:ph type="body" idx="1"/>
          </p:nvPr>
        </p:nvSpPr>
        <p:spPr>
          <a:xfrm>
            <a:off x="1447800" y="1828800"/>
            <a:ext cx="6248400" cy="2286000"/>
          </a:xfrm>
        </p:spPr>
        <p:txBody>
          <a:bodyPr/>
          <a:lstStyle/>
          <a:p>
            <a:r>
              <a:rPr lang="en-US" altLang="en-US"/>
              <a:t>Woman's parable re/ dogs.</a:t>
            </a:r>
          </a:p>
          <a:p>
            <a:r>
              <a:rPr lang="en-US" altLang="en-US"/>
              <a:t>Prediction of Gospel to Gentiles </a:t>
            </a:r>
          </a:p>
          <a:p>
            <a:pPr lvl="1"/>
            <a:r>
              <a:rPr lang="en-US" altLang="en-US"/>
              <a:t>by synecdoche? </a:t>
            </a:r>
          </a:p>
        </p:txBody>
      </p:sp>
    </p:spTree>
    <p:custDataLst>
      <p:tags r:id="rId1"/>
    </p:custDataLst>
  </p:cSld>
  <p:clrMapOvr>
    <a:masterClrMapping/>
  </p:clrMapOvr>
  <p:transition advTm="36983"/>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7651">
                                            <p:txEl>
                                              <p:pRg st="0" end="0"/>
                                            </p:txEl>
                                          </p:spTgt>
                                        </p:tgtEl>
                                        <p:attrNameLst>
                                          <p:attrName>style.visibility</p:attrName>
                                        </p:attrNameLst>
                                      </p:cBhvr>
                                      <p:to>
                                        <p:strVal val="visible"/>
                                      </p:to>
                                    </p:set>
                                    <p:anim calcmode="lin" valueType="num">
                                      <p:cBhvr additive="base">
                                        <p:cTn id="7" dur="500" fill="hold"/>
                                        <p:tgtEl>
                                          <p:spTgt spid="2765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765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7651">
                                            <p:txEl>
                                              <p:pRg st="1" end="1"/>
                                            </p:txEl>
                                          </p:spTgt>
                                        </p:tgtEl>
                                        <p:attrNameLst>
                                          <p:attrName>style.visibility</p:attrName>
                                        </p:attrNameLst>
                                      </p:cBhvr>
                                      <p:to>
                                        <p:strVal val="visible"/>
                                      </p:to>
                                    </p:set>
                                    <p:anim calcmode="lin" valueType="num">
                                      <p:cBhvr additive="base">
                                        <p:cTn id="13" dur="500" fill="hold"/>
                                        <p:tgtEl>
                                          <p:spTgt spid="27651">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765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7651">
                                            <p:txEl>
                                              <p:pRg st="2" end="2"/>
                                            </p:txEl>
                                          </p:spTgt>
                                        </p:tgtEl>
                                        <p:attrNameLst>
                                          <p:attrName>style.visibility</p:attrName>
                                        </p:attrNameLst>
                                      </p:cBhvr>
                                      <p:to>
                                        <p:strVal val="visible"/>
                                      </p:to>
                                    </p:set>
                                    <p:anim calcmode="lin" valueType="num">
                                      <p:cBhvr additive="base">
                                        <p:cTn id="19" dur="500" fill="hold"/>
                                        <p:tgtEl>
                                          <p:spTgt spid="27651">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7651">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1"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8" name="Picture 6" descr="demonpossessedma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22500" y="457200"/>
            <a:ext cx="4699000" cy="5943600"/>
          </a:xfrm>
          <a:prstGeom prst="rect">
            <a:avLst/>
          </a:prstGeom>
          <a:noFill/>
          <a:extLst>
            <a:ext uri="{909E8E84-426E-40DD-AFC4-6F175D3DCCD1}">
              <a14:hiddenFill xmlns:a14="http://schemas.microsoft.com/office/drawing/2010/main">
                <a:solidFill>
                  <a:srgbClr val="FFFFFF"/>
                </a:solidFill>
              </a14:hiddenFill>
            </a:ext>
          </a:extLst>
        </p:spPr>
      </p:pic>
      <p:sp>
        <p:nvSpPr>
          <p:cNvPr id="28676" name="Rectangle 4"/>
          <p:cNvSpPr>
            <a:spLocks noGrp="1" noChangeArrowheads="1"/>
          </p:cNvSpPr>
          <p:nvPr>
            <p:ph type="ctrTitle"/>
          </p:nvPr>
        </p:nvSpPr>
        <p:spPr/>
        <p:txBody>
          <a:bodyPr/>
          <a:lstStyle/>
          <a:p>
            <a:r>
              <a:rPr lang="en-US" altLang="en-US">
                <a:solidFill>
                  <a:schemeClr val="bg1"/>
                </a:solidFill>
              </a:rPr>
              <a:t>Possessed Boy</a:t>
            </a:r>
          </a:p>
        </p:txBody>
      </p:sp>
      <p:sp>
        <p:nvSpPr>
          <p:cNvPr id="28677" name="Rectangle 5"/>
          <p:cNvSpPr>
            <a:spLocks noGrp="1" noChangeArrowheads="1"/>
          </p:cNvSpPr>
          <p:nvPr>
            <p:ph type="subTitle" idx="1"/>
          </p:nvPr>
        </p:nvSpPr>
        <p:spPr>
          <a:xfrm>
            <a:off x="2362200" y="4495800"/>
            <a:ext cx="5410200" cy="1752600"/>
          </a:xfrm>
        </p:spPr>
        <p:txBody>
          <a:bodyPr/>
          <a:lstStyle/>
          <a:p>
            <a:pPr algn="l"/>
            <a:r>
              <a:rPr lang="en-US" altLang="en-US">
                <a:solidFill>
                  <a:schemeClr val="bg1"/>
                </a:solidFill>
              </a:rPr>
              <a:t>Matthew 17 </a:t>
            </a:r>
          </a:p>
          <a:p>
            <a:pPr algn="l"/>
            <a:r>
              <a:rPr lang="en-US" altLang="en-US">
                <a:solidFill>
                  <a:schemeClr val="bg1"/>
                </a:solidFill>
              </a:rPr>
              <a:t>Mark 9</a:t>
            </a:r>
          </a:p>
          <a:p>
            <a:pPr algn="l"/>
            <a:r>
              <a:rPr lang="en-US" altLang="en-US">
                <a:solidFill>
                  <a:schemeClr val="bg1"/>
                </a:solidFill>
              </a:rPr>
              <a:t>Luke 9</a:t>
            </a:r>
          </a:p>
        </p:txBody>
      </p:sp>
    </p:spTree>
    <p:custDataLst>
      <p:tags r:id="rId1"/>
    </p:custDataLst>
  </p:cSld>
  <p:clrMapOvr>
    <a:masterClrMapping/>
  </p:clrMapOvr>
  <p:transition advTm="11466"/>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28676"/>
                                        </p:tgtEl>
                                        <p:attrNameLst>
                                          <p:attrName>style.visibility</p:attrName>
                                        </p:attrNameLst>
                                      </p:cBhvr>
                                      <p:to>
                                        <p:strVal val="visible"/>
                                      </p:to>
                                    </p:set>
                                    <p:anim calcmode="lin" valueType="num">
                                      <p:cBhvr>
                                        <p:cTn id="7" dur="500" fill="hold"/>
                                        <p:tgtEl>
                                          <p:spTgt spid="28676"/>
                                        </p:tgtEl>
                                        <p:attrNameLst>
                                          <p:attrName>ppt_w</p:attrName>
                                        </p:attrNameLst>
                                      </p:cBhvr>
                                      <p:tavLst>
                                        <p:tav tm="0">
                                          <p:val>
                                            <p:fltVal val="0"/>
                                          </p:val>
                                        </p:tav>
                                        <p:tav tm="100000">
                                          <p:val>
                                            <p:strVal val="#ppt_w"/>
                                          </p:val>
                                        </p:tav>
                                      </p:tavLst>
                                    </p:anim>
                                    <p:anim calcmode="lin" valueType="num">
                                      <p:cBhvr>
                                        <p:cTn id="8" dur="500" fill="hold"/>
                                        <p:tgtEl>
                                          <p:spTgt spid="28676"/>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5" presetClass="entr" presetSubtype="10" fill="hold" grpId="0" nodeType="clickEffect">
                                  <p:stCondLst>
                                    <p:cond delay="0"/>
                                  </p:stCondLst>
                                  <p:childTnLst>
                                    <p:set>
                                      <p:cBhvr>
                                        <p:cTn id="12" dur="1" fill="hold">
                                          <p:stCondLst>
                                            <p:cond delay="0"/>
                                          </p:stCondLst>
                                        </p:cTn>
                                        <p:tgtEl>
                                          <p:spTgt spid="28677">
                                            <p:txEl>
                                              <p:pRg st="0" end="0"/>
                                            </p:txEl>
                                          </p:spTgt>
                                        </p:tgtEl>
                                        <p:attrNameLst>
                                          <p:attrName>style.visibility</p:attrName>
                                        </p:attrNameLst>
                                      </p:cBhvr>
                                      <p:to>
                                        <p:strVal val="visible"/>
                                      </p:to>
                                    </p:set>
                                    <p:animEffect transition="in" filter="checkerboard(across)">
                                      <p:cBhvr>
                                        <p:cTn id="13" dur="500"/>
                                        <p:tgtEl>
                                          <p:spTgt spid="28677">
                                            <p:txEl>
                                              <p:pRg st="0" end="0"/>
                                            </p:txEl>
                                          </p:spTgt>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5" presetClass="entr" presetSubtype="10" fill="hold" grpId="0" nodeType="clickEffect">
                                  <p:stCondLst>
                                    <p:cond delay="0"/>
                                  </p:stCondLst>
                                  <p:childTnLst>
                                    <p:set>
                                      <p:cBhvr>
                                        <p:cTn id="17" dur="1" fill="hold">
                                          <p:stCondLst>
                                            <p:cond delay="0"/>
                                          </p:stCondLst>
                                        </p:cTn>
                                        <p:tgtEl>
                                          <p:spTgt spid="28677">
                                            <p:txEl>
                                              <p:pRg st="1" end="1"/>
                                            </p:txEl>
                                          </p:spTgt>
                                        </p:tgtEl>
                                        <p:attrNameLst>
                                          <p:attrName>style.visibility</p:attrName>
                                        </p:attrNameLst>
                                      </p:cBhvr>
                                      <p:to>
                                        <p:strVal val="visible"/>
                                      </p:to>
                                    </p:set>
                                    <p:animEffect transition="in" filter="checkerboard(across)">
                                      <p:cBhvr>
                                        <p:cTn id="18" dur="500"/>
                                        <p:tgtEl>
                                          <p:spTgt spid="28677">
                                            <p:txEl>
                                              <p:pRg st="1" end="1"/>
                                            </p:txEl>
                                          </p:spTgt>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5" presetClass="entr" presetSubtype="10" fill="hold" grpId="0" nodeType="clickEffect">
                                  <p:stCondLst>
                                    <p:cond delay="0"/>
                                  </p:stCondLst>
                                  <p:childTnLst>
                                    <p:set>
                                      <p:cBhvr>
                                        <p:cTn id="22" dur="1" fill="hold">
                                          <p:stCondLst>
                                            <p:cond delay="0"/>
                                          </p:stCondLst>
                                        </p:cTn>
                                        <p:tgtEl>
                                          <p:spTgt spid="28677">
                                            <p:txEl>
                                              <p:pRg st="2" end="2"/>
                                            </p:txEl>
                                          </p:spTgt>
                                        </p:tgtEl>
                                        <p:attrNameLst>
                                          <p:attrName>style.visibility</p:attrName>
                                        </p:attrNameLst>
                                      </p:cBhvr>
                                      <p:to>
                                        <p:strVal val="visible"/>
                                      </p:to>
                                    </p:set>
                                    <p:animEffect transition="in" filter="checkerboard(across)">
                                      <p:cBhvr>
                                        <p:cTn id="23" dur="500"/>
                                        <p:tgtEl>
                                          <p:spTgt spid="2867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6" grpId="0"/>
      <p:bldP spid="28677"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p:txBody>
          <a:bodyPr/>
          <a:lstStyle/>
          <a:p>
            <a:r>
              <a:rPr lang="en-US" altLang="en-US"/>
              <a:t>Mark 9:14-18</a:t>
            </a:r>
          </a:p>
        </p:txBody>
      </p:sp>
      <p:sp>
        <p:nvSpPr>
          <p:cNvPr id="30724" name="Text Box 4"/>
          <p:cNvSpPr txBox="1">
            <a:spLocks noChangeArrowheads="1"/>
          </p:cNvSpPr>
          <p:nvPr/>
        </p:nvSpPr>
        <p:spPr bwMode="auto">
          <a:xfrm>
            <a:off x="1066800" y="1447800"/>
            <a:ext cx="7315200" cy="4838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400">
                <a:solidFill>
                  <a:schemeClr val="tx1"/>
                </a:solidFill>
              </a:rPr>
              <a:t>Mark 9:14 (NIV) When they came to the other disciples, they saw a large crowd around them and the teachers of the law arguing with them. 15 As soon as all the people saw Jesus, they were overwhelmed with wonder and ran to greet him. 16 "What are you arguing with them about?" he asked. 17 A man in the crowd answered, "Teacher, I brought you my son, who is possessed by a spirit that has robbed him of speech. 18 Whenever it seizes him, it throws him to the ground. He foams at the mouth, gnashes his teeth and becomes rigid. I asked your disciples to drive out the spirit, but they could not." </a:t>
            </a:r>
          </a:p>
        </p:txBody>
      </p:sp>
    </p:spTree>
    <p:custDataLst>
      <p:tags r:id="rId1"/>
    </p:custDataLst>
  </p:cSld>
  <p:clrMapOvr>
    <a:masterClrMapping/>
  </p:clrMapOvr>
  <p:transition advTm="37905"/>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0724"/>
                                        </p:tgtEl>
                                        <p:attrNameLst>
                                          <p:attrName>style.visibility</p:attrName>
                                        </p:attrNameLst>
                                      </p:cBhvr>
                                      <p:to>
                                        <p:strVal val="visible"/>
                                      </p:to>
                                    </p:set>
                                    <p:animEffect transition="in" filter="checkerboard(across)">
                                      <p:cBhvr>
                                        <p:cTn id="7" dur="500"/>
                                        <p:tgtEl>
                                          <p:spTgt spid="307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p:txBody>
          <a:bodyPr/>
          <a:lstStyle/>
          <a:p>
            <a:r>
              <a:rPr lang="en-US" altLang="en-US"/>
              <a:t>Mark 9:19-23</a:t>
            </a:r>
          </a:p>
        </p:txBody>
      </p:sp>
      <p:sp>
        <p:nvSpPr>
          <p:cNvPr id="32772" name="Text Box 4"/>
          <p:cNvSpPr txBox="1">
            <a:spLocks noChangeArrowheads="1"/>
          </p:cNvSpPr>
          <p:nvPr/>
        </p:nvSpPr>
        <p:spPr bwMode="auto">
          <a:xfrm>
            <a:off x="990600" y="1524000"/>
            <a:ext cx="7315200" cy="4473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400">
                <a:solidFill>
                  <a:schemeClr val="tx1"/>
                </a:solidFill>
              </a:rPr>
              <a:t>Mark 9:19 (NIV) "O unbelieving generation," Jesus replied, "how long shall I stay with you? How long shall I put up with you? Bring the boy to me." 20 So they brought him. When the spirit saw Jesus, it immediately threw the boy into a convulsion. He fell to the ground and rolled around, foaming at the mouth. 21 Jesus asked the boy's father, "How long has he been like this?" "From childhood," he answered. 22 "It has often thrown him into fire or water to kill him. But if you can do anything, take pity on us and help us." 23 "'If you can'?" said Jesus. "Everything is possible for him who believes." </a:t>
            </a:r>
          </a:p>
        </p:txBody>
      </p:sp>
    </p:spTree>
    <p:custDataLst>
      <p:tags r:id="rId1"/>
    </p:custDataLst>
  </p:cSld>
  <p:clrMapOvr>
    <a:masterClrMapping/>
  </p:clrMapOvr>
  <p:transition advTm="34019"/>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2772"/>
                                        </p:tgtEl>
                                        <p:attrNameLst>
                                          <p:attrName>style.visibility</p:attrName>
                                        </p:attrNameLst>
                                      </p:cBhvr>
                                      <p:to>
                                        <p:strVal val="visible"/>
                                      </p:to>
                                    </p:set>
                                    <p:animEffect transition="in" filter="checkerboard(across)">
                                      <p:cBhvr>
                                        <p:cTn id="7" dur="500"/>
                                        <p:tgtEl>
                                          <p:spTgt spid="327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p:txBody>
          <a:bodyPr/>
          <a:lstStyle/>
          <a:p>
            <a:r>
              <a:rPr lang="en-US" altLang="en-US"/>
              <a:t>Mark 9:24-29</a:t>
            </a:r>
          </a:p>
        </p:txBody>
      </p:sp>
      <p:sp>
        <p:nvSpPr>
          <p:cNvPr id="34820" name="Text Box 4"/>
          <p:cNvSpPr txBox="1">
            <a:spLocks noChangeArrowheads="1"/>
          </p:cNvSpPr>
          <p:nvPr/>
        </p:nvSpPr>
        <p:spPr bwMode="auto">
          <a:xfrm>
            <a:off x="609600" y="1447800"/>
            <a:ext cx="8077200" cy="4838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400">
                <a:solidFill>
                  <a:schemeClr val="tx1"/>
                </a:solidFill>
              </a:rPr>
              <a:t>Mark 9:24 (NIV) Immediately the boy's father exclaimed, "I do believe; help me overcome my unbelief!" 25 When Jesus saw that a crowd was running to the scene, he rebuked the evil spirit. "You deaf and mute spirit," he said, "I command you, come out of him and never enter him again." 26 The spirit shrieked, convulsed him violently and came out. The boy looked so much like a corpse that many said, "He's dead." 27 But Jesus took him by the hand and lifted him to his feet, and he stood up. 28 After Jesus had gone indoors, his disciples asked him privately, "Why couldn't we drive it out?" 29 He replied, "This kind can come out only by prayer.[Some manuscripts add </a:t>
            </a:r>
            <a:r>
              <a:rPr lang="en-US" altLang="en-US" sz="2400" i="1">
                <a:solidFill>
                  <a:schemeClr val="tx1"/>
                </a:solidFill>
              </a:rPr>
              <a:t>and fasting</a:t>
            </a:r>
            <a:r>
              <a:rPr lang="en-US" altLang="en-US" sz="2400">
                <a:solidFill>
                  <a:schemeClr val="tx1"/>
                </a:solidFill>
              </a:rPr>
              <a:t>]" </a:t>
            </a:r>
          </a:p>
        </p:txBody>
      </p:sp>
    </p:spTree>
    <p:custDataLst>
      <p:tags r:id="rId1"/>
    </p:custDataLst>
  </p:cSld>
  <p:clrMapOvr>
    <a:masterClrMapping/>
  </p:clrMapOvr>
  <p:transition advTm="42241"/>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4820"/>
                                        </p:tgtEl>
                                        <p:attrNameLst>
                                          <p:attrName>style.visibility</p:attrName>
                                        </p:attrNameLst>
                                      </p:cBhvr>
                                      <p:to>
                                        <p:strVal val="visible"/>
                                      </p:to>
                                    </p:set>
                                    <p:animEffect transition="in" filter="checkerboard(across)">
                                      <p:cBhvr>
                                        <p:cTn id="7" dur="500"/>
                                        <p:tgtEl>
                                          <p:spTgt spid="348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20"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p:txBody>
          <a:bodyPr/>
          <a:lstStyle/>
          <a:p>
            <a:r>
              <a:rPr lang="en-US" altLang="en-US"/>
              <a:t>Historicity of Events</a:t>
            </a:r>
          </a:p>
        </p:txBody>
      </p:sp>
      <p:sp>
        <p:nvSpPr>
          <p:cNvPr id="36867" name="Rectangle 3"/>
          <p:cNvSpPr>
            <a:spLocks noGrp="1" noChangeArrowheads="1"/>
          </p:cNvSpPr>
          <p:nvPr>
            <p:ph type="body" idx="1"/>
          </p:nvPr>
        </p:nvSpPr>
        <p:spPr>
          <a:xfrm>
            <a:off x="1447800" y="1600200"/>
            <a:ext cx="6172200" cy="4525963"/>
          </a:xfrm>
        </p:spPr>
        <p:txBody>
          <a:bodyPr/>
          <a:lstStyle/>
          <a:p>
            <a:r>
              <a:rPr lang="en-US" altLang="en-US"/>
              <a:t>Occasion </a:t>
            </a:r>
          </a:p>
          <a:p>
            <a:pPr lvl="1"/>
            <a:r>
              <a:rPr lang="en-US" altLang="en-US"/>
              <a:t>Linked w/ transfiguration in all 3 Gospels.</a:t>
            </a:r>
          </a:p>
          <a:p>
            <a:pPr lvl="1"/>
            <a:r>
              <a:rPr lang="en-US" altLang="en-US"/>
              <a:t>Disciples left behind could not heal boy.</a:t>
            </a:r>
          </a:p>
          <a:p>
            <a:pPr lvl="1"/>
            <a:r>
              <a:rPr lang="en-US" altLang="en-US"/>
              <a:t>Scribes are apparently hassling them.</a:t>
            </a:r>
          </a:p>
          <a:p>
            <a:r>
              <a:rPr lang="en-US" altLang="en-US"/>
              <a:t>Liberal Explanation</a:t>
            </a:r>
          </a:p>
          <a:p>
            <a:pPr lvl="1"/>
            <a:r>
              <a:rPr lang="en-US" altLang="en-US"/>
              <a:t>Boy merely epileptic </a:t>
            </a:r>
          </a:p>
        </p:txBody>
      </p:sp>
    </p:spTree>
    <p:custDataLst>
      <p:tags r:id="rId1"/>
    </p:custDataLst>
  </p:cSld>
  <p:clrMapOvr>
    <a:masterClrMapping/>
  </p:clrMapOvr>
  <p:transition advTm="23323"/>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6867">
                                            <p:txEl>
                                              <p:pRg st="0" end="0"/>
                                            </p:txEl>
                                          </p:spTgt>
                                        </p:tgtEl>
                                        <p:attrNameLst>
                                          <p:attrName>style.visibility</p:attrName>
                                        </p:attrNameLst>
                                      </p:cBhvr>
                                      <p:to>
                                        <p:strVal val="visible"/>
                                      </p:to>
                                    </p:set>
                                    <p:anim calcmode="lin" valueType="num">
                                      <p:cBhvr additive="base">
                                        <p:cTn id="7" dur="500" fill="hold"/>
                                        <p:tgtEl>
                                          <p:spTgt spid="3686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686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6867">
                                            <p:txEl>
                                              <p:pRg st="1" end="1"/>
                                            </p:txEl>
                                          </p:spTgt>
                                        </p:tgtEl>
                                        <p:attrNameLst>
                                          <p:attrName>style.visibility</p:attrName>
                                        </p:attrNameLst>
                                      </p:cBhvr>
                                      <p:to>
                                        <p:strVal val="visible"/>
                                      </p:to>
                                    </p:set>
                                    <p:anim calcmode="lin" valueType="num">
                                      <p:cBhvr additive="base">
                                        <p:cTn id="13" dur="500" fill="hold"/>
                                        <p:tgtEl>
                                          <p:spTgt spid="3686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686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6867">
                                            <p:txEl>
                                              <p:pRg st="2" end="2"/>
                                            </p:txEl>
                                          </p:spTgt>
                                        </p:tgtEl>
                                        <p:attrNameLst>
                                          <p:attrName>style.visibility</p:attrName>
                                        </p:attrNameLst>
                                      </p:cBhvr>
                                      <p:to>
                                        <p:strVal val="visible"/>
                                      </p:to>
                                    </p:set>
                                    <p:anim calcmode="lin" valueType="num">
                                      <p:cBhvr additive="base">
                                        <p:cTn id="19" dur="500" fill="hold"/>
                                        <p:tgtEl>
                                          <p:spTgt spid="36867">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686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6867">
                                            <p:txEl>
                                              <p:pRg st="3" end="3"/>
                                            </p:txEl>
                                          </p:spTgt>
                                        </p:tgtEl>
                                        <p:attrNameLst>
                                          <p:attrName>style.visibility</p:attrName>
                                        </p:attrNameLst>
                                      </p:cBhvr>
                                      <p:to>
                                        <p:strVal val="visible"/>
                                      </p:to>
                                    </p:set>
                                    <p:anim calcmode="lin" valueType="num">
                                      <p:cBhvr additive="base">
                                        <p:cTn id="25" dur="500" fill="hold"/>
                                        <p:tgtEl>
                                          <p:spTgt spid="36867">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6867">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6867">
                                            <p:txEl>
                                              <p:pRg st="4" end="4"/>
                                            </p:txEl>
                                          </p:spTgt>
                                        </p:tgtEl>
                                        <p:attrNameLst>
                                          <p:attrName>style.visibility</p:attrName>
                                        </p:attrNameLst>
                                      </p:cBhvr>
                                      <p:to>
                                        <p:strVal val="visible"/>
                                      </p:to>
                                    </p:set>
                                    <p:anim calcmode="lin" valueType="num">
                                      <p:cBhvr additive="base">
                                        <p:cTn id="31" dur="500" fill="hold"/>
                                        <p:tgtEl>
                                          <p:spTgt spid="36867">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6867">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6867">
                                            <p:txEl>
                                              <p:pRg st="5" end="5"/>
                                            </p:txEl>
                                          </p:spTgt>
                                        </p:tgtEl>
                                        <p:attrNameLst>
                                          <p:attrName>style.visibility</p:attrName>
                                        </p:attrNameLst>
                                      </p:cBhvr>
                                      <p:to>
                                        <p:strVal val="visible"/>
                                      </p:to>
                                    </p:set>
                                    <p:anim calcmode="lin" valueType="num">
                                      <p:cBhvr additive="base">
                                        <p:cTn id="37" dur="500" fill="hold"/>
                                        <p:tgtEl>
                                          <p:spTgt spid="36867">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6867">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67"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p:txBody>
          <a:bodyPr/>
          <a:lstStyle/>
          <a:p>
            <a:r>
              <a:rPr lang="en-US" altLang="en-US"/>
              <a:t>Historicity of Events</a:t>
            </a:r>
          </a:p>
        </p:txBody>
      </p:sp>
      <p:sp>
        <p:nvSpPr>
          <p:cNvPr id="39939" name="Rectangle 3"/>
          <p:cNvSpPr>
            <a:spLocks noGrp="1" noChangeArrowheads="1"/>
          </p:cNvSpPr>
          <p:nvPr>
            <p:ph type="body" idx="1"/>
          </p:nvPr>
        </p:nvSpPr>
        <p:spPr>
          <a:xfrm>
            <a:off x="1752600" y="1600200"/>
            <a:ext cx="5638800" cy="4525963"/>
          </a:xfrm>
        </p:spPr>
        <p:txBody>
          <a:bodyPr/>
          <a:lstStyle/>
          <a:p>
            <a:r>
              <a:rPr lang="en-US" altLang="en-US"/>
              <a:t>Evidence of Historicity</a:t>
            </a:r>
          </a:p>
          <a:p>
            <a:pPr lvl="1"/>
            <a:r>
              <a:rPr lang="en-US" altLang="en-US"/>
              <a:t>Three accounts, all w/ some different details.</a:t>
            </a:r>
          </a:p>
          <a:p>
            <a:pPr lvl="1"/>
            <a:r>
              <a:rPr lang="en-US" altLang="en-US"/>
              <a:t>Father's faith is a striking detail (Mk 9:24).</a:t>
            </a:r>
          </a:p>
          <a:p>
            <a:r>
              <a:rPr lang="en-US" altLang="en-US"/>
              <a:t>Reaction of Eyewitnesses</a:t>
            </a:r>
          </a:p>
          <a:p>
            <a:pPr lvl="1"/>
            <a:r>
              <a:rPr lang="en-US" altLang="en-US"/>
              <a:t>Only Luke records their astonishment. </a:t>
            </a:r>
          </a:p>
          <a:p>
            <a:endParaRPr lang="en-US" altLang="en-US"/>
          </a:p>
        </p:txBody>
      </p:sp>
    </p:spTree>
    <p:custDataLst>
      <p:tags r:id="rId1"/>
    </p:custDataLst>
  </p:cSld>
  <p:clrMapOvr>
    <a:masterClrMapping/>
  </p:clrMapOvr>
  <p:transition advTm="15773"/>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9939">
                                            <p:txEl>
                                              <p:pRg st="0" end="0"/>
                                            </p:txEl>
                                          </p:spTgt>
                                        </p:tgtEl>
                                        <p:attrNameLst>
                                          <p:attrName>style.visibility</p:attrName>
                                        </p:attrNameLst>
                                      </p:cBhvr>
                                      <p:to>
                                        <p:strVal val="visible"/>
                                      </p:to>
                                    </p:set>
                                    <p:anim calcmode="lin" valueType="num">
                                      <p:cBhvr additive="base">
                                        <p:cTn id="7" dur="500" fill="hold"/>
                                        <p:tgtEl>
                                          <p:spTgt spid="3993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993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9939">
                                            <p:txEl>
                                              <p:pRg st="1" end="1"/>
                                            </p:txEl>
                                          </p:spTgt>
                                        </p:tgtEl>
                                        <p:attrNameLst>
                                          <p:attrName>style.visibility</p:attrName>
                                        </p:attrNameLst>
                                      </p:cBhvr>
                                      <p:to>
                                        <p:strVal val="visible"/>
                                      </p:to>
                                    </p:set>
                                    <p:anim calcmode="lin" valueType="num">
                                      <p:cBhvr additive="base">
                                        <p:cTn id="13" dur="500" fill="hold"/>
                                        <p:tgtEl>
                                          <p:spTgt spid="3993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993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9939">
                                            <p:txEl>
                                              <p:pRg st="2" end="2"/>
                                            </p:txEl>
                                          </p:spTgt>
                                        </p:tgtEl>
                                        <p:attrNameLst>
                                          <p:attrName>style.visibility</p:attrName>
                                        </p:attrNameLst>
                                      </p:cBhvr>
                                      <p:to>
                                        <p:strVal val="visible"/>
                                      </p:to>
                                    </p:set>
                                    <p:anim calcmode="lin" valueType="num">
                                      <p:cBhvr additive="base">
                                        <p:cTn id="19" dur="500" fill="hold"/>
                                        <p:tgtEl>
                                          <p:spTgt spid="39939">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993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9939">
                                            <p:txEl>
                                              <p:pRg st="3" end="3"/>
                                            </p:txEl>
                                          </p:spTgt>
                                        </p:tgtEl>
                                        <p:attrNameLst>
                                          <p:attrName>style.visibility</p:attrName>
                                        </p:attrNameLst>
                                      </p:cBhvr>
                                      <p:to>
                                        <p:strVal val="visible"/>
                                      </p:to>
                                    </p:set>
                                    <p:anim calcmode="lin" valueType="num">
                                      <p:cBhvr additive="base">
                                        <p:cTn id="25" dur="500" fill="hold"/>
                                        <p:tgtEl>
                                          <p:spTgt spid="39939">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9939">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9939">
                                            <p:txEl>
                                              <p:pRg st="4" end="4"/>
                                            </p:txEl>
                                          </p:spTgt>
                                        </p:tgtEl>
                                        <p:attrNameLst>
                                          <p:attrName>style.visibility</p:attrName>
                                        </p:attrNameLst>
                                      </p:cBhvr>
                                      <p:to>
                                        <p:strVal val="visible"/>
                                      </p:to>
                                    </p:set>
                                    <p:anim calcmode="lin" valueType="num">
                                      <p:cBhvr additive="base">
                                        <p:cTn id="31" dur="500" fill="hold"/>
                                        <p:tgtEl>
                                          <p:spTgt spid="39939">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9939">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39"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p:txBody>
          <a:bodyPr/>
          <a:lstStyle/>
          <a:p>
            <a:r>
              <a:rPr lang="en-US" altLang="en-US"/>
              <a:t>Old Testament Background </a:t>
            </a:r>
          </a:p>
        </p:txBody>
      </p:sp>
      <p:sp>
        <p:nvSpPr>
          <p:cNvPr id="40963" name="Rectangle 3"/>
          <p:cNvSpPr>
            <a:spLocks noGrp="1" noChangeArrowheads="1"/>
          </p:cNvSpPr>
          <p:nvPr>
            <p:ph type="body" idx="1"/>
          </p:nvPr>
        </p:nvSpPr>
        <p:spPr>
          <a:xfrm>
            <a:off x="1447800" y="1676400"/>
            <a:ext cx="6400800" cy="4525963"/>
          </a:xfrm>
        </p:spPr>
        <p:txBody>
          <a:bodyPr/>
          <a:lstStyle/>
          <a:p>
            <a:r>
              <a:rPr lang="en-US" altLang="en-US"/>
              <a:t>Similar miracles: </a:t>
            </a:r>
          </a:p>
          <a:p>
            <a:pPr lvl="1"/>
            <a:r>
              <a:rPr lang="en-US" altLang="en-US"/>
              <a:t>As noted above, little in OT on demonic possession.</a:t>
            </a:r>
          </a:p>
          <a:p>
            <a:pPr lvl="1"/>
            <a:r>
              <a:rPr lang="en-US" altLang="en-US"/>
              <a:t>Saul's troubles closest (1 Sam 16).</a:t>
            </a:r>
          </a:p>
          <a:p>
            <a:pPr lvl="1"/>
            <a:r>
              <a:rPr lang="en-US" altLang="en-US"/>
              <a:t>Spirit interference w/ human action also seen in Spirit of God stopping Saul (1 Sam 19). </a:t>
            </a:r>
          </a:p>
        </p:txBody>
      </p:sp>
    </p:spTree>
    <p:custDataLst>
      <p:tags r:id="rId1"/>
    </p:custDataLst>
  </p:cSld>
  <p:clrMapOvr>
    <a:masterClrMapping/>
  </p:clrMapOvr>
  <p:transition advTm="23053"/>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0963">
                                            <p:txEl>
                                              <p:pRg st="0" end="0"/>
                                            </p:txEl>
                                          </p:spTgt>
                                        </p:tgtEl>
                                        <p:attrNameLst>
                                          <p:attrName>style.visibility</p:attrName>
                                        </p:attrNameLst>
                                      </p:cBhvr>
                                      <p:to>
                                        <p:strVal val="visible"/>
                                      </p:to>
                                    </p:set>
                                    <p:anim calcmode="lin" valueType="num">
                                      <p:cBhvr additive="base">
                                        <p:cTn id="7" dur="500" fill="hold"/>
                                        <p:tgtEl>
                                          <p:spTgt spid="4096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096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0963">
                                            <p:txEl>
                                              <p:pRg st="1" end="1"/>
                                            </p:txEl>
                                          </p:spTgt>
                                        </p:tgtEl>
                                        <p:attrNameLst>
                                          <p:attrName>style.visibility</p:attrName>
                                        </p:attrNameLst>
                                      </p:cBhvr>
                                      <p:to>
                                        <p:strVal val="visible"/>
                                      </p:to>
                                    </p:set>
                                    <p:anim calcmode="lin" valueType="num">
                                      <p:cBhvr additive="base">
                                        <p:cTn id="13" dur="500" fill="hold"/>
                                        <p:tgtEl>
                                          <p:spTgt spid="4096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096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0963">
                                            <p:txEl>
                                              <p:pRg st="2" end="2"/>
                                            </p:txEl>
                                          </p:spTgt>
                                        </p:tgtEl>
                                        <p:attrNameLst>
                                          <p:attrName>style.visibility</p:attrName>
                                        </p:attrNameLst>
                                      </p:cBhvr>
                                      <p:to>
                                        <p:strVal val="visible"/>
                                      </p:to>
                                    </p:set>
                                    <p:anim calcmode="lin" valueType="num">
                                      <p:cBhvr additive="base">
                                        <p:cTn id="19" dur="500" fill="hold"/>
                                        <p:tgtEl>
                                          <p:spTgt spid="4096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096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0963">
                                            <p:txEl>
                                              <p:pRg st="3" end="3"/>
                                            </p:txEl>
                                          </p:spTgt>
                                        </p:tgtEl>
                                        <p:attrNameLst>
                                          <p:attrName>style.visibility</p:attrName>
                                        </p:attrNameLst>
                                      </p:cBhvr>
                                      <p:to>
                                        <p:strVal val="visible"/>
                                      </p:to>
                                    </p:set>
                                    <p:anim calcmode="lin" valueType="num">
                                      <p:cBhvr additive="base">
                                        <p:cTn id="25" dur="500" fill="hold"/>
                                        <p:tgtEl>
                                          <p:spTgt spid="4096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096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p:txBody>
          <a:bodyPr/>
          <a:lstStyle/>
          <a:p>
            <a:r>
              <a:rPr lang="en-US" altLang="en-US"/>
              <a:t>Introduction</a:t>
            </a:r>
          </a:p>
        </p:txBody>
      </p:sp>
      <p:sp>
        <p:nvSpPr>
          <p:cNvPr id="4099" name="Rectangle 3"/>
          <p:cNvSpPr>
            <a:spLocks noGrp="1" noChangeArrowheads="1"/>
          </p:cNvSpPr>
          <p:nvPr>
            <p:ph type="body" idx="1"/>
          </p:nvPr>
        </p:nvSpPr>
        <p:spPr/>
        <p:txBody>
          <a:bodyPr/>
          <a:lstStyle/>
          <a:p>
            <a:pPr>
              <a:lnSpc>
                <a:spcPct val="90000"/>
              </a:lnSpc>
            </a:pPr>
            <a:r>
              <a:rPr lang="en-US" altLang="en-US"/>
              <a:t>Among the more secular inhabitants of our modern western world, demons are typically relegated to the realm of fairy tales and superstition.</a:t>
            </a:r>
          </a:p>
          <a:p>
            <a:pPr>
              <a:lnSpc>
                <a:spcPct val="90000"/>
              </a:lnSpc>
            </a:pPr>
            <a:r>
              <a:rPr lang="en-US" altLang="en-US"/>
              <a:t>This is not the view of the Bible,and we should not be tempted to follow the lead of theological liberals of the 19</a:t>
            </a:r>
            <a:r>
              <a:rPr lang="en-US" altLang="en-US" baseline="30000"/>
              <a:t>th</a:t>
            </a:r>
            <a:r>
              <a:rPr lang="en-US" altLang="en-US"/>
              <a:t> and 20</a:t>
            </a:r>
            <a:r>
              <a:rPr lang="en-US" altLang="en-US" baseline="30000"/>
              <a:t>th</a:t>
            </a:r>
            <a:r>
              <a:rPr lang="en-US" altLang="en-US"/>
              <a:t> centuries in attempting to edit these out of Christianity.</a:t>
            </a:r>
          </a:p>
        </p:txBody>
      </p:sp>
    </p:spTree>
    <p:custDataLst>
      <p:tags r:id="rId1"/>
    </p:custDataLst>
  </p:cSld>
  <p:clrMapOvr>
    <a:masterClrMapping/>
  </p:clrMapOvr>
  <p:transition advTm="20229"/>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099">
                                            <p:txEl>
                                              <p:pRg st="0" end="0"/>
                                            </p:txEl>
                                          </p:spTgt>
                                        </p:tgtEl>
                                        <p:attrNameLst>
                                          <p:attrName>style.visibility</p:attrName>
                                        </p:attrNameLst>
                                      </p:cBhvr>
                                      <p:to>
                                        <p:strVal val="visible"/>
                                      </p:to>
                                    </p:set>
                                    <p:animEffect transition="in" filter="checkerboard(across)">
                                      <p:cBhvr>
                                        <p:cTn id="7" dur="500"/>
                                        <p:tgtEl>
                                          <p:spTgt spid="409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4099">
                                            <p:txEl>
                                              <p:pRg st="1" end="1"/>
                                            </p:txEl>
                                          </p:spTgt>
                                        </p:tgtEl>
                                        <p:attrNameLst>
                                          <p:attrName>style.visibility</p:attrName>
                                        </p:attrNameLst>
                                      </p:cBhvr>
                                      <p:to>
                                        <p:strVal val="visible"/>
                                      </p:to>
                                    </p:set>
                                    <p:animEffect transition="in" filter="checkerboard(across)">
                                      <p:cBhvr>
                                        <p:cTn id="12" dur="500"/>
                                        <p:tgtEl>
                                          <p:spTgt spid="409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9"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p:txBody>
          <a:bodyPr/>
          <a:lstStyle/>
          <a:p>
            <a:r>
              <a:rPr lang="en-US" altLang="en-US"/>
              <a:t>Significance </a:t>
            </a:r>
          </a:p>
        </p:txBody>
      </p:sp>
      <p:sp>
        <p:nvSpPr>
          <p:cNvPr id="41987" name="Rectangle 3"/>
          <p:cNvSpPr>
            <a:spLocks noGrp="1" noChangeArrowheads="1"/>
          </p:cNvSpPr>
          <p:nvPr>
            <p:ph type="body" idx="1"/>
          </p:nvPr>
        </p:nvSpPr>
        <p:spPr>
          <a:xfrm>
            <a:off x="1447800" y="1600200"/>
            <a:ext cx="6248400" cy="4525963"/>
          </a:xfrm>
        </p:spPr>
        <p:txBody>
          <a:bodyPr/>
          <a:lstStyle/>
          <a:p>
            <a:r>
              <a:rPr lang="en-US" altLang="en-US"/>
              <a:t>Immediate effect </a:t>
            </a:r>
          </a:p>
          <a:p>
            <a:pPr lvl="1"/>
            <a:r>
              <a:rPr lang="en-US" altLang="en-US"/>
              <a:t>Demon gets in its last shot (Mk 9:26).</a:t>
            </a:r>
          </a:p>
          <a:p>
            <a:pPr lvl="1"/>
            <a:r>
              <a:rPr lang="en-US" altLang="en-US"/>
              <a:t>Boy healed, possibly resurrected.</a:t>
            </a:r>
          </a:p>
          <a:p>
            <a:pPr lvl="1"/>
            <a:r>
              <a:rPr lang="en-US" altLang="en-US"/>
              <a:t>All amazed.</a:t>
            </a:r>
          </a:p>
          <a:p>
            <a:pPr lvl="1"/>
            <a:r>
              <a:rPr lang="en-US" altLang="en-US"/>
              <a:t>Disciples puzzled about their inability.</a:t>
            </a:r>
          </a:p>
        </p:txBody>
      </p:sp>
    </p:spTree>
    <p:custDataLst>
      <p:tags r:id="rId1"/>
    </p:custDataLst>
  </p:cSld>
  <p:clrMapOvr>
    <a:masterClrMapping/>
  </p:clrMapOvr>
  <p:transition advTm="25267"/>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1987">
                                            <p:txEl>
                                              <p:pRg st="0" end="0"/>
                                            </p:txEl>
                                          </p:spTgt>
                                        </p:tgtEl>
                                        <p:attrNameLst>
                                          <p:attrName>style.visibility</p:attrName>
                                        </p:attrNameLst>
                                      </p:cBhvr>
                                      <p:to>
                                        <p:strVal val="visible"/>
                                      </p:to>
                                    </p:set>
                                    <p:anim calcmode="lin" valueType="num">
                                      <p:cBhvr additive="base">
                                        <p:cTn id="7" dur="500" fill="hold"/>
                                        <p:tgtEl>
                                          <p:spTgt spid="4198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198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1987">
                                            <p:txEl>
                                              <p:pRg st="1" end="1"/>
                                            </p:txEl>
                                          </p:spTgt>
                                        </p:tgtEl>
                                        <p:attrNameLst>
                                          <p:attrName>style.visibility</p:attrName>
                                        </p:attrNameLst>
                                      </p:cBhvr>
                                      <p:to>
                                        <p:strVal val="visible"/>
                                      </p:to>
                                    </p:set>
                                    <p:anim calcmode="lin" valueType="num">
                                      <p:cBhvr additive="base">
                                        <p:cTn id="13" dur="500" fill="hold"/>
                                        <p:tgtEl>
                                          <p:spTgt spid="4198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198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1987">
                                            <p:txEl>
                                              <p:pRg st="2" end="2"/>
                                            </p:txEl>
                                          </p:spTgt>
                                        </p:tgtEl>
                                        <p:attrNameLst>
                                          <p:attrName>style.visibility</p:attrName>
                                        </p:attrNameLst>
                                      </p:cBhvr>
                                      <p:to>
                                        <p:strVal val="visible"/>
                                      </p:to>
                                    </p:set>
                                    <p:anim calcmode="lin" valueType="num">
                                      <p:cBhvr additive="base">
                                        <p:cTn id="19" dur="500" fill="hold"/>
                                        <p:tgtEl>
                                          <p:spTgt spid="41987">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198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1987">
                                            <p:txEl>
                                              <p:pRg st="3" end="3"/>
                                            </p:txEl>
                                          </p:spTgt>
                                        </p:tgtEl>
                                        <p:attrNameLst>
                                          <p:attrName>style.visibility</p:attrName>
                                        </p:attrNameLst>
                                      </p:cBhvr>
                                      <p:to>
                                        <p:strVal val="visible"/>
                                      </p:to>
                                    </p:set>
                                    <p:anim calcmode="lin" valueType="num">
                                      <p:cBhvr additive="base">
                                        <p:cTn id="25" dur="500" fill="hold"/>
                                        <p:tgtEl>
                                          <p:spTgt spid="41987">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1987">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41987">
                                            <p:txEl>
                                              <p:pRg st="4" end="4"/>
                                            </p:txEl>
                                          </p:spTgt>
                                        </p:tgtEl>
                                        <p:attrNameLst>
                                          <p:attrName>style.visibility</p:attrName>
                                        </p:attrNameLst>
                                      </p:cBhvr>
                                      <p:to>
                                        <p:strVal val="visible"/>
                                      </p:to>
                                    </p:set>
                                    <p:anim calcmode="lin" valueType="num">
                                      <p:cBhvr additive="base">
                                        <p:cTn id="31" dur="500" fill="hold"/>
                                        <p:tgtEl>
                                          <p:spTgt spid="41987">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1987">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87"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a:xfrm>
            <a:off x="533400" y="304800"/>
            <a:ext cx="8229600" cy="1143000"/>
          </a:xfrm>
        </p:spPr>
        <p:txBody>
          <a:bodyPr/>
          <a:lstStyle/>
          <a:p>
            <a:r>
              <a:rPr lang="en-US" altLang="en-US"/>
              <a:t>Place in Salvation History </a:t>
            </a:r>
          </a:p>
        </p:txBody>
      </p:sp>
      <p:sp>
        <p:nvSpPr>
          <p:cNvPr id="43011" name="Rectangle 3"/>
          <p:cNvSpPr>
            <a:spLocks noGrp="1" noChangeArrowheads="1"/>
          </p:cNvSpPr>
          <p:nvPr>
            <p:ph type="body" idx="1"/>
          </p:nvPr>
        </p:nvSpPr>
        <p:spPr>
          <a:xfrm>
            <a:off x="2057400" y="1600200"/>
            <a:ext cx="4953000" cy="4525963"/>
          </a:xfrm>
        </p:spPr>
        <p:txBody>
          <a:bodyPr/>
          <a:lstStyle/>
          <a:p>
            <a:r>
              <a:rPr lang="en-US" altLang="en-US"/>
              <a:t>Even demonic forces subject to Him.</a:t>
            </a:r>
          </a:p>
          <a:p>
            <a:r>
              <a:rPr lang="en-US" altLang="en-US"/>
              <a:t>Tougher for disciples?</a:t>
            </a:r>
          </a:p>
          <a:p>
            <a:r>
              <a:rPr lang="en-US" altLang="en-US"/>
              <a:t>Faithless generation </a:t>
            </a:r>
          </a:p>
          <a:p>
            <a:pPr lvl="1"/>
            <a:r>
              <a:rPr lang="en-US" altLang="en-US"/>
              <a:t>prayer </a:t>
            </a:r>
          </a:p>
          <a:p>
            <a:pPr lvl="1"/>
            <a:r>
              <a:rPr lang="en-US" altLang="en-US"/>
              <a:t>fasting? </a:t>
            </a:r>
          </a:p>
        </p:txBody>
      </p:sp>
    </p:spTree>
    <p:custDataLst>
      <p:tags r:id="rId1"/>
    </p:custDataLst>
  </p:cSld>
  <p:clrMapOvr>
    <a:masterClrMapping/>
  </p:clrMapOvr>
  <p:transition advTm="52155"/>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3011">
                                            <p:txEl>
                                              <p:pRg st="0" end="0"/>
                                            </p:txEl>
                                          </p:spTgt>
                                        </p:tgtEl>
                                        <p:attrNameLst>
                                          <p:attrName>style.visibility</p:attrName>
                                        </p:attrNameLst>
                                      </p:cBhvr>
                                      <p:to>
                                        <p:strVal val="visible"/>
                                      </p:to>
                                    </p:set>
                                    <p:anim calcmode="lin" valueType="num">
                                      <p:cBhvr additive="base">
                                        <p:cTn id="7" dur="500" fill="hold"/>
                                        <p:tgtEl>
                                          <p:spTgt spid="4301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301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3011">
                                            <p:txEl>
                                              <p:pRg st="1" end="1"/>
                                            </p:txEl>
                                          </p:spTgt>
                                        </p:tgtEl>
                                        <p:attrNameLst>
                                          <p:attrName>style.visibility</p:attrName>
                                        </p:attrNameLst>
                                      </p:cBhvr>
                                      <p:to>
                                        <p:strVal val="visible"/>
                                      </p:to>
                                    </p:set>
                                    <p:anim calcmode="lin" valueType="num">
                                      <p:cBhvr additive="base">
                                        <p:cTn id="13" dur="500" fill="hold"/>
                                        <p:tgtEl>
                                          <p:spTgt spid="43011">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301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3011">
                                            <p:txEl>
                                              <p:pRg st="2" end="2"/>
                                            </p:txEl>
                                          </p:spTgt>
                                        </p:tgtEl>
                                        <p:attrNameLst>
                                          <p:attrName>style.visibility</p:attrName>
                                        </p:attrNameLst>
                                      </p:cBhvr>
                                      <p:to>
                                        <p:strVal val="visible"/>
                                      </p:to>
                                    </p:set>
                                    <p:anim calcmode="lin" valueType="num">
                                      <p:cBhvr additive="base">
                                        <p:cTn id="19" dur="500" fill="hold"/>
                                        <p:tgtEl>
                                          <p:spTgt spid="43011">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301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3011">
                                            <p:txEl>
                                              <p:pRg st="3" end="3"/>
                                            </p:txEl>
                                          </p:spTgt>
                                        </p:tgtEl>
                                        <p:attrNameLst>
                                          <p:attrName>style.visibility</p:attrName>
                                        </p:attrNameLst>
                                      </p:cBhvr>
                                      <p:to>
                                        <p:strVal val="visible"/>
                                      </p:to>
                                    </p:set>
                                    <p:anim calcmode="lin" valueType="num">
                                      <p:cBhvr additive="base">
                                        <p:cTn id="25" dur="500" fill="hold"/>
                                        <p:tgtEl>
                                          <p:spTgt spid="43011">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3011">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43011">
                                            <p:txEl>
                                              <p:pRg st="4" end="4"/>
                                            </p:txEl>
                                          </p:spTgt>
                                        </p:tgtEl>
                                        <p:attrNameLst>
                                          <p:attrName>style.visibility</p:attrName>
                                        </p:attrNameLst>
                                      </p:cBhvr>
                                      <p:to>
                                        <p:strVal val="visible"/>
                                      </p:to>
                                    </p:set>
                                    <p:anim calcmode="lin" valueType="num">
                                      <p:cBhvr additive="base">
                                        <p:cTn id="31" dur="500" fill="hold"/>
                                        <p:tgtEl>
                                          <p:spTgt spid="43011">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3011">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11"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p:txBody>
          <a:bodyPr/>
          <a:lstStyle/>
          <a:p>
            <a:r>
              <a:rPr lang="en-US" altLang="en-US"/>
              <a:t>Symbolic Elements </a:t>
            </a:r>
          </a:p>
        </p:txBody>
      </p:sp>
      <p:sp>
        <p:nvSpPr>
          <p:cNvPr id="44035" name="Rectangle 3"/>
          <p:cNvSpPr>
            <a:spLocks noGrp="1" noChangeArrowheads="1"/>
          </p:cNvSpPr>
          <p:nvPr>
            <p:ph type="body" idx="1"/>
          </p:nvPr>
        </p:nvSpPr>
        <p:spPr>
          <a:xfrm>
            <a:off x="1676400" y="1752600"/>
            <a:ext cx="5791200" cy="4525963"/>
          </a:xfrm>
        </p:spPr>
        <p:txBody>
          <a:bodyPr/>
          <a:lstStyle/>
          <a:p>
            <a:r>
              <a:rPr lang="en-US" altLang="en-US"/>
              <a:t>An eschatological reference?</a:t>
            </a:r>
          </a:p>
        </p:txBody>
      </p:sp>
    </p:spTree>
    <p:custDataLst>
      <p:tags r:id="rId1"/>
    </p:custDataLst>
  </p:cSld>
  <p:clrMapOvr>
    <a:masterClrMapping/>
  </p:clrMapOvr>
  <p:transition advTm="14751"/>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4035">
                                            <p:txEl>
                                              <p:pRg st="0" end="0"/>
                                            </p:txEl>
                                          </p:spTgt>
                                        </p:tgtEl>
                                        <p:attrNameLst>
                                          <p:attrName>style.visibility</p:attrName>
                                        </p:attrNameLst>
                                      </p:cBhvr>
                                      <p:to>
                                        <p:strVal val="visible"/>
                                      </p:to>
                                    </p:set>
                                    <p:anim calcmode="lin" valueType="num">
                                      <p:cBhvr additive="base">
                                        <p:cTn id="7" dur="500" fill="hold"/>
                                        <p:tgtEl>
                                          <p:spTgt spid="4403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403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35"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62" name="Picture 6" descr="Jesus%20Healing-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8000" y="381000"/>
            <a:ext cx="8128000" cy="6096000"/>
          </a:xfrm>
          <a:prstGeom prst="rect">
            <a:avLst/>
          </a:prstGeom>
          <a:noFill/>
          <a:extLst>
            <a:ext uri="{909E8E84-426E-40DD-AFC4-6F175D3DCCD1}">
              <a14:hiddenFill xmlns:a14="http://schemas.microsoft.com/office/drawing/2010/main">
                <a:solidFill>
                  <a:srgbClr val="FFFFFF"/>
                </a:solidFill>
              </a14:hiddenFill>
            </a:ext>
          </a:extLst>
        </p:spPr>
      </p:pic>
      <p:sp>
        <p:nvSpPr>
          <p:cNvPr id="45060" name="Rectangle 4"/>
          <p:cNvSpPr>
            <a:spLocks noGrp="1" noChangeArrowheads="1"/>
          </p:cNvSpPr>
          <p:nvPr>
            <p:ph type="ctrTitle"/>
          </p:nvPr>
        </p:nvSpPr>
        <p:spPr/>
        <p:txBody>
          <a:bodyPr/>
          <a:lstStyle/>
          <a:p>
            <a:r>
              <a:rPr lang="en-US" altLang="en-US">
                <a:solidFill>
                  <a:schemeClr val="bg1"/>
                </a:solidFill>
              </a:rPr>
              <a:t>The Significance of </a:t>
            </a:r>
            <a:br>
              <a:rPr lang="en-US" altLang="en-US">
                <a:solidFill>
                  <a:schemeClr val="bg1"/>
                </a:solidFill>
              </a:rPr>
            </a:br>
            <a:r>
              <a:rPr lang="en-US" altLang="en-US">
                <a:solidFill>
                  <a:schemeClr val="bg1"/>
                </a:solidFill>
              </a:rPr>
              <a:t>Jesus</a:t>
            </a:r>
            <a:r>
              <a:rPr lang="en-US" altLang="en-US">
                <a:solidFill>
                  <a:schemeClr val="bg1"/>
                </a:solidFill>
                <a:cs typeface="Arial" charset="0"/>
              </a:rPr>
              <a:t>'</a:t>
            </a:r>
            <a:r>
              <a:rPr lang="en-US" altLang="en-US">
                <a:solidFill>
                  <a:schemeClr val="bg1"/>
                </a:solidFill>
              </a:rPr>
              <a:t> Miracles</a:t>
            </a:r>
            <a:r>
              <a:rPr lang="en-US" altLang="en-US"/>
              <a:t> </a:t>
            </a:r>
          </a:p>
        </p:txBody>
      </p:sp>
      <p:sp>
        <p:nvSpPr>
          <p:cNvPr id="45061" name="Rectangle 5"/>
          <p:cNvSpPr>
            <a:spLocks noGrp="1" noChangeArrowheads="1"/>
          </p:cNvSpPr>
          <p:nvPr>
            <p:ph type="subTitle" idx="1"/>
          </p:nvPr>
        </p:nvSpPr>
        <p:spPr/>
        <p:txBody>
          <a:bodyPr/>
          <a:lstStyle/>
          <a:p>
            <a:endParaRPr lang="en-US" altLang="en-US"/>
          </a:p>
        </p:txBody>
      </p:sp>
    </p:spTree>
    <p:custDataLst>
      <p:tags r:id="rId1"/>
    </p:custDataLst>
  </p:cSld>
  <p:clrMapOvr>
    <a:masterClrMapping/>
  </p:clrMapOvr>
  <p:transition advTm="4204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45060"/>
                                        </p:tgtEl>
                                        <p:attrNameLst>
                                          <p:attrName>style.visibility</p:attrName>
                                        </p:attrNameLst>
                                      </p:cBhvr>
                                      <p:to>
                                        <p:strVal val="visible"/>
                                      </p:to>
                                    </p:set>
                                    <p:anim calcmode="lin" valueType="num">
                                      <p:cBhvr>
                                        <p:cTn id="7" dur="500" fill="hold"/>
                                        <p:tgtEl>
                                          <p:spTgt spid="45060"/>
                                        </p:tgtEl>
                                        <p:attrNameLst>
                                          <p:attrName>ppt_w</p:attrName>
                                        </p:attrNameLst>
                                      </p:cBhvr>
                                      <p:tavLst>
                                        <p:tav tm="0">
                                          <p:val>
                                            <p:fltVal val="0"/>
                                          </p:val>
                                        </p:tav>
                                        <p:tav tm="100000">
                                          <p:val>
                                            <p:strVal val="#ppt_w"/>
                                          </p:val>
                                        </p:tav>
                                      </p:tavLst>
                                    </p:anim>
                                    <p:anim calcmode="lin" valueType="num">
                                      <p:cBhvr>
                                        <p:cTn id="8" dur="500" fill="hold"/>
                                        <p:tgtEl>
                                          <p:spTgt spid="4506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60"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p:txBody>
          <a:bodyPr/>
          <a:lstStyle/>
          <a:p>
            <a:r>
              <a:rPr lang="en-US" altLang="en-US"/>
              <a:t>Old Testament Background </a:t>
            </a:r>
          </a:p>
        </p:txBody>
      </p:sp>
      <p:sp>
        <p:nvSpPr>
          <p:cNvPr id="47107" name="Rectangle 3"/>
          <p:cNvSpPr>
            <a:spLocks noGrp="1" noChangeArrowheads="1"/>
          </p:cNvSpPr>
          <p:nvPr>
            <p:ph type="body" idx="1"/>
          </p:nvPr>
        </p:nvSpPr>
        <p:spPr/>
        <p:txBody>
          <a:bodyPr/>
          <a:lstStyle/>
          <a:p>
            <a:r>
              <a:rPr lang="en-US" altLang="en-US"/>
              <a:t>Jesus</a:t>
            </a:r>
            <a:r>
              <a:rPr lang="en-US" altLang="en-US">
                <a:cs typeface="Arial" charset="0"/>
              </a:rPr>
              <a:t>'</a:t>
            </a:r>
            <a:r>
              <a:rPr lang="en-US" altLang="en-US"/>
              <a:t> miracles are as impressive as any of the OT miracles.</a:t>
            </a:r>
          </a:p>
          <a:p>
            <a:r>
              <a:rPr lang="en-US" altLang="en-US"/>
              <a:t>Only those of Moses, Elijah &amp; Elisha come close.</a:t>
            </a:r>
          </a:p>
          <a:p>
            <a:r>
              <a:rPr lang="en-US" altLang="en-US"/>
              <a:t>Jesus</a:t>
            </a:r>
            <a:r>
              <a:rPr lang="en-US" altLang="en-US">
                <a:cs typeface="Arial" charset="0"/>
              </a:rPr>
              <a:t>'</a:t>
            </a:r>
            <a:r>
              <a:rPr lang="en-US" altLang="en-US"/>
              <a:t> methods of working miracles generally seem more direct than those of Moses, Elijah &amp; Elisha.</a:t>
            </a:r>
          </a:p>
        </p:txBody>
      </p:sp>
    </p:spTree>
    <p:custDataLst>
      <p:tags r:id="rId1"/>
    </p:custDataLst>
  </p:cSld>
  <p:clrMapOvr>
    <a:masterClrMapping/>
  </p:clrMapOvr>
  <p:transition advTm="75809"/>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7107">
                                            <p:txEl>
                                              <p:pRg st="0" end="0"/>
                                            </p:txEl>
                                          </p:spTgt>
                                        </p:tgtEl>
                                        <p:attrNameLst>
                                          <p:attrName>style.visibility</p:attrName>
                                        </p:attrNameLst>
                                      </p:cBhvr>
                                      <p:to>
                                        <p:strVal val="visible"/>
                                      </p:to>
                                    </p:set>
                                    <p:anim calcmode="lin" valueType="num">
                                      <p:cBhvr additive="base">
                                        <p:cTn id="7" dur="500" fill="hold"/>
                                        <p:tgtEl>
                                          <p:spTgt spid="4710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710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7107">
                                            <p:txEl>
                                              <p:pRg st="1" end="1"/>
                                            </p:txEl>
                                          </p:spTgt>
                                        </p:tgtEl>
                                        <p:attrNameLst>
                                          <p:attrName>style.visibility</p:attrName>
                                        </p:attrNameLst>
                                      </p:cBhvr>
                                      <p:to>
                                        <p:strVal val="visible"/>
                                      </p:to>
                                    </p:set>
                                    <p:anim calcmode="lin" valueType="num">
                                      <p:cBhvr additive="base">
                                        <p:cTn id="13" dur="500" fill="hold"/>
                                        <p:tgtEl>
                                          <p:spTgt spid="4710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710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7107">
                                            <p:txEl>
                                              <p:pRg st="2" end="2"/>
                                            </p:txEl>
                                          </p:spTgt>
                                        </p:tgtEl>
                                        <p:attrNameLst>
                                          <p:attrName>style.visibility</p:attrName>
                                        </p:attrNameLst>
                                      </p:cBhvr>
                                      <p:to>
                                        <p:strVal val="visible"/>
                                      </p:to>
                                    </p:set>
                                    <p:anim calcmode="lin" valueType="num">
                                      <p:cBhvr additive="base">
                                        <p:cTn id="19" dur="500" fill="hold"/>
                                        <p:tgtEl>
                                          <p:spTgt spid="47107">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7107">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107"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p:txBody>
          <a:bodyPr/>
          <a:lstStyle/>
          <a:p>
            <a:r>
              <a:rPr lang="en-US" altLang="en-US"/>
              <a:t>Connection with Creation</a:t>
            </a:r>
          </a:p>
        </p:txBody>
      </p:sp>
      <p:sp>
        <p:nvSpPr>
          <p:cNvPr id="49155" name="Rectangle 3"/>
          <p:cNvSpPr>
            <a:spLocks noGrp="1" noChangeArrowheads="1"/>
          </p:cNvSpPr>
          <p:nvPr>
            <p:ph type="body" idx="1"/>
          </p:nvPr>
        </p:nvSpPr>
        <p:spPr/>
        <p:txBody>
          <a:bodyPr/>
          <a:lstStyle/>
          <a:p>
            <a:pPr>
              <a:lnSpc>
                <a:spcPct val="90000"/>
              </a:lnSpc>
            </a:pPr>
            <a:r>
              <a:rPr lang="en-US" altLang="en-US"/>
              <a:t>Apparent creation:</a:t>
            </a:r>
          </a:p>
          <a:p>
            <a:pPr lvl="1">
              <a:lnSpc>
                <a:spcPct val="90000"/>
              </a:lnSpc>
            </a:pPr>
            <a:r>
              <a:rPr lang="en-US" altLang="en-US"/>
              <a:t>Turning water into wine</a:t>
            </a:r>
          </a:p>
          <a:p>
            <a:pPr lvl="1">
              <a:lnSpc>
                <a:spcPct val="90000"/>
              </a:lnSpc>
            </a:pPr>
            <a:r>
              <a:rPr lang="en-US" altLang="en-US"/>
              <a:t>Multiplying loaves &amp; fish</a:t>
            </a:r>
          </a:p>
          <a:p>
            <a:pPr>
              <a:lnSpc>
                <a:spcPct val="90000"/>
              </a:lnSpc>
            </a:pPr>
            <a:r>
              <a:rPr lang="en-US" altLang="en-US"/>
              <a:t>Apparent re-creation:</a:t>
            </a:r>
          </a:p>
          <a:p>
            <a:pPr lvl="1">
              <a:lnSpc>
                <a:spcPct val="90000"/>
              </a:lnSpc>
            </a:pPr>
            <a:r>
              <a:rPr lang="en-US" altLang="en-US"/>
              <a:t>Healing blind with use of clay </a:t>
            </a:r>
          </a:p>
          <a:p>
            <a:pPr lvl="2">
              <a:lnSpc>
                <a:spcPct val="90000"/>
              </a:lnSpc>
            </a:pPr>
            <a:r>
              <a:rPr lang="en-US" altLang="en-US"/>
              <a:t>cp Gen 2:7 (NIV) the LORD God formed the man from the dust of the ground and breathed into his nostrils the breath of life, and the man became a living being. </a:t>
            </a:r>
          </a:p>
          <a:p>
            <a:pPr lvl="1">
              <a:lnSpc>
                <a:spcPct val="90000"/>
              </a:lnSpc>
            </a:pPr>
            <a:r>
              <a:rPr lang="en-US" altLang="en-US"/>
              <a:t>Resurrections </a:t>
            </a:r>
          </a:p>
        </p:txBody>
      </p:sp>
    </p:spTree>
    <p:custDataLst>
      <p:tags r:id="rId1"/>
    </p:custDataLst>
  </p:cSld>
  <p:clrMapOvr>
    <a:masterClrMapping/>
  </p:clrMapOvr>
  <p:transition advTm="178487"/>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9155">
                                            <p:txEl>
                                              <p:pRg st="0" end="0"/>
                                            </p:txEl>
                                          </p:spTgt>
                                        </p:tgtEl>
                                        <p:attrNameLst>
                                          <p:attrName>style.visibility</p:attrName>
                                        </p:attrNameLst>
                                      </p:cBhvr>
                                      <p:to>
                                        <p:strVal val="visible"/>
                                      </p:to>
                                    </p:set>
                                    <p:anim calcmode="lin" valueType="num">
                                      <p:cBhvr additive="base">
                                        <p:cTn id="7" dur="500" fill="hold"/>
                                        <p:tgtEl>
                                          <p:spTgt spid="4915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915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9155">
                                            <p:txEl>
                                              <p:pRg st="1" end="1"/>
                                            </p:txEl>
                                          </p:spTgt>
                                        </p:tgtEl>
                                        <p:attrNameLst>
                                          <p:attrName>style.visibility</p:attrName>
                                        </p:attrNameLst>
                                      </p:cBhvr>
                                      <p:to>
                                        <p:strVal val="visible"/>
                                      </p:to>
                                    </p:set>
                                    <p:anim calcmode="lin" valueType="num">
                                      <p:cBhvr additive="base">
                                        <p:cTn id="13" dur="500" fill="hold"/>
                                        <p:tgtEl>
                                          <p:spTgt spid="4915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915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9155">
                                            <p:txEl>
                                              <p:pRg st="2" end="2"/>
                                            </p:txEl>
                                          </p:spTgt>
                                        </p:tgtEl>
                                        <p:attrNameLst>
                                          <p:attrName>style.visibility</p:attrName>
                                        </p:attrNameLst>
                                      </p:cBhvr>
                                      <p:to>
                                        <p:strVal val="visible"/>
                                      </p:to>
                                    </p:set>
                                    <p:anim calcmode="lin" valueType="num">
                                      <p:cBhvr additive="base">
                                        <p:cTn id="19" dur="500" fill="hold"/>
                                        <p:tgtEl>
                                          <p:spTgt spid="4915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915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9155">
                                            <p:txEl>
                                              <p:pRg st="3" end="3"/>
                                            </p:txEl>
                                          </p:spTgt>
                                        </p:tgtEl>
                                        <p:attrNameLst>
                                          <p:attrName>style.visibility</p:attrName>
                                        </p:attrNameLst>
                                      </p:cBhvr>
                                      <p:to>
                                        <p:strVal val="visible"/>
                                      </p:to>
                                    </p:set>
                                    <p:anim calcmode="lin" valueType="num">
                                      <p:cBhvr additive="base">
                                        <p:cTn id="25" dur="500" fill="hold"/>
                                        <p:tgtEl>
                                          <p:spTgt spid="4915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915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49155">
                                            <p:txEl>
                                              <p:pRg st="4" end="4"/>
                                            </p:txEl>
                                          </p:spTgt>
                                        </p:tgtEl>
                                        <p:attrNameLst>
                                          <p:attrName>style.visibility</p:attrName>
                                        </p:attrNameLst>
                                      </p:cBhvr>
                                      <p:to>
                                        <p:strVal val="visible"/>
                                      </p:to>
                                    </p:set>
                                    <p:anim calcmode="lin" valueType="num">
                                      <p:cBhvr additive="base">
                                        <p:cTn id="31" dur="500" fill="hold"/>
                                        <p:tgtEl>
                                          <p:spTgt spid="49155">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915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49155">
                                            <p:txEl>
                                              <p:pRg st="5" end="5"/>
                                            </p:txEl>
                                          </p:spTgt>
                                        </p:tgtEl>
                                        <p:attrNameLst>
                                          <p:attrName>style.visibility</p:attrName>
                                        </p:attrNameLst>
                                      </p:cBhvr>
                                      <p:to>
                                        <p:strVal val="visible"/>
                                      </p:to>
                                    </p:set>
                                    <p:anim calcmode="lin" valueType="num">
                                      <p:cBhvr additive="base">
                                        <p:cTn id="37" dur="500" fill="hold"/>
                                        <p:tgtEl>
                                          <p:spTgt spid="49155">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49155">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49155">
                                            <p:txEl>
                                              <p:pRg st="6" end="6"/>
                                            </p:txEl>
                                          </p:spTgt>
                                        </p:tgtEl>
                                        <p:attrNameLst>
                                          <p:attrName>style.visibility</p:attrName>
                                        </p:attrNameLst>
                                      </p:cBhvr>
                                      <p:to>
                                        <p:strVal val="visible"/>
                                      </p:to>
                                    </p:set>
                                    <p:anim calcmode="lin" valueType="num">
                                      <p:cBhvr additive="base">
                                        <p:cTn id="43" dur="500" fill="hold"/>
                                        <p:tgtEl>
                                          <p:spTgt spid="49155">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49155">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155"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p:txBody>
          <a:bodyPr/>
          <a:lstStyle/>
          <a:p>
            <a:r>
              <a:rPr lang="en-US" altLang="en-US" sz="4000"/>
              <a:t>Connection with Redemption/Eschatology </a:t>
            </a:r>
          </a:p>
        </p:txBody>
      </p:sp>
      <p:sp>
        <p:nvSpPr>
          <p:cNvPr id="50179" name="Rectangle 3"/>
          <p:cNvSpPr>
            <a:spLocks noGrp="1" noChangeArrowheads="1"/>
          </p:cNvSpPr>
          <p:nvPr>
            <p:ph type="body" idx="1"/>
          </p:nvPr>
        </p:nvSpPr>
        <p:spPr>
          <a:xfrm>
            <a:off x="457200" y="1905000"/>
            <a:ext cx="8229600" cy="4525963"/>
          </a:xfrm>
        </p:spPr>
        <p:txBody>
          <a:bodyPr/>
          <a:lstStyle/>
          <a:p>
            <a:pPr>
              <a:lnSpc>
                <a:spcPct val="90000"/>
              </a:lnSpc>
            </a:pPr>
            <a:r>
              <a:rPr lang="en-US" altLang="en-US"/>
              <a:t>Healing blind, lame, deaf, etc. as sketched in various eschatological passages:</a:t>
            </a:r>
          </a:p>
          <a:p>
            <a:pPr lvl="1">
              <a:lnSpc>
                <a:spcPct val="90000"/>
              </a:lnSpc>
            </a:pPr>
            <a:r>
              <a:rPr lang="en-US" altLang="en-US"/>
              <a:t>Isa 35:4 (NIV) say to those with fearful hearts, "Be strong, do not fear; your God will come, he will come with vengeance; with divine retribution he will come to save you." 5 Then will the eyes of the blind be opened and the ears of the deaf unstopped. 6 Then will the lame leap like a deer, and the mute tongue shout for joy. Water will gush forth in the wilderness and streams in the desert. </a:t>
            </a:r>
          </a:p>
        </p:txBody>
      </p:sp>
    </p:spTree>
    <p:custDataLst>
      <p:tags r:id="rId1"/>
    </p:custDataLst>
  </p:cSld>
  <p:clrMapOvr>
    <a:masterClrMapping/>
  </p:clrMapOvr>
  <p:transition advTm="40188"/>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0179">
                                            <p:txEl>
                                              <p:pRg st="0" end="0"/>
                                            </p:txEl>
                                          </p:spTgt>
                                        </p:tgtEl>
                                        <p:attrNameLst>
                                          <p:attrName>style.visibility</p:attrName>
                                        </p:attrNameLst>
                                      </p:cBhvr>
                                      <p:to>
                                        <p:strVal val="visible"/>
                                      </p:to>
                                    </p:set>
                                    <p:animEffect transition="in" filter="checkerboard(across)">
                                      <p:cBhvr>
                                        <p:cTn id="7" dur="500"/>
                                        <p:tgtEl>
                                          <p:spTgt spid="5017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50179">
                                            <p:txEl>
                                              <p:pRg st="1" end="1"/>
                                            </p:txEl>
                                          </p:spTgt>
                                        </p:tgtEl>
                                        <p:attrNameLst>
                                          <p:attrName>style.visibility</p:attrName>
                                        </p:attrNameLst>
                                      </p:cBhvr>
                                      <p:to>
                                        <p:strVal val="visible"/>
                                      </p:to>
                                    </p:set>
                                    <p:animEffect transition="in" filter="checkerboard(across)">
                                      <p:cBhvr>
                                        <p:cTn id="12" dur="500"/>
                                        <p:tgtEl>
                                          <p:spTgt spid="5017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179"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p:txBody>
          <a:bodyPr/>
          <a:lstStyle/>
          <a:p>
            <a:r>
              <a:rPr lang="en-US" altLang="en-US" sz="4000"/>
              <a:t>Connection with Redemption/Eschatology</a:t>
            </a:r>
          </a:p>
        </p:txBody>
      </p:sp>
      <p:sp>
        <p:nvSpPr>
          <p:cNvPr id="51203" name="Rectangle 3"/>
          <p:cNvSpPr>
            <a:spLocks noGrp="1" noChangeArrowheads="1"/>
          </p:cNvSpPr>
          <p:nvPr>
            <p:ph type="body" idx="1"/>
          </p:nvPr>
        </p:nvSpPr>
        <p:spPr>
          <a:xfrm>
            <a:off x="457200" y="1828800"/>
            <a:ext cx="8229600" cy="4724400"/>
          </a:xfrm>
        </p:spPr>
        <p:txBody>
          <a:bodyPr/>
          <a:lstStyle/>
          <a:p>
            <a:r>
              <a:rPr lang="en-US" altLang="en-US" sz="2800"/>
              <a:t>Resurrection is a main feature of the end-times:</a:t>
            </a:r>
          </a:p>
          <a:p>
            <a:pPr lvl="1"/>
            <a:r>
              <a:rPr lang="en-US" altLang="en-US" sz="2400"/>
              <a:t>Dan 12:1 (NIV) "At that time Michael, the great prince who protects your people, will arise. There will be a time of distress such as has not happened from the beginning of nations until then. But at that time your people</a:t>
            </a:r>
            <a:r>
              <a:rPr lang="en-US" altLang="en-US" sz="2400">
                <a:latin typeface="WP TypographicSymbols" pitchFamily="2" charset="0"/>
              </a:rPr>
              <a:t>n</a:t>
            </a:r>
            <a:r>
              <a:rPr lang="en-US" altLang="en-US" sz="2400"/>
              <a:t>everyone whose name is found written in the book</a:t>
            </a:r>
            <a:r>
              <a:rPr lang="en-US" altLang="en-US" sz="2400">
                <a:latin typeface="WP TypographicSymbols" pitchFamily="2" charset="0"/>
              </a:rPr>
              <a:t>n</a:t>
            </a:r>
            <a:r>
              <a:rPr lang="en-US" altLang="en-US" sz="2400"/>
              <a:t>will be delivered. 2 Multitudes who sleep in the dust of the earth will awake: some to everlasting life, others to shame and everlasting contempt. 3 Those who are wise will shine like the brightness of the heavens, and those who lead many to righteousness, like the stars for ever and ever. </a:t>
            </a:r>
          </a:p>
        </p:txBody>
      </p:sp>
    </p:spTree>
    <p:custDataLst>
      <p:tags r:id="rId1"/>
    </p:custDataLst>
  </p:cSld>
  <p:clrMapOvr>
    <a:masterClrMapping/>
  </p:clrMapOvr>
  <p:transition advTm="3478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1203">
                                            <p:txEl>
                                              <p:pRg st="0" end="0"/>
                                            </p:txEl>
                                          </p:spTgt>
                                        </p:tgtEl>
                                        <p:attrNameLst>
                                          <p:attrName>style.visibility</p:attrName>
                                        </p:attrNameLst>
                                      </p:cBhvr>
                                      <p:to>
                                        <p:strVal val="visible"/>
                                      </p:to>
                                    </p:set>
                                    <p:animEffect transition="in" filter="checkerboard(across)">
                                      <p:cBhvr>
                                        <p:cTn id="7" dur="500"/>
                                        <p:tgtEl>
                                          <p:spTgt spid="51203">
                                            <p:txEl>
                                              <p:pRg st="0" end="0"/>
                                            </p:txEl>
                                          </p:spTgt>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51203">
                                            <p:txEl>
                                              <p:pRg st="1" end="1"/>
                                            </p:txEl>
                                          </p:spTgt>
                                        </p:tgtEl>
                                        <p:attrNameLst>
                                          <p:attrName>style.visibility</p:attrName>
                                        </p:attrNameLst>
                                      </p:cBhvr>
                                      <p:to>
                                        <p:strVal val="visible"/>
                                      </p:to>
                                    </p:set>
                                    <p:animEffect transition="in" filter="checkerboard(across)">
                                      <p:cBhvr>
                                        <p:cTn id="10" dur="500"/>
                                        <p:tgtEl>
                                          <p:spTgt spid="5120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03"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p:txBody>
          <a:bodyPr/>
          <a:lstStyle/>
          <a:p>
            <a:r>
              <a:rPr lang="en-US" altLang="en-US" sz="4000"/>
              <a:t>Connection w/ Creation &amp; Redemption</a:t>
            </a:r>
          </a:p>
        </p:txBody>
      </p:sp>
      <p:sp>
        <p:nvSpPr>
          <p:cNvPr id="52227" name="Rectangle 3"/>
          <p:cNvSpPr>
            <a:spLocks noGrp="1" noChangeArrowheads="1"/>
          </p:cNvSpPr>
          <p:nvPr>
            <p:ph type="body" idx="1"/>
          </p:nvPr>
        </p:nvSpPr>
        <p:spPr>
          <a:xfrm>
            <a:off x="457200" y="1752600"/>
            <a:ext cx="8229600" cy="4525963"/>
          </a:xfrm>
        </p:spPr>
        <p:txBody>
          <a:bodyPr/>
          <a:lstStyle/>
          <a:p>
            <a:r>
              <a:rPr lang="en-US" altLang="en-US" sz="2800"/>
              <a:t>It has been noted that Jesus</a:t>
            </a:r>
            <a:r>
              <a:rPr lang="en-US" altLang="en-US" sz="2800">
                <a:cs typeface="Arial" charset="0"/>
              </a:rPr>
              <a:t>'</a:t>
            </a:r>
            <a:r>
              <a:rPr lang="en-US" altLang="en-US" sz="2800"/>
              <a:t> miracles are real &amp; striking, yet they are provisional:</a:t>
            </a:r>
          </a:p>
          <a:p>
            <a:pPr lvl="1"/>
            <a:r>
              <a:rPr lang="en-US" altLang="en-US" sz="2400"/>
              <a:t>He only heals some people, not everyone.</a:t>
            </a:r>
          </a:p>
          <a:p>
            <a:pPr lvl="1"/>
            <a:r>
              <a:rPr lang="en-US" altLang="en-US" sz="2400"/>
              <a:t>He only raises some of the dead, not all.</a:t>
            </a:r>
          </a:p>
          <a:p>
            <a:r>
              <a:rPr lang="en-US" altLang="en-US" sz="2800"/>
              <a:t>This is not an indication of Jesus</a:t>
            </a:r>
            <a:r>
              <a:rPr lang="en-US" altLang="en-US" sz="2800">
                <a:cs typeface="Arial" charset="0"/>
              </a:rPr>
              <a:t>‘ limitations, but of God's schedule</a:t>
            </a:r>
          </a:p>
          <a:p>
            <a:pPr lvl="1"/>
            <a:r>
              <a:rPr lang="en-US" altLang="en-US" sz="2400">
                <a:cs typeface="Arial" charset="0"/>
              </a:rPr>
              <a:t>Jesus‘ miracles are a foretaste of what is to come when he returns</a:t>
            </a:r>
          </a:p>
          <a:p>
            <a:pPr lvl="1"/>
            <a:r>
              <a:rPr lang="en-US" altLang="en-US" sz="2400">
                <a:cs typeface="Arial" charset="0"/>
              </a:rPr>
              <a:t>Just as the Lord’s Supper is only a foretaste of the Messianic Banquet.</a:t>
            </a:r>
          </a:p>
        </p:txBody>
      </p:sp>
    </p:spTree>
    <p:custDataLst>
      <p:tags r:id="rId1"/>
    </p:custDataLst>
  </p:cSld>
  <p:clrMapOvr>
    <a:masterClrMapping/>
  </p:clrMapOvr>
  <p:transition advTm="136987"/>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2227">
                                            <p:txEl>
                                              <p:pRg st="0" end="0"/>
                                            </p:txEl>
                                          </p:spTgt>
                                        </p:tgtEl>
                                        <p:attrNameLst>
                                          <p:attrName>style.visibility</p:attrName>
                                        </p:attrNameLst>
                                      </p:cBhvr>
                                      <p:to>
                                        <p:strVal val="visible"/>
                                      </p:to>
                                    </p:set>
                                    <p:anim calcmode="lin" valueType="num">
                                      <p:cBhvr additive="base">
                                        <p:cTn id="7" dur="500" fill="hold"/>
                                        <p:tgtEl>
                                          <p:spTgt spid="5222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222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2227">
                                            <p:txEl>
                                              <p:pRg st="1" end="1"/>
                                            </p:txEl>
                                          </p:spTgt>
                                        </p:tgtEl>
                                        <p:attrNameLst>
                                          <p:attrName>style.visibility</p:attrName>
                                        </p:attrNameLst>
                                      </p:cBhvr>
                                      <p:to>
                                        <p:strVal val="visible"/>
                                      </p:to>
                                    </p:set>
                                    <p:anim calcmode="lin" valueType="num">
                                      <p:cBhvr additive="base">
                                        <p:cTn id="13" dur="500" fill="hold"/>
                                        <p:tgtEl>
                                          <p:spTgt spid="5222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222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2227">
                                            <p:txEl>
                                              <p:pRg st="2" end="2"/>
                                            </p:txEl>
                                          </p:spTgt>
                                        </p:tgtEl>
                                        <p:attrNameLst>
                                          <p:attrName>style.visibility</p:attrName>
                                        </p:attrNameLst>
                                      </p:cBhvr>
                                      <p:to>
                                        <p:strVal val="visible"/>
                                      </p:to>
                                    </p:set>
                                    <p:anim calcmode="lin" valueType="num">
                                      <p:cBhvr additive="base">
                                        <p:cTn id="19" dur="500" fill="hold"/>
                                        <p:tgtEl>
                                          <p:spTgt spid="52227">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222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2227">
                                            <p:txEl>
                                              <p:pRg st="3" end="3"/>
                                            </p:txEl>
                                          </p:spTgt>
                                        </p:tgtEl>
                                        <p:attrNameLst>
                                          <p:attrName>style.visibility</p:attrName>
                                        </p:attrNameLst>
                                      </p:cBhvr>
                                      <p:to>
                                        <p:strVal val="visible"/>
                                      </p:to>
                                    </p:set>
                                    <p:anim calcmode="lin" valueType="num">
                                      <p:cBhvr additive="base">
                                        <p:cTn id="25" dur="500" fill="hold"/>
                                        <p:tgtEl>
                                          <p:spTgt spid="52227">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2227">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52227">
                                            <p:txEl>
                                              <p:pRg st="4" end="4"/>
                                            </p:txEl>
                                          </p:spTgt>
                                        </p:tgtEl>
                                        <p:attrNameLst>
                                          <p:attrName>style.visibility</p:attrName>
                                        </p:attrNameLst>
                                      </p:cBhvr>
                                      <p:to>
                                        <p:strVal val="visible"/>
                                      </p:to>
                                    </p:set>
                                    <p:anim calcmode="lin" valueType="num">
                                      <p:cBhvr additive="base">
                                        <p:cTn id="31" dur="500" fill="hold"/>
                                        <p:tgtEl>
                                          <p:spTgt spid="52227">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52227">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52227">
                                            <p:txEl>
                                              <p:pRg st="5" end="5"/>
                                            </p:txEl>
                                          </p:spTgt>
                                        </p:tgtEl>
                                        <p:attrNameLst>
                                          <p:attrName>style.visibility</p:attrName>
                                        </p:attrNameLst>
                                      </p:cBhvr>
                                      <p:to>
                                        <p:strVal val="visible"/>
                                      </p:to>
                                    </p:set>
                                    <p:anim calcmode="lin" valueType="num">
                                      <p:cBhvr additive="base">
                                        <p:cTn id="37" dur="500" fill="hold"/>
                                        <p:tgtEl>
                                          <p:spTgt spid="52227">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52227">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27"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p:txBody>
          <a:bodyPr/>
          <a:lstStyle/>
          <a:p>
            <a:r>
              <a:rPr lang="en-US" altLang="en-US"/>
              <a:t>Jesus' Claims</a:t>
            </a:r>
          </a:p>
        </p:txBody>
      </p:sp>
      <p:sp>
        <p:nvSpPr>
          <p:cNvPr id="53251" name="Rectangle 3"/>
          <p:cNvSpPr>
            <a:spLocks noGrp="1" noChangeArrowheads="1"/>
          </p:cNvSpPr>
          <p:nvPr>
            <p:ph type="body" idx="1"/>
          </p:nvPr>
        </p:nvSpPr>
        <p:spPr/>
        <p:txBody>
          <a:bodyPr/>
          <a:lstStyle/>
          <a:p>
            <a:pPr>
              <a:lnSpc>
                <a:spcPct val="90000"/>
              </a:lnSpc>
            </a:pPr>
            <a:r>
              <a:rPr lang="en-US" altLang="en-US"/>
              <a:t>He claims to be able to forgive sins, and supports this by a visible miracle.</a:t>
            </a:r>
          </a:p>
          <a:p>
            <a:pPr>
              <a:lnSpc>
                <a:spcPct val="90000"/>
              </a:lnSpc>
            </a:pPr>
            <a:r>
              <a:rPr lang="en-US" altLang="en-US"/>
              <a:t>He shows himself to be master over wind &amp; weather, disease &amp; death, fish &amp; animals, and even over the supernatural spirit beings.</a:t>
            </a:r>
          </a:p>
          <a:p>
            <a:pPr>
              <a:lnSpc>
                <a:spcPct val="90000"/>
              </a:lnSpc>
            </a:pPr>
            <a:r>
              <a:rPr lang="en-US" altLang="en-US"/>
              <a:t>Though not a feature of these talks, he shows himself to know what is going to happen.</a:t>
            </a:r>
          </a:p>
        </p:txBody>
      </p:sp>
    </p:spTree>
    <p:custDataLst>
      <p:tags r:id="rId1"/>
    </p:custDataLst>
  </p:cSld>
  <p:clrMapOvr>
    <a:masterClrMapping/>
  </p:clrMapOvr>
  <p:transition advTm="36813"/>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3251">
                                            <p:txEl>
                                              <p:pRg st="0" end="0"/>
                                            </p:txEl>
                                          </p:spTgt>
                                        </p:tgtEl>
                                        <p:attrNameLst>
                                          <p:attrName>style.visibility</p:attrName>
                                        </p:attrNameLst>
                                      </p:cBhvr>
                                      <p:to>
                                        <p:strVal val="visible"/>
                                      </p:to>
                                    </p:set>
                                    <p:animEffect transition="in" filter="checkerboard(across)">
                                      <p:cBhvr>
                                        <p:cTn id="7" dur="500"/>
                                        <p:tgtEl>
                                          <p:spTgt spid="5325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53251">
                                            <p:txEl>
                                              <p:pRg st="1" end="1"/>
                                            </p:txEl>
                                          </p:spTgt>
                                        </p:tgtEl>
                                        <p:attrNameLst>
                                          <p:attrName>style.visibility</p:attrName>
                                        </p:attrNameLst>
                                      </p:cBhvr>
                                      <p:to>
                                        <p:strVal val="visible"/>
                                      </p:to>
                                    </p:set>
                                    <p:animEffect transition="in" filter="checkerboard(across)">
                                      <p:cBhvr>
                                        <p:cTn id="12" dur="500"/>
                                        <p:tgtEl>
                                          <p:spTgt spid="53251">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53251">
                                            <p:txEl>
                                              <p:pRg st="2" end="2"/>
                                            </p:txEl>
                                          </p:spTgt>
                                        </p:tgtEl>
                                        <p:attrNameLst>
                                          <p:attrName>style.visibility</p:attrName>
                                        </p:attrNameLst>
                                      </p:cBhvr>
                                      <p:to>
                                        <p:strVal val="visible"/>
                                      </p:to>
                                    </p:set>
                                    <p:animEffect transition="in" filter="checkerboard(across)">
                                      <p:cBhvr>
                                        <p:cTn id="17" dur="500"/>
                                        <p:tgtEl>
                                          <p:spTgt spid="5325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51"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lstStyle/>
          <a:p>
            <a:r>
              <a:rPr lang="en-US" altLang="en-US"/>
              <a:t>Introduction</a:t>
            </a:r>
          </a:p>
        </p:txBody>
      </p:sp>
      <p:sp>
        <p:nvSpPr>
          <p:cNvPr id="5123" name="Rectangle 3"/>
          <p:cNvSpPr>
            <a:spLocks noGrp="1" noChangeArrowheads="1"/>
          </p:cNvSpPr>
          <p:nvPr>
            <p:ph type="body" idx="1"/>
          </p:nvPr>
        </p:nvSpPr>
        <p:spPr/>
        <p:txBody>
          <a:bodyPr/>
          <a:lstStyle/>
          <a:p>
            <a:r>
              <a:rPr lang="en-US" altLang="en-US"/>
              <a:t>We will not have space here to discuss the biblical teaching on spirit beings, but I have done a bit of this in my PowerPoint talk </a:t>
            </a:r>
            <a:r>
              <a:rPr lang="en-US" altLang="en-US">
                <a:cs typeface="Arial" charset="0"/>
              </a:rPr>
              <a:t>"</a:t>
            </a:r>
            <a:r>
              <a:rPr lang="en-US" altLang="en-US"/>
              <a:t>Angels and Demons.</a:t>
            </a:r>
            <a:r>
              <a:rPr lang="en-US" altLang="en-US">
                <a:cs typeface="Arial" charset="0"/>
              </a:rPr>
              <a:t>"</a:t>
            </a:r>
            <a:endParaRPr lang="en-US" altLang="en-US"/>
          </a:p>
          <a:p>
            <a:r>
              <a:rPr lang="en-US" altLang="en-US"/>
              <a:t>I have also looked at the possibility of detecting the action of such beings in a more or less scientific way in another talk </a:t>
            </a:r>
            <a:r>
              <a:rPr lang="en-US" altLang="en-US">
                <a:cs typeface="Arial" charset="0"/>
              </a:rPr>
              <a:t>"</a:t>
            </a:r>
            <a:r>
              <a:rPr lang="en-US" altLang="en-US"/>
              <a:t>Evidence of Angels?</a:t>
            </a:r>
            <a:r>
              <a:rPr lang="en-US" altLang="en-US">
                <a:cs typeface="Arial" charset="0"/>
              </a:rPr>
              <a:t>"</a:t>
            </a:r>
          </a:p>
        </p:txBody>
      </p:sp>
    </p:spTree>
    <p:custDataLst>
      <p:tags r:id="rId1"/>
    </p:custDataLst>
  </p:cSld>
  <p:clrMapOvr>
    <a:masterClrMapping/>
  </p:clrMapOvr>
  <p:transition advTm="24836"/>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123">
                                            <p:txEl>
                                              <p:pRg st="0" end="0"/>
                                            </p:txEl>
                                          </p:spTgt>
                                        </p:tgtEl>
                                        <p:attrNameLst>
                                          <p:attrName>style.visibility</p:attrName>
                                        </p:attrNameLst>
                                      </p:cBhvr>
                                      <p:to>
                                        <p:strVal val="visible"/>
                                      </p:to>
                                    </p:set>
                                    <p:animEffect transition="in" filter="checkerboard(across)">
                                      <p:cBhvr>
                                        <p:cTn id="7" dur="500"/>
                                        <p:tgtEl>
                                          <p:spTgt spid="512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5123">
                                            <p:txEl>
                                              <p:pRg st="1" end="1"/>
                                            </p:txEl>
                                          </p:spTgt>
                                        </p:tgtEl>
                                        <p:attrNameLst>
                                          <p:attrName>style.visibility</p:attrName>
                                        </p:attrNameLst>
                                      </p:cBhvr>
                                      <p:to>
                                        <p:strVal val="visible"/>
                                      </p:to>
                                    </p:set>
                                    <p:animEffect transition="in" filter="checkerboard(across)">
                                      <p:cBhvr>
                                        <p:cTn id="12" dur="500"/>
                                        <p:tgtEl>
                                          <p:spTgt spid="512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3"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8" name="Picture 6" descr="MiraculousCatc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209550"/>
            <a:ext cx="7315200" cy="6438900"/>
          </a:xfrm>
          <a:prstGeom prst="rect">
            <a:avLst/>
          </a:prstGeom>
          <a:noFill/>
          <a:extLst>
            <a:ext uri="{909E8E84-426E-40DD-AFC4-6F175D3DCCD1}">
              <a14:hiddenFill xmlns:a14="http://schemas.microsoft.com/office/drawing/2010/main">
                <a:solidFill>
                  <a:srgbClr val="FFFFFF"/>
                </a:solidFill>
              </a14:hiddenFill>
            </a:ext>
          </a:extLst>
        </p:spPr>
      </p:pic>
      <p:sp>
        <p:nvSpPr>
          <p:cNvPr id="54276" name="Rectangle 4"/>
          <p:cNvSpPr>
            <a:spLocks noGrp="1" noChangeArrowheads="1"/>
          </p:cNvSpPr>
          <p:nvPr>
            <p:ph type="ctrTitle"/>
          </p:nvPr>
        </p:nvSpPr>
        <p:spPr/>
        <p:txBody>
          <a:bodyPr/>
          <a:lstStyle/>
          <a:p>
            <a:r>
              <a:rPr lang="en-US" altLang="en-US">
                <a:solidFill>
                  <a:schemeClr val="bg1"/>
                </a:solidFill>
              </a:rPr>
              <a:t>The End</a:t>
            </a:r>
          </a:p>
        </p:txBody>
      </p:sp>
      <p:sp>
        <p:nvSpPr>
          <p:cNvPr id="54277" name="Rectangle 5"/>
          <p:cNvSpPr>
            <a:spLocks noGrp="1" noChangeArrowheads="1"/>
          </p:cNvSpPr>
          <p:nvPr>
            <p:ph type="subTitle" idx="1"/>
          </p:nvPr>
        </p:nvSpPr>
        <p:spPr>
          <a:xfrm>
            <a:off x="1371600" y="4343400"/>
            <a:ext cx="6400800" cy="1752600"/>
          </a:xfrm>
        </p:spPr>
        <p:txBody>
          <a:bodyPr/>
          <a:lstStyle/>
          <a:p>
            <a:pPr>
              <a:lnSpc>
                <a:spcPct val="90000"/>
              </a:lnSpc>
            </a:pPr>
            <a:r>
              <a:rPr lang="en-US" altLang="en-US" sz="2400">
                <a:solidFill>
                  <a:schemeClr val="bg1"/>
                </a:solidFill>
              </a:rPr>
              <a:t>Acts 2:22 (NIV) Men of Israel, listen to this: Jesus of Nazareth was a man accredited by God to you by miracles, wonders and signs, which God did among you through him, as you yourselves know. </a:t>
            </a:r>
          </a:p>
        </p:txBody>
      </p:sp>
    </p:spTree>
    <p:custDataLst>
      <p:tags r:id="rId1"/>
    </p:custDataLst>
  </p:cSld>
  <p:clrMapOvr>
    <a:masterClrMapping/>
  </p:clrMapOvr>
  <p:transition advTm="92373"/>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54276"/>
                                        </p:tgtEl>
                                        <p:attrNameLst>
                                          <p:attrName>style.visibility</p:attrName>
                                        </p:attrNameLst>
                                      </p:cBhvr>
                                      <p:to>
                                        <p:strVal val="visible"/>
                                      </p:to>
                                    </p:set>
                                    <p:anim calcmode="lin" valueType="num">
                                      <p:cBhvr>
                                        <p:cTn id="7" dur="500" fill="hold"/>
                                        <p:tgtEl>
                                          <p:spTgt spid="54276"/>
                                        </p:tgtEl>
                                        <p:attrNameLst>
                                          <p:attrName>ppt_w</p:attrName>
                                        </p:attrNameLst>
                                      </p:cBhvr>
                                      <p:tavLst>
                                        <p:tav tm="0">
                                          <p:val>
                                            <p:fltVal val="0"/>
                                          </p:val>
                                        </p:tav>
                                        <p:tav tm="100000">
                                          <p:val>
                                            <p:strVal val="#ppt_w"/>
                                          </p:val>
                                        </p:tav>
                                      </p:tavLst>
                                    </p:anim>
                                    <p:anim calcmode="lin" valueType="num">
                                      <p:cBhvr>
                                        <p:cTn id="8" dur="500" fill="hold"/>
                                        <p:tgtEl>
                                          <p:spTgt spid="54276"/>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5" presetClass="entr" presetSubtype="10" fill="hold" grpId="0" nodeType="clickEffect">
                                  <p:stCondLst>
                                    <p:cond delay="0"/>
                                  </p:stCondLst>
                                  <p:childTnLst>
                                    <p:set>
                                      <p:cBhvr>
                                        <p:cTn id="12" dur="1" fill="hold">
                                          <p:stCondLst>
                                            <p:cond delay="0"/>
                                          </p:stCondLst>
                                        </p:cTn>
                                        <p:tgtEl>
                                          <p:spTgt spid="54277">
                                            <p:txEl>
                                              <p:pRg st="0" end="0"/>
                                            </p:txEl>
                                          </p:spTgt>
                                        </p:tgtEl>
                                        <p:attrNameLst>
                                          <p:attrName>style.visibility</p:attrName>
                                        </p:attrNameLst>
                                      </p:cBhvr>
                                      <p:to>
                                        <p:strVal val="visible"/>
                                      </p:to>
                                    </p:set>
                                    <p:animEffect transition="in" filter="checkerboard(across)">
                                      <p:cBhvr>
                                        <p:cTn id="13" dur="500"/>
                                        <p:tgtEl>
                                          <p:spTgt spid="5427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276" grpId="0"/>
      <p:bldP spid="54277"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50" name="Picture 6" descr="demoniac1"/>
          <p:cNvPicPr>
            <a:picLocks noChangeAspect="1" noChangeArrowheads="1"/>
          </p:cNvPicPr>
          <p:nvPr/>
        </p:nvPicPr>
        <p:blipFill>
          <a:blip r:embed="rId3">
            <a:extLst>
              <a:ext uri="{28A0092B-C50C-407E-A947-70E740481C1C}">
                <a14:useLocalDpi xmlns:a14="http://schemas.microsoft.com/office/drawing/2010/main" val="0"/>
              </a:ext>
            </a:extLst>
          </a:blip>
          <a:srcRect t="10588"/>
          <a:stretch>
            <a:fillRect/>
          </a:stretch>
        </p:blipFill>
        <p:spPr bwMode="auto">
          <a:xfrm>
            <a:off x="1143000" y="44450"/>
            <a:ext cx="6858000" cy="6813550"/>
          </a:xfrm>
          <a:prstGeom prst="rect">
            <a:avLst/>
          </a:prstGeom>
          <a:noFill/>
          <a:extLst>
            <a:ext uri="{909E8E84-426E-40DD-AFC4-6F175D3DCCD1}">
              <a14:hiddenFill xmlns:a14="http://schemas.microsoft.com/office/drawing/2010/main">
                <a:solidFill>
                  <a:srgbClr val="FFFFFF"/>
                </a:solidFill>
              </a14:hiddenFill>
            </a:ext>
          </a:extLst>
        </p:spPr>
      </p:pic>
      <p:sp>
        <p:nvSpPr>
          <p:cNvPr id="6148" name="Rectangle 4"/>
          <p:cNvSpPr>
            <a:spLocks noGrp="1" noChangeArrowheads="1"/>
          </p:cNvSpPr>
          <p:nvPr>
            <p:ph type="ctrTitle"/>
          </p:nvPr>
        </p:nvSpPr>
        <p:spPr>
          <a:xfrm>
            <a:off x="685800" y="2743200"/>
            <a:ext cx="7772400" cy="1470025"/>
          </a:xfrm>
        </p:spPr>
        <p:txBody>
          <a:bodyPr/>
          <a:lstStyle/>
          <a:p>
            <a:r>
              <a:rPr lang="en-US" altLang="en-US">
                <a:solidFill>
                  <a:schemeClr val="bg1"/>
                </a:solidFill>
              </a:rPr>
              <a:t>Gadarene Demoniacs</a:t>
            </a:r>
          </a:p>
        </p:txBody>
      </p:sp>
      <p:sp>
        <p:nvSpPr>
          <p:cNvPr id="6149" name="Rectangle 5"/>
          <p:cNvSpPr>
            <a:spLocks noGrp="1" noChangeArrowheads="1"/>
          </p:cNvSpPr>
          <p:nvPr>
            <p:ph type="subTitle" idx="1"/>
          </p:nvPr>
        </p:nvSpPr>
        <p:spPr>
          <a:xfrm>
            <a:off x="1371600" y="4648200"/>
            <a:ext cx="6400800" cy="1752600"/>
          </a:xfrm>
        </p:spPr>
        <p:txBody>
          <a:bodyPr/>
          <a:lstStyle/>
          <a:p>
            <a:r>
              <a:rPr lang="en-US" altLang="en-US">
                <a:solidFill>
                  <a:schemeClr val="bg1"/>
                </a:solidFill>
              </a:rPr>
              <a:t>Matthew 8, Mark 5,</a:t>
            </a:r>
          </a:p>
          <a:p>
            <a:r>
              <a:rPr lang="en-US" altLang="en-US">
                <a:solidFill>
                  <a:schemeClr val="bg1"/>
                </a:solidFill>
              </a:rPr>
              <a:t>Luke 8</a:t>
            </a:r>
          </a:p>
        </p:txBody>
      </p:sp>
    </p:spTree>
    <p:custDataLst>
      <p:tags r:id="rId1"/>
    </p:custDataLst>
  </p:cSld>
  <p:clrMapOvr>
    <a:masterClrMapping/>
  </p:clrMapOvr>
  <p:transition advTm="9954"/>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6148"/>
                                        </p:tgtEl>
                                        <p:attrNameLst>
                                          <p:attrName>style.visibility</p:attrName>
                                        </p:attrNameLst>
                                      </p:cBhvr>
                                      <p:to>
                                        <p:strVal val="visible"/>
                                      </p:to>
                                    </p:set>
                                    <p:anim calcmode="lin" valueType="num">
                                      <p:cBhvr>
                                        <p:cTn id="7" dur="500" fill="hold"/>
                                        <p:tgtEl>
                                          <p:spTgt spid="6148"/>
                                        </p:tgtEl>
                                        <p:attrNameLst>
                                          <p:attrName>ppt_w</p:attrName>
                                        </p:attrNameLst>
                                      </p:cBhvr>
                                      <p:tavLst>
                                        <p:tav tm="0">
                                          <p:val>
                                            <p:fltVal val="0"/>
                                          </p:val>
                                        </p:tav>
                                        <p:tav tm="100000">
                                          <p:val>
                                            <p:strVal val="#ppt_w"/>
                                          </p:val>
                                        </p:tav>
                                      </p:tavLst>
                                    </p:anim>
                                    <p:anim calcmode="lin" valueType="num">
                                      <p:cBhvr>
                                        <p:cTn id="8" dur="500" fill="hold"/>
                                        <p:tgtEl>
                                          <p:spTgt spid="6148"/>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5" presetClass="entr" presetSubtype="10" fill="hold" grpId="0" nodeType="clickEffect">
                                  <p:stCondLst>
                                    <p:cond delay="0"/>
                                  </p:stCondLst>
                                  <p:childTnLst>
                                    <p:set>
                                      <p:cBhvr>
                                        <p:cTn id="12" dur="1" fill="hold">
                                          <p:stCondLst>
                                            <p:cond delay="0"/>
                                          </p:stCondLst>
                                        </p:cTn>
                                        <p:tgtEl>
                                          <p:spTgt spid="6149">
                                            <p:txEl>
                                              <p:pRg st="0" end="0"/>
                                            </p:txEl>
                                          </p:spTgt>
                                        </p:tgtEl>
                                        <p:attrNameLst>
                                          <p:attrName>style.visibility</p:attrName>
                                        </p:attrNameLst>
                                      </p:cBhvr>
                                      <p:to>
                                        <p:strVal val="visible"/>
                                      </p:to>
                                    </p:set>
                                    <p:animEffect transition="in" filter="checkerboard(across)">
                                      <p:cBhvr>
                                        <p:cTn id="13" dur="500"/>
                                        <p:tgtEl>
                                          <p:spTgt spid="6149">
                                            <p:txEl>
                                              <p:pRg st="0" end="0"/>
                                            </p:txEl>
                                          </p:spTgt>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5" presetClass="entr" presetSubtype="10" fill="hold" grpId="0" nodeType="clickEffect">
                                  <p:stCondLst>
                                    <p:cond delay="0"/>
                                  </p:stCondLst>
                                  <p:childTnLst>
                                    <p:set>
                                      <p:cBhvr>
                                        <p:cTn id="17" dur="1" fill="hold">
                                          <p:stCondLst>
                                            <p:cond delay="0"/>
                                          </p:stCondLst>
                                        </p:cTn>
                                        <p:tgtEl>
                                          <p:spTgt spid="6149">
                                            <p:txEl>
                                              <p:pRg st="1" end="1"/>
                                            </p:txEl>
                                          </p:spTgt>
                                        </p:tgtEl>
                                        <p:attrNameLst>
                                          <p:attrName>style.visibility</p:attrName>
                                        </p:attrNameLst>
                                      </p:cBhvr>
                                      <p:to>
                                        <p:strVal val="visible"/>
                                      </p:to>
                                    </p:set>
                                    <p:animEffect transition="in" filter="checkerboard(across)">
                                      <p:cBhvr>
                                        <p:cTn id="18" dur="500"/>
                                        <p:tgtEl>
                                          <p:spTgt spid="614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8" grpId="0"/>
      <p:bldP spid="6149"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r>
              <a:rPr lang="en-US" altLang="en-US"/>
              <a:t>Matthew 8:28-34</a:t>
            </a:r>
          </a:p>
        </p:txBody>
      </p:sp>
      <p:sp>
        <p:nvSpPr>
          <p:cNvPr id="8196" name="Text Box 4"/>
          <p:cNvSpPr txBox="1">
            <a:spLocks noChangeArrowheads="1"/>
          </p:cNvSpPr>
          <p:nvPr/>
        </p:nvSpPr>
        <p:spPr bwMode="auto">
          <a:xfrm>
            <a:off x="228600" y="1295400"/>
            <a:ext cx="8915400" cy="5203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400">
                <a:solidFill>
                  <a:schemeClr val="tx1"/>
                </a:solidFill>
              </a:rPr>
              <a:t>Matt 8:28 (NIV) When he arrived at the other side in the region of the Gadarenes, two demon-possessed men coming from the tombs met him. They were so violent that no one could pass that way. 29 "What do you want with us, Son of God?" they shouted. "Have you come here to torture us before the appointed time?" 30 Some distance from them a large herd of pigs was feeding. 31 The demons begged Jesus, "If you drive us out, send us into the herd of pigs." 32 He said to them, "Go!" So they came out and went into the pigs, and the whole herd rushed down the steep bank into the lake and died in the water. 33 Those tending the pigs ran off, went into the town and reported all this, including what had happened to the demon-possessed men. 34 Then the whole town went out to meet Jesus. And when they saw him, they pleaded with him to leave their region. </a:t>
            </a:r>
          </a:p>
        </p:txBody>
      </p:sp>
    </p:spTree>
    <p:custDataLst>
      <p:tags r:id="rId1"/>
    </p:custDataLst>
  </p:cSld>
  <p:clrMapOvr>
    <a:masterClrMapping/>
  </p:clrMapOvr>
  <p:transition advTm="56011"/>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8196"/>
                                        </p:tgtEl>
                                        <p:attrNameLst>
                                          <p:attrName>style.visibility</p:attrName>
                                        </p:attrNameLst>
                                      </p:cBhvr>
                                      <p:to>
                                        <p:strVal val="visible"/>
                                      </p:to>
                                    </p:set>
                                    <p:animEffect transition="in" filter="checkerboard(across)">
                                      <p:cBhvr>
                                        <p:cTn id="7" dur="500"/>
                                        <p:tgtEl>
                                          <p:spTgt spid="81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lstStyle/>
          <a:p>
            <a:r>
              <a:rPr lang="en-US" altLang="en-US"/>
              <a:t>Historicity of Events</a:t>
            </a:r>
          </a:p>
        </p:txBody>
      </p:sp>
      <p:sp>
        <p:nvSpPr>
          <p:cNvPr id="10243" name="Rectangle 3"/>
          <p:cNvSpPr>
            <a:spLocks noGrp="1" noChangeArrowheads="1"/>
          </p:cNvSpPr>
          <p:nvPr>
            <p:ph type="body" idx="1"/>
          </p:nvPr>
        </p:nvSpPr>
        <p:spPr/>
        <p:txBody>
          <a:bodyPr/>
          <a:lstStyle/>
          <a:p>
            <a:r>
              <a:rPr lang="en-US" altLang="en-US"/>
              <a:t>Occasion </a:t>
            </a:r>
          </a:p>
          <a:p>
            <a:pPr lvl="1"/>
            <a:r>
              <a:rPr lang="en-US" altLang="en-US"/>
              <a:t>Closely related to miracle of calming storm, which this immediately follows in all 3 Synoptics.</a:t>
            </a:r>
          </a:p>
          <a:p>
            <a:pPr lvl="1"/>
            <a:r>
              <a:rPr lang="en-US" altLang="en-US"/>
              <a:t>Still early in Galilean ministry</a:t>
            </a:r>
          </a:p>
          <a:p>
            <a:pPr lvl="1"/>
            <a:r>
              <a:rPr lang="en-US" altLang="en-US"/>
              <a:t>Jesus met by demoniacs as He &amp; disciples disembark. </a:t>
            </a:r>
          </a:p>
        </p:txBody>
      </p:sp>
    </p:spTree>
    <p:custDataLst>
      <p:tags r:id="rId1"/>
    </p:custDataLst>
  </p:cSld>
  <p:clrMapOvr>
    <a:masterClrMapping/>
  </p:clrMapOvr>
  <p:transition advTm="22963"/>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243">
                                            <p:txEl>
                                              <p:pRg st="0" end="0"/>
                                            </p:txEl>
                                          </p:spTgt>
                                        </p:tgtEl>
                                        <p:attrNameLst>
                                          <p:attrName>style.visibility</p:attrName>
                                        </p:attrNameLst>
                                      </p:cBhvr>
                                      <p:to>
                                        <p:strVal val="visible"/>
                                      </p:to>
                                    </p:set>
                                    <p:anim calcmode="lin" valueType="num">
                                      <p:cBhvr additive="base">
                                        <p:cTn id="7" dur="500" fill="hold"/>
                                        <p:tgtEl>
                                          <p:spTgt spid="1024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24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243">
                                            <p:txEl>
                                              <p:pRg st="1" end="1"/>
                                            </p:txEl>
                                          </p:spTgt>
                                        </p:tgtEl>
                                        <p:attrNameLst>
                                          <p:attrName>style.visibility</p:attrName>
                                        </p:attrNameLst>
                                      </p:cBhvr>
                                      <p:to>
                                        <p:strVal val="visible"/>
                                      </p:to>
                                    </p:set>
                                    <p:anim calcmode="lin" valueType="num">
                                      <p:cBhvr additive="base">
                                        <p:cTn id="13" dur="500" fill="hold"/>
                                        <p:tgtEl>
                                          <p:spTgt spid="1024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024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243">
                                            <p:txEl>
                                              <p:pRg st="2" end="2"/>
                                            </p:txEl>
                                          </p:spTgt>
                                        </p:tgtEl>
                                        <p:attrNameLst>
                                          <p:attrName>style.visibility</p:attrName>
                                        </p:attrNameLst>
                                      </p:cBhvr>
                                      <p:to>
                                        <p:strVal val="visible"/>
                                      </p:to>
                                    </p:set>
                                    <p:anim calcmode="lin" valueType="num">
                                      <p:cBhvr additive="base">
                                        <p:cTn id="19" dur="500" fill="hold"/>
                                        <p:tgtEl>
                                          <p:spTgt spid="1024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024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0243">
                                            <p:txEl>
                                              <p:pRg st="3" end="3"/>
                                            </p:txEl>
                                          </p:spTgt>
                                        </p:tgtEl>
                                        <p:attrNameLst>
                                          <p:attrName>style.visibility</p:attrName>
                                        </p:attrNameLst>
                                      </p:cBhvr>
                                      <p:to>
                                        <p:strVal val="visible"/>
                                      </p:to>
                                    </p:set>
                                    <p:anim calcmode="lin" valueType="num">
                                      <p:cBhvr additive="base">
                                        <p:cTn id="25" dur="500" fill="hold"/>
                                        <p:tgtEl>
                                          <p:spTgt spid="1024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024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r>
              <a:rPr lang="en-US" altLang="en-US" sz="4000"/>
              <a:t>Liberal Explanations </a:t>
            </a:r>
            <a:br>
              <a:rPr lang="en-US" altLang="en-US" sz="4000"/>
            </a:br>
            <a:r>
              <a:rPr lang="en-US" altLang="en-US" sz="4000"/>
              <a:t>(Plummer's list) </a:t>
            </a:r>
          </a:p>
        </p:txBody>
      </p:sp>
      <p:sp>
        <p:nvSpPr>
          <p:cNvPr id="11267" name="Rectangle 3"/>
          <p:cNvSpPr>
            <a:spLocks noGrp="1" noChangeArrowheads="1"/>
          </p:cNvSpPr>
          <p:nvPr>
            <p:ph type="body" idx="1"/>
          </p:nvPr>
        </p:nvSpPr>
        <p:spPr>
          <a:xfrm>
            <a:off x="457200" y="1828800"/>
            <a:ext cx="8229600" cy="4297363"/>
          </a:xfrm>
        </p:spPr>
        <p:txBody>
          <a:bodyPr/>
          <a:lstStyle/>
          <a:p>
            <a:r>
              <a:rPr lang="en-US" altLang="en-US"/>
              <a:t>Whole story myth.</a:t>
            </a:r>
          </a:p>
          <a:p>
            <a:r>
              <a:rPr lang="en-US" altLang="en-US"/>
              <a:t>Healing historical, pigs not.</a:t>
            </a:r>
          </a:p>
          <a:p>
            <a:r>
              <a:rPr lang="en-US" altLang="en-US"/>
              <a:t>Demoniacs frightened pigs.</a:t>
            </a:r>
          </a:p>
          <a:p>
            <a:r>
              <a:rPr lang="en-US" altLang="en-US"/>
              <a:t>Drowning of pigs an accident occurring about same time.</a:t>
            </a:r>
          </a:p>
          <a:p>
            <a:r>
              <a:rPr lang="en-US" altLang="en-US"/>
              <a:t>Demoniacs merely insane; Jesus humors them re/ pigs, but story taken as historical. </a:t>
            </a:r>
          </a:p>
        </p:txBody>
      </p:sp>
    </p:spTree>
    <p:custDataLst>
      <p:tags r:id="rId1"/>
    </p:custDataLst>
  </p:cSld>
  <p:clrMapOvr>
    <a:masterClrMapping/>
  </p:clrMapOvr>
  <p:transition advTm="40158"/>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267">
                                            <p:txEl>
                                              <p:pRg st="0" end="0"/>
                                            </p:txEl>
                                          </p:spTgt>
                                        </p:tgtEl>
                                        <p:attrNameLst>
                                          <p:attrName>style.visibility</p:attrName>
                                        </p:attrNameLst>
                                      </p:cBhvr>
                                      <p:to>
                                        <p:strVal val="visible"/>
                                      </p:to>
                                    </p:set>
                                    <p:anim calcmode="lin" valueType="num">
                                      <p:cBhvr additive="base">
                                        <p:cTn id="7" dur="500" fill="hold"/>
                                        <p:tgtEl>
                                          <p:spTgt spid="1126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126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267">
                                            <p:txEl>
                                              <p:pRg st="1" end="1"/>
                                            </p:txEl>
                                          </p:spTgt>
                                        </p:tgtEl>
                                        <p:attrNameLst>
                                          <p:attrName>style.visibility</p:attrName>
                                        </p:attrNameLst>
                                      </p:cBhvr>
                                      <p:to>
                                        <p:strVal val="visible"/>
                                      </p:to>
                                    </p:set>
                                    <p:anim calcmode="lin" valueType="num">
                                      <p:cBhvr additive="base">
                                        <p:cTn id="13" dur="500" fill="hold"/>
                                        <p:tgtEl>
                                          <p:spTgt spid="1126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126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1267">
                                            <p:txEl>
                                              <p:pRg st="2" end="2"/>
                                            </p:txEl>
                                          </p:spTgt>
                                        </p:tgtEl>
                                        <p:attrNameLst>
                                          <p:attrName>style.visibility</p:attrName>
                                        </p:attrNameLst>
                                      </p:cBhvr>
                                      <p:to>
                                        <p:strVal val="visible"/>
                                      </p:to>
                                    </p:set>
                                    <p:anim calcmode="lin" valueType="num">
                                      <p:cBhvr additive="base">
                                        <p:cTn id="19" dur="500" fill="hold"/>
                                        <p:tgtEl>
                                          <p:spTgt spid="11267">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126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1267">
                                            <p:txEl>
                                              <p:pRg st="3" end="3"/>
                                            </p:txEl>
                                          </p:spTgt>
                                        </p:tgtEl>
                                        <p:attrNameLst>
                                          <p:attrName>style.visibility</p:attrName>
                                        </p:attrNameLst>
                                      </p:cBhvr>
                                      <p:to>
                                        <p:strVal val="visible"/>
                                      </p:to>
                                    </p:set>
                                    <p:anim calcmode="lin" valueType="num">
                                      <p:cBhvr additive="base">
                                        <p:cTn id="25" dur="500" fill="hold"/>
                                        <p:tgtEl>
                                          <p:spTgt spid="11267">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1267">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1267">
                                            <p:txEl>
                                              <p:pRg st="4" end="4"/>
                                            </p:txEl>
                                          </p:spTgt>
                                        </p:tgtEl>
                                        <p:attrNameLst>
                                          <p:attrName>style.visibility</p:attrName>
                                        </p:attrNameLst>
                                      </p:cBhvr>
                                      <p:to>
                                        <p:strVal val="visible"/>
                                      </p:to>
                                    </p:set>
                                    <p:anim calcmode="lin" valueType="num">
                                      <p:cBhvr additive="base">
                                        <p:cTn id="31" dur="500" fill="hold"/>
                                        <p:tgtEl>
                                          <p:spTgt spid="11267">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1267">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7"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457200" y="304800"/>
            <a:ext cx="8229600" cy="1143000"/>
          </a:xfrm>
        </p:spPr>
        <p:txBody>
          <a:bodyPr/>
          <a:lstStyle/>
          <a:p>
            <a:r>
              <a:rPr lang="en-US" altLang="en-US"/>
              <a:t>Evidence of Historicity </a:t>
            </a:r>
          </a:p>
        </p:txBody>
      </p:sp>
      <p:sp>
        <p:nvSpPr>
          <p:cNvPr id="12291" name="Rectangle 3"/>
          <p:cNvSpPr>
            <a:spLocks noGrp="1" noChangeArrowheads="1"/>
          </p:cNvSpPr>
          <p:nvPr>
            <p:ph type="body" idx="1"/>
          </p:nvPr>
        </p:nvSpPr>
        <p:spPr>
          <a:xfrm>
            <a:off x="1600200" y="1600200"/>
            <a:ext cx="5943600" cy="4525963"/>
          </a:xfrm>
        </p:spPr>
        <p:txBody>
          <a:bodyPr/>
          <a:lstStyle/>
          <a:p>
            <a:r>
              <a:rPr lang="en-US" altLang="en-US"/>
              <a:t>Details of location: other side, tombs, steep slope, variant names (Gedara, Gerasa, Gergesa).</a:t>
            </a:r>
          </a:p>
          <a:p>
            <a:r>
              <a:rPr lang="en-US" altLang="en-US"/>
              <a:t>Reaction of people in sending Jesus away. </a:t>
            </a:r>
          </a:p>
        </p:txBody>
      </p:sp>
    </p:spTree>
    <p:custDataLst>
      <p:tags r:id="rId1"/>
    </p:custDataLst>
  </p:cSld>
  <p:clrMapOvr>
    <a:masterClrMapping/>
  </p:clrMapOvr>
  <p:transition advTm="64853"/>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291">
                                            <p:txEl>
                                              <p:pRg st="0" end="0"/>
                                            </p:txEl>
                                          </p:spTgt>
                                        </p:tgtEl>
                                        <p:attrNameLst>
                                          <p:attrName>style.visibility</p:attrName>
                                        </p:attrNameLst>
                                      </p:cBhvr>
                                      <p:to>
                                        <p:strVal val="visible"/>
                                      </p:to>
                                    </p:set>
                                    <p:anim calcmode="lin" valueType="num">
                                      <p:cBhvr additive="base">
                                        <p:cTn id="7" dur="500" fill="hold"/>
                                        <p:tgtEl>
                                          <p:spTgt spid="1229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229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2291">
                                            <p:txEl>
                                              <p:pRg st="1" end="1"/>
                                            </p:txEl>
                                          </p:spTgt>
                                        </p:tgtEl>
                                        <p:attrNameLst>
                                          <p:attrName>style.visibility</p:attrName>
                                        </p:attrNameLst>
                                      </p:cBhvr>
                                      <p:to>
                                        <p:strVal val="visible"/>
                                      </p:to>
                                    </p:set>
                                    <p:anim calcmode="lin" valueType="num">
                                      <p:cBhvr additive="base">
                                        <p:cTn id="13" dur="500" fill="hold"/>
                                        <p:tgtEl>
                                          <p:spTgt spid="12291">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2291">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1" grpId="0" build="p"/>
    </p:bldLst>
  </p:timing>
</p:sld>
</file>

<file path=ppt/tags/tag1.xml><?xml version="1.0" encoding="utf-8"?>
<p:tagLst xmlns:a="http://schemas.openxmlformats.org/drawingml/2006/main" xmlns:r="http://schemas.openxmlformats.org/officeDocument/2006/relationships" xmlns:p="http://schemas.openxmlformats.org/presentationml/2006/main">
  <p:tag name="TIMING" val="|4.7|6.2"/>
</p:tagLst>
</file>

<file path=ppt/tags/tag10.xml><?xml version="1.0" encoding="utf-8"?>
<p:tagLst xmlns:a="http://schemas.openxmlformats.org/drawingml/2006/main" xmlns:r="http://schemas.openxmlformats.org/officeDocument/2006/relationships" xmlns:p="http://schemas.openxmlformats.org/presentationml/2006/main">
  <p:tag name="TIMING" val="|3.7|2.7|5.8|3.6|7.4|2.2"/>
</p:tagLst>
</file>

<file path=ppt/tags/tag11.xml><?xml version="1.0" encoding="utf-8"?>
<p:tagLst xmlns:a="http://schemas.openxmlformats.org/drawingml/2006/main" xmlns:r="http://schemas.openxmlformats.org/officeDocument/2006/relationships" xmlns:p="http://schemas.openxmlformats.org/presentationml/2006/main">
  <p:tag name="TIMING" val="|1.6|1.9|9|116.4|4.3|46|3.7|21.3|3.5"/>
</p:tagLst>
</file>

<file path=ppt/tags/tag12.xml><?xml version="1.0" encoding="utf-8"?>
<p:tagLst xmlns:a="http://schemas.openxmlformats.org/drawingml/2006/main" xmlns:r="http://schemas.openxmlformats.org/officeDocument/2006/relationships" xmlns:p="http://schemas.openxmlformats.org/presentationml/2006/main">
  <p:tag name="TIMING" val="|0.4|2.4|15.4|3.2|12.2|7.3|16"/>
</p:tagLst>
</file>

<file path=ppt/tags/tag13.xml><?xml version="1.0" encoding="utf-8"?>
<p:tagLst xmlns:a="http://schemas.openxmlformats.org/drawingml/2006/main" xmlns:r="http://schemas.openxmlformats.org/officeDocument/2006/relationships" xmlns:p="http://schemas.openxmlformats.org/presentationml/2006/main">
  <p:tag name="TIMING" val="|0.5|1.1|14.2|19.4"/>
</p:tagLst>
</file>

<file path=ppt/tags/tag14.xml><?xml version="1.0" encoding="utf-8"?>
<p:tagLst xmlns:a="http://schemas.openxmlformats.org/drawingml/2006/main" xmlns:r="http://schemas.openxmlformats.org/officeDocument/2006/relationships" xmlns:p="http://schemas.openxmlformats.org/presentationml/2006/main">
  <p:tag name="TIMING" val="|0.3|5.5|11.7|2.9|16.3|3.2|4.4|11.7|16"/>
</p:tagLst>
</file>

<file path=ppt/tags/tag15.xml><?xml version="1.0" encoding="utf-8"?>
<p:tagLst xmlns:a="http://schemas.openxmlformats.org/drawingml/2006/main" xmlns:r="http://schemas.openxmlformats.org/officeDocument/2006/relationships" xmlns:p="http://schemas.openxmlformats.org/presentationml/2006/main">
  <p:tag name="TIMING" val="|7.5|4.8|2.3"/>
</p:tagLst>
</file>

<file path=ppt/tags/tag16.xml><?xml version="1.0" encoding="utf-8"?>
<p:tagLst xmlns:a="http://schemas.openxmlformats.org/drawingml/2006/main" xmlns:r="http://schemas.openxmlformats.org/officeDocument/2006/relationships" xmlns:p="http://schemas.openxmlformats.org/presentationml/2006/main">
  <p:tag name="TIMING" val="|1.6|2.5"/>
</p:tagLst>
</file>

<file path=ppt/tags/tag17.xml><?xml version="1.0" encoding="utf-8"?>
<p:tagLst xmlns:a="http://schemas.openxmlformats.org/drawingml/2006/main" xmlns:r="http://schemas.openxmlformats.org/officeDocument/2006/relationships" xmlns:p="http://schemas.openxmlformats.org/presentationml/2006/main">
  <p:tag name="TIMING" val="|1.6"/>
</p:tagLst>
</file>

<file path=ppt/tags/tag18.xml><?xml version="1.0" encoding="utf-8"?>
<p:tagLst xmlns:a="http://schemas.openxmlformats.org/drawingml/2006/main" xmlns:r="http://schemas.openxmlformats.org/officeDocument/2006/relationships" xmlns:p="http://schemas.openxmlformats.org/presentationml/2006/main">
  <p:tag name="TIMING" val="|2.4|0.7|4.2|2.8|4.3|3.1|10|7.4|1.6"/>
</p:tagLst>
</file>

<file path=ppt/tags/tag19.xml><?xml version="1.0" encoding="utf-8"?>
<p:tagLst xmlns:a="http://schemas.openxmlformats.org/drawingml/2006/main" xmlns:r="http://schemas.openxmlformats.org/officeDocument/2006/relationships" xmlns:p="http://schemas.openxmlformats.org/presentationml/2006/main">
  <p:tag name="TIMING" val="|3.4|3.8|1.2|2.1|6.1|8.7"/>
</p:tagLst>
</file>

<file path=ppt/tags/tag2.xml><?xml version="1.0" encoding="utf-8"?>
<p:tagLst xmlns:a="http://schemas.openxmlformats.org/drawingml/2006/main" xmlns:r="http://schemas.openxmlformats.org/officeDocument/2006/relationships" xmlns:p="http://schemas.openxmlformats.org/presentationml/2006/main">
  <p:tag name="TIMING" val="|2.1|7.1"/>
</p:tagLst>
</file>

<file path=ppt/tags/tag20.xml><?xml version="1.0" encoding="utf-8"?>
<p:tagLst xmlns:a="http://schemas.openxmlformats.org/drawingml/2006/main" xmlns:r="http://schemas.openxmlformats.org/officeDocument/2006/relationships" xmlns:p="http://schemas.openxmlformats.org/presentationml/2006/main">
  <p:tag name="TIMING" val="|1.7|2.7|5.8|3.1|3.6|6.7|7.8|16|3.7|15.9|14.3|10.8"/>
</p:tagLst>
</file>

<file path=ppt/tags/tag21.xml><?xml version="1.0" encoding="utf-8"?>
<p:tagLst xmlns:a="http://schemas.openxmlformats.org/drawingml/2006/main" xmlns:r="http://schemas.openxmlformats.org/officeDocument/2006/relationships" xmlns:p="http://schemas.openxmlformats.org/presentationml/2006/main">
  <p:tag name="TIMING" val="|1.5|2.2|5.5|4.5|4.1|2.7|2.2|10.9"/>
</p:tagLst>
</file>

<file path=ppt/tags/tag22.xml><?xml version="1.0" encoding="utf-8"?>
<p:tagLst xmlns:a="http://schemas.openxmlformats.org/drawingml/2006/main" xmlns:r="http://schemas.openxmlformats.org/officeDocument/2006/relationships" xmlns:p="http://schemas.openxmlformats.org/presentationml/2006/main">
  <p:tag name="TIMING" val="|1.7|13.9|2.7"/>
</p:tagLst>
</file>

<file path=ppt/tags/tag23.xml><?xml version="1.0" encoding="utf-8"?>
<p:tagLst xmlns:a="http://schemas.openxmlformats.org/drawingml/2006/main" xmlns:r="http://schemas.openxmlformats.org/officeDocument/2006/relationships" xmlns:p="http://schemas.openxmlformats.org/presentationml/2006/main">
  <p:tag name="TIMING" val="|0.8|1.3|1.1|0.8"/>
</p:tagLst>
</file>

<file path=ppt/tags/tag24.xml><?xml version="1.0" encoding="utf-8"?>
<p:tagLst xmlns:a="http://schemas.openxmlformats.org/drawingml/2006/main" xmlns:r="http://schemas.openxmlformats.org/officeDocument/2006/relationships" xmlns:p="http://schemas.openxmlformats.org/presentationml/2006/main">
  <p:tag name="TIMING" val="|0.5"/>
</p:tagLst>
</file>

<file path=ppt/tags/tag25.xml><?xml version="1.0" encoding="utf-8"?>
<p:tagLst xmlns:a="http://schemas.openxmlformats.org/drawingml/2006/main" xmlns:r="http://schemas.openxmlformats.org/officeDocument/2006/relationships" xmlns:p="http://schemas.openxmlformats.org/presentationml/2006/main">
  <p:tag name="TIMING" val="|0.3"/>
</p:tagLst>
</file>

<file path=ppt/tags/tag26.xml><?xml version="1.0" encoding="utf-8"?>
<p:tagLst xmlns:a="http://schemas.openxmlformats.org/drawingml/2006/main" xmlns:r="http://schemas.openxmlformats.org/officeDocument/2006/relationships" xmlns:p="http://schemas.openxmlformats.org/presentationml/2006/main">
  <p:tag name="TIMING" val="|0.3"/>
</p:tagLst>
</file>

<file path=ppt/tags/tag27.xml><?xml version="1.0" encoding="utf-8"?>
<p:tagLst xmlns:a="http://schemas.openxmlformats.org/drawingml/2006/main" xmlns:r="http://schemas.openxmlformats.org/officeDocument/2006/relationships" xmlns:p="http://schemas.openxmlformats.org/presentationml/2006/main">
  <p:tag name="TIMING" val="|1.3|2.2|3.7|3.5|4.1|1.8"/>
</p:tagLst>
</file>

<file path=ppt/tags/tag28.xml><?xml version="1.0" encoding="utf-8"?>
<p:tagLst xmlns:a="http://schemas.openxmlformats.org/drawingml/2006/main" xmlns:r="http://schemas.openxmlformats.org/officeDocument/2006/relationships" xmlns:p="http://schemas.openxmlformats.org/presentationml/2006/main">
  <p:tag name="TIMING" val="|0.6|1.8|3.4|3|2"/>
</p:tagLst>
</file>

<file path=ppt/tags/tag29.xml><?xml version="1.0" encoding="utf-8"?>
<p:tagLst xmlns:a="http://schemas.openxmlformats.org/drawingml/2006/main" xmlns:r="http://schemas.openxmlformats.org/officeDocument/2006/relationships" xmlns:p="http://schemas.openxmlformats.org/presentationml/2006/main">
  <p:tag name="TIMING" val="|1.6|2.6|3.4|4.7"/>
</p:tagLst>
</file>

<file path=ppt/tags/tag3.xml><?xml version="1.0" encoding="utf-8"?>
<p:tagLst xmlns:a="http://schemas.openxmlformats.org/drawingml/2006/main" xmlns:r="http://schemas.openxmlformats.org/officeDocument/2006/relationships" xmlns:p="http://schemas.openxmlformats.org/presentationml/2006/main">
  <p:tag name="TIMING" val="|1.6|8"/>
</p:tagLst>
</file>

<file path=ppt/tags/tag30.xml><?xml version="1.0" encoding="utf-8"?>
<p:tagLst xmlns:a="http://schemas.openxmlformats.org/drawingml/2006/main" xmlns:r="http://schemas.openxmlformats.org/officeDocument/2006/relationships" xmlns:p="http://schemas.openxmlformats.org/presentationml/2006/main">
  <p:tag name="TIMING" val="|1.5|2.2|4.7|8.4|2.5"/>
</p:tagLst>
</file>

<file path=ppt/tags/tag31.xml><?xml version="1.0" encoding="utf-8"?>
<p:tagLst xmlns:a="http://schemas.openxmlformats.org/drawingml/2006/main" xmlns:r="http://schemas.openxmlformats.org/officeDocument/2006/relationships" xmlns:p="http://schemas.openxmlformats.org/presentationml/2006/main">
  <p:tag name="TIMING" val="|2|4.1|9.1|19.3|3.8"/>
</p:tagLst>
</file>

<file path=ppt/tags/tag32.xml><?xml version="1.0" encoding="utf-8"?>
<p:tagLst xmlns:a="http://schemas.openxmlformats.org/drawingml/2006/main" xmlns:r="http://schemas.openxmlformats.org/officeDocument/2006/relationships" xmlns:p="http://schemas.openxmlformats.org/presentationml/2006/main">
  <p:tag name="TIMING" val="|6"/>
</p:tagLst>
</file>

<file path=ppt/tags/tag33.xml><?xml version="1.0" encoding="utf-8"?>
<p:tagLst xmlns:a="http://schemas.openxmlformats.org/drawingml/2006/main" xmlns:r="http://schemas.openxmlformats.org/officeDocument/2006/relationships" xmlns:p="http://schemas.openxmlformats.org/presentationml/2006/main">
  <p:tag name="TIMING" val="|37"/>
</p:tagLst>
</file>

<file path=ppt/tags/tag34.xml><?xml version="1.0" encoding="utf-8"?>
<p:tagLst xmlns:a="http://schemas.openxmlformats.org/drawingml/2006/main" xmlns:r="http://schemas.openxmlformats.org/officeDocument/2006/relationships" xmlns:p="http://schemas.openxmlformats.org/presentationml/2006/main">
  <p:tag name="TIMING" val="|0.5|6.2|41.5"/>
</p:tagLst>
</file>

<file path=ppt/tags/tag35.xml><?xml version="1.0" encoding="utf-8"?>
<p:tagLst xmlns:a="http://schemas.openxmlformats.org/drawingml/2006/main" xmlns:r="http://schemas.openxmlformats.org/officeDocument/2006/relationships" xmlns:p="http://schemas.openxmlformats.org/presentationml/2006/main">
  <p:tag name="TIMING" val="|5.4|1.8|22.3|63.3|3.8|10|52.6"/>
</p:tagLst>
</file>

<file path=ppt/tags/tag36.xml><?xml version="1.0" encoding="utf-8"?>
<p:tagLst xmlns:a="http://schemas.openxmlformats.org/drawingml/2006/main" xmlns:r="http://schemas.openxmlformats.org/officeDocument/2006/relationships" xmlns:p="http://schemas.openxmlformats.org/presentationml/2006/main">
  <p:tag name="TIMING" val="|2.7|8.6"/>
</p:tagLst>
</file>

<file path=ppt/tags/tag37.xml><?xml version="1.0" encoding="utf-8"?>
<p:tagLst xmlns:a="http://schemas.openxmlformats.org/drawingml/2006/main" xmlns:r="http://schemas.openxmlformats.org/officeDocument/2006/relationships" xmlns:p="http://schemas.openxmlformats.org/presentationml/2006/main">
  <p:tag name="TIMING" val="|0.4"/>
</p:tagLst>
</file>

<file path=ppt/tags/tag38.xml><?xml version="1.0" encoding="utf-8"?>
<p:tagLst xmlns:a="http://schemas.openxmlformats.org/drawingml/2006/main" xmlns:r="http://schemas.openxmlformats.org/officeDocument/2006/relationships" xmlns:p="http://schemas.openxmlformats.org/presentationml/2006/main">
  <p:tag name="TIMING" val="|0.1|11|90.2|15.5|5.1|6.6"/>
</p:tagLst>
</file>

<file path=ppt/tags/tag39.xml><?xml version="1.0" encoding="utf-8"?>
<p:tagLst xmlns:a="http://schemas.openxmlformats.org/drawingml/2006/main" xmlns:r="http://schemas.openxmlformats.org/officeDocument/2006/relationships" xmlns:p="http://schemas.openxmlformats.org/presentationml/2006/main">
  <p:tag name="TIMING" val="|2.4|16|9.6"/>
</p:tagLst>
</file>

<file path=ppt/tags/tag4.xml><?xml version="1.0" encoding="utf-8"?>
<p:tagLst xmlns:a="http://schemas.openxmlformats.org/drawingml/2006/main" xmlns:r="http://schemas.openxmlformats.org/officeDocument/2006/relationships" xmlns:p="http://schemas.openxmlformats.org/presentationml/2006/main">
  <p:tag name="TIMING" val="|0.3|9.8"/>
</p:tagLst>
</file>

<file path=ppt/tags/tag40.xml><?xml version="1.0" encoding="utf-8"?>
<p:tagLst xmlns:a="http://schemas.openxmlformats.org/drawingml/2006/main" xmlns:r="http://schemas.openxmlformats.org/officeDocument/2006/relationships" xmlns:p="http://schemas.openxmlformats.org/presentationml/2006/main">
  <p:tag name="TIMING" val="|2.3|28"/>
</p:tagLst>
</file>

<file path=ppt/tags/tag5.xml><?xml version="1.0" encoding="utf-8"?>
<p:tagLst xmlns:a="http://schemas.openxmlformats.org/drawingml/2006/main" xmlns:r="http://schemas.openxmlformats.org/officeDocument/2006/relationships" xmlns:p="http://schemas.openxmlformats.org/presentationml/2006/main">
  <p:tag name="TIMING" val="|0.4|2.1|1.3"/>
</p:tagLst>
</file>

<file path=ppt/tags/tag6.xml><?xml version="1.0" encoding="utf-8"?>
<p:tagLst xmlns:a="http://schemas.openxmlformats.org/drawingml/2006/main" xmlns:r="http://schemas.openxmlformats.org/officeDocument/2006/relationships" xmlns:p="http://schemas.openxmlformats.org/presentationml/2006/main">
  <p:tag name="TIMING" val="|2"/>
</p:tagLst>
</file>

<file path=ppt/tags/tag7.xml><?xml version="1.0" encoding="utf-8"?>
<p:tagLst xmlns:a="http://schemas.openxmlformats.org/drawingml/2006/main" xmlns:r="http://schemas.openxmlformats.org/officeDocument/2006/relationships" xmlns:p="http://schemas.openxmlformats.org/presentationml/2006/main">
  <p:tag name="TIMING" val="|3.5|2.2|6.3|4.5"/>
</p:tagLst>
</file>

<file path=ppt/tags/tag8.xml><?xml version="1.0" encoding="utf-8"?>
<p:tagLst xmlns:a="http://schemas.openxmlformats.org/drawingml/2006/main" xmlns:r="http://schemas.openxmlformats.org/officeDocument/2006/relationships" xmlns:p="http://schemas.openxmlformats.org/presentationml/2006/main">
  <p:tag name="TIMING" val="|6.5|4.9|4.9|5.4|7.7"/>
</p:tagLst>
</file>

<file path=ppt/tags/tag9.xml><?xml version="1.0" encoding="utf-8"?>
<p:tagLst xmlns:a="http://schemas.openxmlformats.org/drawingml/2006/main" xmlns:r="http://schemas.openxmlformats.org/officeDocument/2006/relationships" xmlns:p="http://schemas.openxmlformats.org/presentationml/2006/main">
  <p:tag name="TIMING" val="|0.5|56.9"/>
</p:tagLst>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accent2"/>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accent2"/>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231</TotalTime>
  <Words>2460</Words>
  <Application>Microsoft Office PowerPoint</Application>
  <PresentationFormat>On-screen Show (4:3)</PresentationFormat>
  <Paragraphs>195</Paragraphs>
  <Slides>40</Slides>
  <Notes>0</Notes>
  <HiddenSlides>0</HiddenSlides>
  <MMClips>1</MMClips>
  <ScaleCrop>false</ScaleCrop>
  <HeadingPairs>
    <vt:vector size="4" baseType="variant">
      <vt:variant>
        <vt:lpstr>Theme</vt:lpstr>
      </vt:variant>
      <vt:variant>
        <vt:i4>1</vt:i4>
      </vt:variant>
      <vt:variant>
        <vt:lpstr>Slide Titles</vt:lpstr>
      </vt:variant>
      <vt:variant>
        <vt:i4>40</vt:i4>
      </vt:variant>
    </vt:vector>
  </HeadingPairs>
  <TitlesOfParts>
    <vt:vector size="41" baseType="lpstr">
      <vt:lpstr>Default Design</vt:lpstr>
      <vt:lpstr>The Miracles of Jesus: 3. Miracles over the Spirit Realm </vt:lpstr>
      <vt:lpstr>Introduction</vt:lpstr>
      <vt:lpstr>Introduction</vt:lpstr>
      <vt:lpstr>Introduction</vt:lpstr>
      <vt:lpstr>Gadarene Demoniacs</vt:lpstr>
      <vt:lpstr>Matthew 8:28-34</vt:lpstr>
      <vt:lpstr>Historicity of Events</vt:lpstr>
      <vt:lpstr>Liberal Explanations  (Plummer's list) </vt:lpstr>
      <vt:lpstr>Evidence of Historicity </vt:lpstr>
      <vt:lpstr>Reaction of Eyewitnesses </vt:lpstr>
      <vt:lpstr>Old Testament Background </vt:lpstr>
      <vt:lpstr>Old Testament Background</vt:lpstr>
      <vt:lpstr>Significance </vt:lpstr>
      <vt:lpstr>Significance</vt:lpstr>
      <vt:lpstr>Symbolic Elements</vt:lpstr>
      <vt:lpstr>Syrophoenician's Daughter</vt:lpstr>
      <vt:lpstr>Mark 7:24-30</vt:lpstr>
      <vt:lpstr>Historicity of the Event</vt:lpstr>
      <vt:lpstr>Evidence of Historicity</vt:lpstr>
      <vt:lpstr>Old Testament Background </vt:lpstr>
      <vt:lpstr>Significance </vt:lpstr>
      <vt:lpstr>Symbolic Elements </vt:lpstr>
      <vt:lpstr>Possessed Boy</vt:lpstr>
      <vt:lpstr>Mark 9:14-18</vt:lpstr>
      <vt:lpstr>Mark 9:19-23</vt:lpstr>
      <vt:lpstr>Mark 9:24-29</vt:lpstr>
      <vt:lpstr>Historicity of Events</vt:lpstr>
      <vt:lpstr>Historicity of Events</vt:lpstr>
      <vt:lpstr>Old Testament Background </vt:lpstr>
      <vt:lpstr>Significance </vt:lpstr>
      <vt:lpstr>Place in Salvation History </vt:lpstr>
      <vt:lpstr>Symbolic Elements </vt:lpstr>
      <vt:lpstr>The Significance of  Jesus' Miracles </vt:lpstr>
      <vt:lpstr>Old Testament Background </vt:lpstr>
      <vt:lpstr>Connection with Creation</vt:lpstr>
      <vt:lpstr>Connection with Redemption/Eschatology </vt:lpstr>
      <vt:lpstr>Connection with Redemption/Eschatology</vt:lpstr>
      <vt:lpstr>Connection w/ Creation &amp; Redemption</vt:lpstr>
      <vt:lpstr>Jesus' Claims</vt:lpstr>
      <vt:lpstr>The End</vt:lpstr>
    </vt:vector>
  </TitlesOfParts>
  <Company>Biblical Theological Seminary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Miracles of Jesus: 3. Miracles over the Spirit Realm</dc:title>
  <dc:creator>rnewman</dc:creator>
  <cp:lastModifiedBy>Newman</cp:lastModifiedBy>
  <cp:revision>109</cp:revision>
  <dcterms:created xsi:type="dcterms:W3CDTF">2011-08-25T20:11:34Z</dcterms:created>
  <dcterms:modified xsi:type="dcterms:W3CDTF">2015-07-15T20:55:19Z</dcterms:modified>
</cp:coreProperties>
</file>