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70" r:id="rId15"/>
    <p:sldId id="269" r:id="rId16"/>
    <p:sldId id="271" r:id="rId17"/>
    <p:sldId id="272" r:id="rId18"/>
    <p:sldId id="273" r:id="rId19"/>
    <p:sldId id="274" r:id="rId20"/>
    <p:sldId id="281" r:id="rId21"/>
    <p:sldId id="282" r:id="rId22"/>
    <p:sldId id="275" r:id="rId23"/>
    <p:sldId id="276" r:id="rId24"/>
    <p:sldId id="277" r:id="rId25"/>
    <p:sldId id="278" r:id="rId26"/>
    <p:sldId id="279" r:id="rId27"/>
    <p:sldId id="280"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BA0866-C200-4CBC-B5CC-B70F7B2B8EDC}" type="slidenum">
              <a:rPr lang="en-US" altLang="en-US"/>
              <a:pPr/>
              <a:t>‹#›</a:t>
            </a:fld>
            <a:endParaRPr lang="en-US" altLang="en-US"/>
          </a:p>
        </p:txBody>
      </p:sp>
    </p:spTree>
    <p:extLst>
      <p:ext uri="{BB962C8B-B14F-4D97-AF65-F5344CB8AC3E}">
        <p14:creationId xmlns:p14="http://schemas.microsoft.com/office/powerpoint/2010/main" val="54540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3039FDB-93C2-4573-923F-D93311759BF1}" type="slidenum">
              <a:rPr lang="en-US" altLang="en-US"/>
              <a:pPr/>
              <a:t>‹#›</a:t>
            </a:fld>
            <a:endParaRPr lang="en-US" altLang="en-US"/>
          </a:p>
        </p:txBody>
      </p:sp>
    </p:spTree>
    <p:extLst>
      <p:ext uri="{BB962C8B-B14F-4D97-AF65-F5344CB8AC3E}">
        <p14:creationId xmlns:p14="http://schemas.microsoft.com/office/powerpoint/2010/main" val="2321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A0D6040-7FAD-4315-BFD8-3CDA1850DB19}" type="slidenum">
              <a:rPr lang="en-US" altLang="en-US"/>
              <a:pPr/>
              <a:t>‹#›</a:t>
            </a:fld>
            <a:endParaRPr lang="en-US" altLang="en-US"/>
          </a:p>
        </p:txBody>
      </p:sp>
    </p:spTree>
    <p:extLst>
      <p:ext uri="{BB962C8B-B14F-4D97-AF65-F5344CB8AC3E}">
        <p14:creationId xmlns:p14="http://schemas.microsoft.com/office/powerpoint/2010/main" val="1556482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149817F-F533-4998-89E3-0DF559BD9CCF}" type="slidenum">
              <a:rPr lang="en-US" altLang="en-US"/>
              <a:pPr/>
              <a:t>‹#›</a:t>
            </a:fld>
            <a:endParaRPr lang="en-US" altLang="en-US"/>
          </a:p>
        </p:txBody>
      </p:sp>
    </p:spTree>
    <p:extLst>
      <p:ext uri="{BB962C8B-B14F-4D97-AF65-F5344CB8AC3E}">
        <p14:creationId xmlns:p14="http://schemas.microsoft.com/office/powerpoint/2010/main" val="84067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D98DEB3-6372-4E4A-927F-20E5575977B9}" type="slidenum">
              <a:rPr lang="en-US" altLang="en-US"/>
              <a:pPr/>
              <a:t>‹#›</a:t>
            </a:fld>
            <a:endParaRPr lang="en-US" altLang="en-US"/>
          </a:p>
        </p:txBody>
      </p:sp>
    </p:spTree>
    <p:extLst>
      <p:ext uri="{BB962C8B-B14F-4D97-AF65-F5344CB8AC3E}">
        <p14:creationId xmlns:p14="http://schemas.microsoft.com/office/powerpoint/2010/main" val="391747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55D421A-92D5-48BF-BD77-EA2C388364C9}" type="slidenum">
              <a:rPr lang="en-US" altLang="en-US"/>
              <a:pPr/>
              <a:t>‹#›</a:t>
            </a:fld>
            <a:endParaRPr lang="en-US" altLang="en-US"/>
          </a:p>
        </p:txBody>
      </p:sp>
    </p:spTree>
    <p:extLst>
      <p:ext uri="{BB962C8B-B14F-4D97-AF65-F5344CB8AC3E}">
        <p14:creationId xmlns:p14="http://schemas.microsoft.com/office/powerpoint/2010/main" val="275187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81B1E3F-69A4-4A14-B748-78808CEC58B7}" type="slidenum">
              <a:rPr lang="en-US" altLang="en-US"/>
              <a:pPr/>
              <a:t>‹#›</a:t>
            </a:fld>
            <a:endParaRPr lang="en-US" altLang="en-US"/>
          </a:p>
        </p:txBody>
      </p:sp>
    </p:spTree>
    <p:extLst>
      <p:ext uri="{BB962C8B-B14F-4D97-AF65-F5344CB8AC3E}">
        <p14:creationId xmlns:p14="http://schemas.microsoft.com/office/powerpoint/2010/main" val="67023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85B4AD3-22A5-44B1-A7C7-F5C489506069}" type="slidenum">
              <a:rPr lang="en-US" altLang="en-US"/>
              <a:pPr/>
              <a:t>‹#›</a:t>
            </a:fld>
            <a:endParaRPr lang="en-US" altLang="en-US"/>
          </a:p>
        </p:txBody>
      </p:sp>
    </p:spTree>
    <p:extLst>
      <p:ext uri="{BB962C8B-B14F-4D97-AF65-F5344CB8AC3E}">
        <p14:creationId xmlns:p14="http://schemas.microsoft.com/office/powerpoint/2010/main" val="1047051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07B6D38-DC3F-4ED1-8AF1-B7059B69E09C}" type="slidenum">
              <a:rPr lang="en-US" altLang="en-US"/>
              <a:pPr/>
              <a:t>‹#›</a:t>
            </a:fld>
            <a:endParaRPr lang="en-US" altLang="en-US"/>
          </a:p>
        </p:txBody>
      </p:sp>
    </p:spTree>
    <p:extLst>
      <p:ext uri="{BB962C8B-B14F-4D97-AF65-F5344CB8AC3E}">
        <p14:creationId xmlns:p14="http://schemas.microsoft.com/office/powerpoint/2010/main" val="262854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F81F837-B327-4B91-A14E-435C9F1C3235}" type="slidenum">
              <a:rPr lang="en-US" altLang="en-US"/>
              <a:pPr/>
              <a:t>‹#›</a:t>
            </a:fld>
            <a:endParaRPr lang="en-US" altLang="en-US"/>
          </a:p>
        </p:txBody>
      </p:sp>
    </p:spTree>
    <p:extLst>
      <p:ext uri="{BB962C8B-B14F-4D97-AF65-F5344CB8AC3E}">
        <p14:creationId xmlns:p14="http://schemas.microsoft.com/office/powerpoint/2010/main" val="3204795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31F4CD0-6F9B-4F52-B6C6-0DB310446495}" type="slidenum">
              <a:rPr lang="en-US" altLang="en-US"/>
              <a:pPr/>
              <a:t>‹#›</a:t>
            </a:fld>
            <a:endParaRPr lang="en-US" altLang="en-US"/>
          </a:p>
        </p:txBody>
      </p:sp>
    </p:spTree>
    <p:extLst>
      <p:ext uri="{BB962C8B-B14F-4D97-AF65-F5344CB8AC3E}">
        <p14:creationId xmlns:p14="http://schemas.microsoft.com/office/powerpoint/2010/main" val="397385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BB7A095-43A1-48E1-A061-DBD380741AF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hristtrium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1275"/>
            <a:ext cx="7467600" cy="6816725"/>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685800" y="3581400"/>
            <a:ext cx="7772400" cy="1470025"/>
          </a:xfrm>
        </p:spPr>
        <p:txBody>
          <a:bodyPr/>
          <a:lstStyle/>
          <a:p>
            <a:r>
              <a:rPr lang="en-US" altLang="en-US" sz="4000">
                <a:solidFill>
                  <a:schemeClr val="bg1"/>
                </a:solidFill>
              </a:rPr>
              <a:t>The Miracles of Jesus:</a:t>
            </a:r>
            <a:br>
              <a:rPr lang="en-US" altLang="en-US" sz="4000">
                <a:solidFill>
                  <a:schemeClr val="bg1"/>
                </a:solidFill>
              </a:rPr>
            </a:br>
            <a:r>
              <a:rPr lang="en-US" altLang="en-US" sz="4000">
                <a:solidFill>
                  <a:schemeClr val="bg1"/>
                </a:solidFill>
              </a:rPr>
              <a:t>1. Introduction &amp; Nature Miracles</a:t>
            </a:r>
          </a:p>
        </p:txBody>
      </p:sp>
      <p:sp>
        <p:nvSpPr>
          <p:cNvPr id="2051" name="Rectangle 3"/>
          <p:cNvSpPr>
            <a:spLocks noGrp="1" noChangeArrowheads="1"/>
          </p:cNvSpPr>
          <p:nvPr>
            <p:ph type="subTitle" idx="1"/>
          </p:nvPr>
        </p:nvSpPr>
        <p:spPr>
          <a:xfrm>
            <a:off x="1143000" y="5410200"/>
            <a:ext cx="4343400" cy="914400"/>
          </a:xfrm>
        </p:spPr>
        <p:txBody>
          <a:bodyPr/>
          <a:lstStyle/>
          <a:p>
            <a:pPr algn="l"/>
            <a:r>
              <a:rPr lang="en-US" altLang="en-US">
                <a:solidFill>
                  <a:schemeClr val="bg1"/>
                </a:solidFill>
              </a:rPr>
              <a:t>Robert C. Newman</a:t>
            </a:r>
          </a:p>
        </p:txBody>
      </p:sp>
      <p:pic>
        <p:nvPicPr>
          <p:cNvPr id="2" name="Miracles1.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19200" y="6019800"/>
            <a:ext cx="609600" cy="609600"/>
          </a:xfrm>
          <a:prstGeom prst="rect">
            <a:avLst/>
          </a:prstGeom>
        </p:spPr>
      </p:pic>
    </p:spTree>
    <p:custDataLst>
      <p:tags r:id="rId1"/>
    </p:custDataLst>
  </p:cSld>
  <p:clrMapOvr>
    <a:masterClrMapping/>
  </p:clrMapOvr>
  <p:transition advTm="338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The Historicity of the Event</a:t>
            </a:r>
          </a:p>
        </p:txBody>
      </p:sp>
      <p:sp>
        <p:nvSpPr>
          <p:cNvPr id="16387" name="Rectangle 3"/>
          <p:cNvSpPr>
            <a:spLocks noGrp="1" noChangeArrowheads="1"/>
          </p:cNvSpPr>
          <p:nvPr>
            <p:ph type="body" idx="1"/>
          </p:nvPr>
        </p:nvSpPr>
        <p:spPr/>
        <p:txBody>
          <a:bodyPr/>
          <a:lstStyle/>
          <a:p>
            <a:pPr>
              <a:lnSpc>
                <a:spcPct val="90000"/>
              </a:lnSpc>
            </a:pPr>
            <a:r>
              <a:rPr lang="en-US" altLang="en-US"/>
              <a:t>After the beginning of Jesus’ public ministry in Galilee, including teaching in synagogues, casting out demons, etc. </a:t>
            </a:r>
          </a:p>
          <a:p>
            <a:pPr>
              <a:lnSpc>
                <a:spcPct val="90000"/>
              </a:lnSpc>
            </a:pPr>
            <a:r>
              <a:rPr lang="en-US" altLang="en-US"/>
              <a:t>Already great multitudes flock to Jesus: </a:t>
            </a:r>
          </a:p>
          <a:p>
            <a:pPr lvl="1">
              <a:lnSpc>
                <a:spcPct val="90000"/>
              </a:lnSpc>
            </a:pPr>
            <a:r>
              <a:rPr lang="en-US" altLang="en-US"/>
              <a:t>Inconvenience of this leads to using boat as speaking platform.</a:t>
            </a:r>
          </a:p>
          <a:p>
            <a:pPr lvl="1">
              <a:lnSpc>
                <a:spcPct val="90000"/>
              </a:lnSpc>
            </a:pPr>
            <a:r>
              <a:rPr lang="en-US" altLang="en-US"/>
              <a:t>Disciples had been fishing all previous night without success.</a:t>
            </a:r>
          </a:p>
          <a:p>
            <a:pPr lvl="1">
              <a:lnSpc>
                <a:spcPct val="90000"/>
              </a:lnSpc>
            </a:pPr>
            <a:r>
              <a:rPr lang="en-US" altLang="en-US"/>
              <a:t>Now, a great catch!</a:t>
            </a:r>
          </a:p>
        </p:txBody>
      </p:sp>
    </p:spTree>
    <p:custDataLst>
      <p:tags r:id="rId1"/>
    </p:custDataLst>
  </p:cSld>
  <p:clrMapOvr>
    <a:masterClrMapping/>
  </p:clrMapOvr>
  <p:transition advTm="427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Liberal Explanations</a:t>
            </a:r>
          </a:p>
        </p:txBody>
      </p:sp>
      <p:sp>
        <p:nvSpPr>
          <p:cNvPr id="17411" name="Rectangle 3"/>
          <p:cNvSpPr>
            <a:spLocks noGrp="1" noChangeArrowheads="1"/>
          </p:cNvSpPr>
          <p:nvPr>
            <p:ph type="body" idx="1"/>
          </p:nvPr>
        </p:nvSpPr>
        <p:spPr/>
        <p:txBody>
          <a:bodyPr/>
          <a:lstStyle/>
          <a:p>
            <a:r>
              <a:rPr lang="en-US" altLang="en-US" sz="2800"/>
              <a:t>An allegory rather than historical. </a:t>
            </a:r>
          </a:p>
          <a:p>
            <a:pPr lvl="1"/>
            <a:r>
              <a:rPr lang="en-US" altLang="en-US" sz="2400"/>
              <a:t>First hint of Gentiles receiving Gospel:</a:t>
            </a:r>
          </a:p>
          <a:p>
            <a:pPr lvl="2"/>
            <a:r>
              <a:rPr lang="en-US" altLang="en-US" sz="2000"/>
              <a:t>Second catch = Gentiles (1</a:t>
            </a:r>
            <a:r>
              <a:rPr lang="en-US" altLang="en-US" sz="2000" baseline="30000"/>
              <a:t>st</a:t>
            </a:r>
            <a:r>
              <a:rPr lang="en-US" altLang="en-US" sz="2000"/>
              <a:t> try = Jews)</a:t>
            </a:r>
          </a:p>
          <a:p>
            <a:pPr lvl="2"/>
            <a:r>
              <a:rPr lang="en-US" altLang="en-US" sz="2000"/>
              <a:t>Great catch = great response (vs Jewish response)</a:t>
            </a:r>
          </a:p>
          <a:p>
            <a:r>
              <a:rPr lang="en-US" altLang="en-US" sz="2800"/>
              <a:t>If historical, Jesus saw fish, told disciples.</a:t>
            </a:r>
          </a:p>
          <a:p>
            <a:pPr lvl="1"/>
            <a:r>
              <a:rPr lang="en-US" altLang="en-US" sz="2400"/>
              <a:t>How far from boat can one see fish in water?</a:t>
            </a:r>
          </a:p>
          <a:p>
            <a:pPr lvl="2"/>
            <a:r>
              <a:rPr lang="en-US" altLang="en-US" sz="2000"/>
              <a:t>Critical angle at air-water interface: 48</a:t>
            </a:r>
            <a:r>
              <a:rPr lang="en-US" altLang="en-US" sz="2000">
                <a:cs typeface="Arial" charset="0"/>
              </a:rPr>
              <a:t>½°</a:t>
            </a:r>
            <a:r>
              <a:rPr lang="en-US" altLang="en-US" sz="2000"/>
              <a:t> </a:t>
            </a:r>
          </a:p>
          <a:p>
            <a:pPr lvl="2"/>
            <a:r>
              <a:rPr lang="en-US" altLang="en-US" sz="2000"/>
              <a:t>So Jesus (eyes ~ 6 ft above surface) can see into water no further than about 7 ft out from boat.</a:t>
            </a:r>
          </a:p>
          <a:p>
            <a:pPr lvl="2"/>
            <a:r>
              <a:rPr lang="en-US" altLang="en-US" sz="2000"/>
              <a:t>So natural eyesight not a likely explanation!</a:t>
            </a:r>
          </a:p>
        </p:txBody>
      </p:sp>
    </p:spTree>
    <p:custDataLst>
      <p:tags r:id="rId1"/>
    </p:custDataLst>
  </p:cSld>
  <p:clrMapOvr>
    <a:masterClrMapping/>
  </p:clrMapOvr>
  <p:transition advTm="1219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5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411">
                                            <p:txEl>
                                              <p:pRg st="4" end="4"/>
                                            </p:txEl>
                                          </p:spTgt>
                                        </p:tgtEl>
                                        <p:attrNameLst>
                                          <p:attrName>style.visibility</p:attrName>
                                        </p:attrNameLst>
                                      </p:cBhvr>
                                      <p:to>
                                        <p:strVal val="visible"/>
                                      </p:to>
                                    </p:set>
                                    <p:anim calcmode="lin" valueType="num">
                                      <p:cBhvr additive="base">
                                        <p:cTn id="31" dur="5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411">
                                            <p:txEl>
                                              <p:pRg st="5" end="5"/>
                                            </p:txEl>
                                          </p:spTgt>
                                        </p:tgtEl>
                                        <p:attrNameLst>
                                          <p:attrName>style.visibility</p:attrName>
                                        </p:attrNameLst>
                                      </p:cBhvr>
                                      <p:to>
                                        <p:strVal val="visible"/>
                                      </p:to>
                                    </p:set>
                                    <p:anim calcmode="lin" valueType="num">
                                      <p:cBhvr additive="base">
                                        <p:cTn id="37" dur="5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411">
                                            <p:txEl>
                                              <p:pRg st="6" end="6"/>
                                            </p:txEl>
                                          </p:spTgt>
                                        </p:tgtEl>
                                        <p:attrNameLst>
                                          <p:attrName>style.visibility</p:attrName>
                                        </p:attrNameLst>
                                      </p:cBhvr>
                                      <p:to>
                                        <p:strVal val="visible"/>
                                      </p:to>
                                    </p:set>
                                    <p:anim calcmode="lin" valueType="num">
                                      <p:cBhvr additive="base">
                                        <p:cTn id="43" dur="5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411">
                                            <p:txEl>
                                              <p:pRg st="7" end="7"/>
                                            </p:txEl>
                                          </p:spTgt>
                                        </p:tgtEl>
                                        <p:attrNameLst>
                                          <p:attrName>style.visibility</p:attrName>
                                        </p:attrNameLst>
                                      </p:cBhvr>
                                      <p:to>
                                        <p:strVal val="visible"/>
                                      </p:to>
                                    </p:set>
                                    <p:anim calcmode="lin" valueType="num">
                                      <p:cBhvr additive="base">
                                        <p:cTn id="49" dur="5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411">
                                            <p:txEl>
                                              <p:pRg st="8" end="8"/>
                                            </p:txEl>
                                          </p:spTgt>
                                        </p:tgtEl>
                                        <p:attrNameLst>
                                          <p:attrName>style.visibility</p:attrName>
                                        </p:attrNameLst>
                                      </p:cBhvr>
                                      <p:to>
                                        <p:strVal val="visible"/>
                                      </p:to>
                                    </p:set>
                                    <p:anim calcmode="lin" valueType="num">
                                      <p:cBhvr additive="base">
                                        <p:cTn id="55" dur="500" fill="hold"/>
                                        <p:tgtEl>
                                          <p:spTgt spid="1741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4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Evidences of Historicity</a:t>
            </a:r>
          </a:p>
        </p:txBody>
      </p:sp>
      <p:sp>
        <p:nvSpPr>
          <p:cNvPr id="18435" name="Rectangle 3"/>
          <p:cNvSpPr>
            <a:spLocks noGrp="1" noChangeArrowheads="1"/>
          </p:cNvSpPr>
          <p:nvPr>
            <p:ph type="body" idx="1"/>
          </p:nvPr>
        </p:nvSpPr>
        <p:spPr>
          <a:xfrm>
            <a:off x="838200" y="1828800"/>
            <a:ext cx="7467600" cy="4525963"/>
          </a:xfrm>
        </p:spPr>
        <p:txBody>
          <a:bodyPr/>
          <a:lstStyle/>
          <a:p>
            <a:r>
              <a:rPr lang="en-US" altLang="en-US"/>
              <a:t>We don’t have time-machines, so a skeptical person can deny anything after some time has elapsed.</a:t>
            </a:r>
          </a:p>
          <a:p>
            <a:r>
              <a:rPr lang="en-US" altLang="en-US"/>
              <a:t>But particulars of persons, number of boats, details of fishing interesting.</a:t>
            </a:r>
          </a:p>
          <a:p>
            <a:r>
              <a:rPr lang="en-US" altLang="en-US"/>
              <a:t>Flavor of miracle rather different than those of apocrypha, etc.</a:t>
            </a:r>
          </a:p>
        </p:txBody>
      </p:sp>
    </p:spTree>
    <p:custDataLst>
      <p:tags r:id="rId1"/>
    </p:custDataLst>
  </p:cSld>
  <p:clrMapOvr>
    <a:masterClrMapping/>
  </p:clrMapOvr>
  <p:transition advTm="485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Reaction of Eyewitnesses </a:t>
            </a:r>
          </a:p>
        </p:txBody>
      </p:sp>
      <p:sp>
        <p:nvSpPr>
          <p:cNvPr id="19459" name="Rectangle 3"/>
          <p:cNvSpPr>
            <a:spLocks noGrp="1" noChangeArrowheads="1"/>
          </p:cNvSpPr>
          <p:nvPr>
            <p:ph type="body" idx="1"/>
          </p:nvPr>
        </p:nvSpPr>
        <p:spPr>
          <a:xfrm>
            <a:off x="1143000" y="1676400"/>
            <a:ext cx="6934200" cy="4525963"/>
          </a:xfrm>
        </p:spPr>
        <p:txBody>
          <a:bodyPr/>
          <a:lstStyle/>
          <a:p>
            <a:r>
              <a:rPr lang="en-US" altLang="en-US"/>
              <a:t>Not clear whether crowd still around.</a:t>
            </a:r>
          </a:p>
          <a:p>
            <a:r>
              <a:rPr lang="en-US" altLang="en-US"/>
              <a:t>Peter is struck w/ own sin when he realizes what this tells him about Jesus (cp OT theophanies).</a:t>
            </a:r>
          </a:p>
          <a:p>
            <a:r>
              <a:rPr lang="en-US" altLang="en-US"/>
              <a:t>Disciples leave all and follow Him.</a:t>
            </a:r>
          </a:p>
        </p:txBody>
      </p:sp>
    </p:spTree>
    <p:custDataLst>
      <p:tags r:id="rId1"/>
    </p:custDataLst>
  </p:cSld>
  <p:clrMapOvr>
    <a:masterClrMapping/>
  </p:clrMapOvr>
  <p:transition advTm="463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Old Testament Background</a:t>
            </a:r>
          </a:p>
        </p:txBody>
      </p:sp>
      <p:sp>
        <p:nvSpPr>
          <p:cNvPr id="21507" name="Rectangle 3"/>
          <p:cNvSpPr>
            <a:spLocks noGrp="1" noChangeArrowheads="1"/>
          </p:cNvSpPr>
          <p:nvPr>
            <p:ph type="body" idx="1"/>
          </p:nvPr>
        </p:nvSpPr>
        <p:spPr>
          <a:xfrm>
            <a:off x="1066800" y="1828800"/>
            <a:ext cx="7010400" cy="4525963"/>
          </a:xfrm>
        </p:spPr>
        <p:txBody>
          <a:bodyPr/>
          <a:lstStyle/>
          <a:p>
            <a:r>
              <a:rPr lang="en-US" altLang="en-US"/>
              <a:t>Why look at OT background?</a:t>
            </a:r>
          </a:p>
          <a:p>
            <a:r>
              <a:rPr lang="en-US" altLang="en-US"/>
              <a:t>This is the background Jesus’ audience would have, since NT not yet written.</a:t>
            </a:r>
          </a:p>
          <a:p>
            <a:r>
              <a:rPr lang="en-US" altLang="en-US"/>
              <a:t>This would be likely source for any symbolic significance the miracles might have.</a:t>
            </a:r>
          </a:p>
        </p:txBody>
      </p:sp>
    </p:spTree>
    <p:custDataLst>
      <p:tags r:id="rId1"/>
    </p:custDataLst>
  </p:cSld>
  <p:clrMapOvr>
    <a:masterClrMapping/>
  </p:clrMapOvr>
  <p:transition advTm="217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Old Testament Background </a:t>
            </a:r>
          </a:p>
        </p:txBody>
      </p:sp>
      <p:sp>
        <p:nvSpPr>
          <p:cNvPr id="20483" name="Rectangle 3"/>
          <p:cNvSpPr>
            <a:spLocks noGrp="1" noChangeArrowheads="1"/>
          </p:cNvSpPr>
          <p:nvPr>
            <p:ph type="body" idx="1"/>
          </p:nvPr>
        </p:nvSpPr>
        <p:spPr/>
        <p:txBody>
          <a:bodyPr/>
          <a:lstStyle/>
          <a:p>
            <a:pPr>
              <a:lnSpc>
                <a:spcPct val="90000"/>
              </a:lnSpc>
            </a:pPr>
            <a:r>
              <a:rPr lang="en-US" altLang="en-US"/>
              <a:t>Similar miracles:</a:t>
            </a:r>
          </a:p>
          <a:p>
            <a:pPr lvl="1">
              <a:lnSpc>
                <a:spcPct val="90000"/>
              </a:lnSpc>
            </a:pPr>
            <a:r>
              <a:rPr lang="en-US" altLang="en-US"/>
              <a:t>Moving a fish - Jonah </a:t>
            </a:r>
          </a:p>
          <a:p>
            <a:pPr lvl="1">
              <a:lnSpc>
                <a:spcPct val="90000"/>
              </a:lnSpc>
            </a:pPr>
            <a:r>
              <a:rPr lang="en-US" altLang="en-US"/>
              <a:t>Moving a multitude of animals: </a:t>
            </a:r>
          </a:p>
          <a:p>
            <a:pPr lvl="2">
              <a:lnSpc>
                <a:spcPct val="90000"/>
              </a:lnSpc>
            </a:pPr>
            <a:r>
              <a:rPr lang="en-US" altLang="en-US"/>
              <a:t>Egyptian plagues </a:t>
            </a:r>
          </a:p>
          <a:p>
            <a:pPr lvl="2">
              <a:lnSpc>
                <a:spcPct val="90000"/>
              </a:lnSpc>
            </a:pPr>
            <a:r>
              <a:rPr lang="en-US" altLang="en-US"/>
              <a:t>Quail in wilderness </a:t>
            </a:r>
          </a:p>
          <a:p>
            <a:pPr>
              <a:lnSpc>
                <a:spcPct val="90000"/>
              </a:lnSpc>
            </a:pPr>
            <a:r>
              <a:rPr lang="en-US" altLang="en-US"/>
              <a:t>Other parallels:  Fish in OT </a:t>
            </a:r>
          </a:p>
          <a:p>
            <a:pPr lvl="1">
              <a:lnSpc>
                <a:spcPct val="90000"/>
              </a:lnSpc>
            </a:pPr>
            <a:r>
              <a:rPr lang="en-US" altLang="en-US"/>
              <a:t>Man made to rule fish (Gen 1:28; Ps 8:8). </a:t>
            </a:r>
          </a:p>
          <a:p>
            <a:pPr lvl="1">
              <a:lnSpc>
                <a:spcPct val="90000"/>
              </a:lnSpc>
            </a:pPr>
            <a:r>
              <a:rPr lang="en-US" altLang="en-US"/>
              <a:t>But instead fish fear and flee him (Gen 9:2).</a:t>
            </a:r>
          </a:p>
          <a:p>
            <a:pPr lvl="1">
              <a:lnSpc>
                <a:spcPct val="90000"/>
              </a:lnSpc>
            </a:pPr>
            <a:r>
              <a:rPr lang="en-US" altLang="en-US"/>
              <a:t>Fish are in hand of God (Job 12:7-10). </a:t>
            </a:r>
          </a:p>
        </p:txBody>
      </p:sp>
    </p:spTree>
    <p:custDataLst>
      <p:tags r:id="rId1"/>
    </p:custDataLst>
  </p:cSld>
  <p:clrMapOvr>
    <a:masterClrMapping/>
  </p:clrMapOvr>
  <p:transition advTm="906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 calcmode="lin" valueType="num">
                                      <p:cBhvr additive="base">
                                        <p:cTn id="31" dur="500" fill="hold"/>
                                        <p:tgtEl>
                                          <p:spTgt spid="204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483">
                                            <p:txEl>
                                              <p:pRg st="5" end="5"/>
                                            </p:txEl>
                                          </p:spTgt>
                                        </p:tgtEl>
                                        <p:attrNameLst>
                                          <p:attrName>style.visibility</p:attrName>
                                        </p:attrNameLst>
                                      </p:cBhvr>
                                      <p:to>
                                        <p:strVal val="visible"/>
                                      </p:to>
                                    </p:set>
                                    <p:anim calcmode="lin" valueType="num">
                                      <p:cBhvr additive="base">
                                        <p:cTn id="37" dur="5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4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483">
                                            <p:txEl>
                                              <p:pRg st="6" end="6"/>
                                            </p:txEl>
                                          </p:spTgt>
                                        </p:tgtEl>
                                        <p:attrNameLst>
                                          <p:attrName>style.visibility</p:attrName>
                                        </p:attrNameLst>
                                      </p:cBhvr>
                                      <p:to>
                                        <p:strVal val="visible"/>
                                      </p:to>
                                    </p:set>
                                    <p:anim calcmode="lin" valueType="num">
                                      <p:cBhvr additive="base">
                                        <p:cTn id="43" dur="500" fill="hold"/>
                                        <p:tgtEl>
                                          <p:spTgt spid="204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04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483">
                                            <p:txEl>
                                              <p:pRg st="7" end="7"/>
                                            </p:txEl>
                                          </p:spTgt>
                                        </p:tgtEl>
                                        <p:attrNameLst>
                                          <p:attrName>style.visibility</p:attrName>
                                        </p:attrNameLst>
                                      </p:cBhvr>
                                      <p:to>
                                        <p:strVal val="visible"/>
                                      </p:to>
                                    </p:set>
                                    <p:anim calcmode="lin" valueType="num">
                                      <p:cBhvr additive="base">
                                        <p:cTn id="49" dur="500" fill="hold"/>
                                        <p:tgtEl>
                                          <p:spTgt spid="204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04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483">
                                            <p:txEl>
                                              <p:pRg st="8" end="8"/>
                                            </p:txEl>
                                          </p:spTgt>
                                        </p:tgtEl>
                                        <p:attrNameLst>
                                          <p:attrName>style.visibility</p:attrName>
                                        </p:attrNameLst>
                                      </p:cBhvr>
                                      <p:to>
                                        <p:strVal val="visible"/>
                                      </p:to>
                                    </p:set>
                                    <p:anim calcmode="lin" valueType="num">
                                      <p:cBhvr additive="base">
                                        <p:cTn id="55" dur="500" fill="hold"/>
                                        <p:tgtEl>
                                          <p:spTgt spid="204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048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Old Testament Background</a:t>
            </a:r>
          </a:p>
        </p:txBody>
      </p:sp>
      <p:sp>
        <p:nvSpPr>
          <p:cNvPr id="22531" name="Rectangle 3"/>
          <p:cNvSpPr>
            <a:spLocks noGrp="1" noChangeArrowheads="1"/>
          </p:cNvSpPr>
          <p:nvPr>
            <p:ph type="body" idx="1"/>
          </p:nvPr>
        </p:nvSpPr>
        <p:spPr/>
        <p:txBody>
          <a:bodyPr/>
          <a:lstStyle/>
          <a:p>
            <a:r>
              <a:rPr lang="en-US" altLang="en-US" sz="2800"/>
              <a:t>Gen 1:28 (NIV) God blessed them and said to them, "Be fruitful and increase in number; fill the earth and subdue it. Rule over the fish of the sea and the birds of the air and over every living creature that moves on the ground." </a:t>
            </a:r>
          </a:p>
          <a:p>
            <a:r>
              <a:rPr lang="en-US" altLang="en-US" sz="2800"/>
              <a:t>Gen 9:2 (NIV) The fear and dread of you will fall upon all the beasts of the earth and all the birds of the air, upon every creature that moves along the ground, and upon all the fish of the sea; they are given into your hands. </a:t>
            </a:r>
          </a:p>
        </p:txBody>
      </p:sp>
    </p:spTree>
    <p:custDataLst>
      <p:tags r:id="rId1"/>
    </p:custDataLst>
  </p:cSld>
  <p:clrMapOvr>
    <a:masterClrMapping/>
  </p:clrMapOvr>
  <p:transition advTm="558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12"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Old Testament Background</a:t>
            </a:r>
          </a:p>
        </p:txBody>
      </p:sp>
      <p:sp>
        <p:nvSpPr>
          <p:cNvPr id="23555" name="Rectangle 3"/>
          <p:cNvSpPr>
            <a:spLocks noGrp="1" noChangeArrowheads="1"/>
          </p:cNvSpPr>
          <p:nvPr>
            <p:ph type="body" idx="1"/>
          </p:nvPr>
        </p:nvSpPr>
        <p:spPr/>
        <p:txBody>
          <a:bodyPr/>
          <a:lstStyle/>
          <a:p>
            <a:r>
              <a:rPr lang="en-US" altLang="en-US"/>
              <a:t>Job  12:7 (NIV) But ask the animals, and they will teach you, or the birds of the air, and they will tell you; 8 or speak to the earth, and it will teach you, or let the fish of the sea inform you. 9 Which of all these does not know that the hand of the LORD has done this? 10 In his hand is the life of every creature and the breath of all mankind. </a:t>
            </a:r>
          </a:p>
        </p:txBody>
      </p:sp>
    </p:spTree>
    <p:custDataLst>
      <p:tags r:id="rId1"/>
    </p:custDataLst>
  </p:cSld>
  <p:clrMapOvr>
    <a:masterClrMapping/>
  </p:clrMapOvr>
  <p:transition advTm="482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checkerboard(across)">
                                      <p:cBhvr>
                                        <p:cTn id="7" dur="500"/>
                                        <p:tgtEl>
                                          <p:spTgt spid="23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Significance of Miracle</a:t>
            </a:r>
          </a:p>
        </p:txBody>
      </p:sp>
      <p:sp>
        <p:nvSpPr>
          <p:cNvPr id="24579" name="Rectangle 3"/>
          <p:cNvSpPr>
            <a:spLocks noGrp="1" noChangeArrowheads="1"/>
          </p:cNvSpPr>
          <p:nvPr>
            <p:ph type="body" idx="1"/>
          </p:nvPr>
        </p:nvSpPr>
        <p:spPr/>
        <p:txBody>
          <a:bodyPr/>
          <a:lstStyle/>
          <a:p>
            <a:r>
              <a:rPr lang="en-US" altLang="en-US" sz="2800"/>
              <a:t>Immediate effect:</a:t>
            </a:r>
          </a:p>
          <a:p>
            <a:pPr lvl="1"/>
            <a:r>
              <a:rPr lang="en-US" altLang="en-US" sz="2400"/>
              <a:t>Fishermen get spectacular haul.</a:t>
            </a:r>
          </a:p>
          <a:p>
            <a:pPr lvl="1"/>
            <a:r>
              <a:rPr lang="en-US" altLang="en-US" sz="2400"/>
              <a:t>They are shown something about Jesus.</a:t>
            </a:r>
          </a:p>
          <a:p>
            <a:r>
              <a:rPr lang="en-US" altLang="en-US" sz="2800"/>
              <a:t>Place in salvation history:</a:t>
            </a:r>
          </a:p>
          <a:p>
            <a:pPr lvl="1"/>
            <a:r>
              <a:rPr lang="en-US" altLang="en-US" sz="2400"/>
              <a:t>Jesus to restore what Adam lost, here seen in dominion over fish.</a:t>
            </a:r>
          </a:p>
          <a:p>
            <a:r>
              <a:rPr lang="en-US" altLang="en-US" sz="2800"/>
              <a:t>Symbolic Elements:</a:t>
            </a:r>
          </a:p>
          <a:p>
            <a:pPr lvl="1"/>
            <a:r>
              <a:rPr lang="en-US" altLang="en-US" sz="2400"/>
              <a:t>Disciples: men = fishermen: fish </a:t>
            </a:r>
          </a:p>
          <a:p>
            <a:pPr lvl="1"/>
            <a:r>
              <a:rPr lang="en-US" altLang="en-US" sz="2400"/>
              <a:t>As God controls success in fishing, so in saving people.</a:t>
            </a:r>
          </a:p>
        </p:txBody>
      </p:sp>
    </p:spTree>
    <p:custDataLst>
      <p:tags r:id="rId1"/>
    </p:custDataLst>
  </p:cSld>
  <p:clrMapOvr>
    <a:masterClrMapping/>
  </p:clrMapOvr>
  <p:transition advTm="722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579">
                                            <p:txEl>
                                              <p:pRg st="5" end="5"/>
                                            </p:txEl>
                                          </p:spTgt>
                                        </p:tgtEl>
                                        <p:attrNameLst>
                                          <p:attrName>style.visibility</p:attrName>
                                        </p:attrNameLst>
                                      </p:cBhvr>
                                      <p:to>
                                        <p:strVal val="visible"/>
                                      </p:to>
                                    </p:set>
                                    <p:anim calcmode="lin" valueType="num">
                                      <p:cBhvr additive="base">
                                        <p:cTn id="37"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5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579">
                                            <p:txEl>
                                              <p:pRg st="6" end="6"/>
                                            </p:txEl>
                                          </p:spTgt>
                                        </p:tgtEl>
                                        <p:attrNameLst>
                                          <p:attrName>style.visibility</p:attrName>
                                        </p:attrNameLst>
                                      </p:cBhvr>
                                      <p:to>
                                        <p:strVal val="visible"/>
                                      </p:to>
                                    </p:set>
                                    <p:anim calcmode="lin" valueType="num">
                                      <p:cBhvr additive="base">
                                        <p:cTn id="43"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57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579">
                                            <p:txEl>
                                              <p:pRg st="7" end="7"/>
                                            </p:txEl>
                                          </p:spTgt>
                                        </p:tgtEl>
                                        <p:attrNameLst>
                                          <p:attrName>style.visibility</p:attrName>
                                        </p:attrNameLst>
                                      </p:cBhvr>
                                      <p:to>
                                        <p:strVal val="visible"/>
                                      </p:to>
                                    </p:set>
                                    <p:anim calcmode="lin" valueType="num">
                                      <p:cBhvr additive="base">
                                        <p:cTn id="49" dur="500" fill="hold"/>
                                        <p:tgtEl>
                                          <p:spTgt spid="2457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5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Feeding5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55638"/>
            <a:ext cx="7848600" cy="5494337"/>
          </a:xfrm>
          <a:prstGeom prst="rect">
            <a:avLst/>
          </a:prstGeom>
          <a:noFill/>
          <a:extLst>
            <a:ext uri="{909E8E84-426E-40DD-AFC4-6F175D3DCCD1}">
              <a14:hiddenFill xmlns:a14="http://schemas.microsoft.com/office/drawing/2010/main">
                <a:solidFill>
                  <a:srgbClr val="FFFFFF"/>
                </a:solidFill>
              </a14:hiddenFill>
            </a:ext>
          </a:extLst>
        </p:spPr>
      </p:pic>
      <p:sp>
        <p:nvSpPr>
          <p:cNvPr id="25604" name="Rectangle 4"/>
          <p:cNvSpPr>
            <a:spLocks noGrp="1" noChangeArrowheads="1"/>
          </p:cNvSpPr>
          <p:nvPr>
            <p:ph type="ctrTitle"/>
          </p:nvPr>
        </p:nvSpPr>
        <p:spPr/>
        <p:txBody>
          <a:bodyPr/>
          <a:lstStyle/>
          <a:p>
            <a:r>
              <a:rPr lang="en-US" altLang="en-US">
                <a:solidFill>
                  <a:schemeClr val="bg1"/>
                </a:solidFill>
              </a:rPr>
              <a:t>Feeding the 5000</a:t>
            </a:r>
            <a:r>
              <a:rPr lang="en-US" altLang="en-US"/>
              <a:t> </a:t>
            </a:r>
          </a:p>
        </p:txBody>
      </p:sp>
      <p:sp>
        <p:nvSpPr>
          <p:cNvPr id="25605" name="Rectangle 5"/>
          <p:cNvSpPr>
            <a:spLocks noGrp="1" noChangeArrowheads="1"/>
          </p:cNvSpPr>
          <p:nvPr>
            <p:ph type="subTitle" idx="1"/>
          </p:nvPr>
        </p:nvSpPr>
        <p:spPr/>
        <p:txBody>
          <a:bodyPr/>
          <a:lstStyle/>
          <a:p>
            <a:r>
              <a:rPr lang="en-US" altLang="en-US">
                <a:solidFill>
                  <a:schemeClr val="bg1"/>
                </a:solidFill>
              </a:rPr>
              <a:t>Matthew 14, Mark 6, </a:t>
            </a:r>
          </a:p>
          <a:p>
            <a:r>
              <a:rPr lang="en-US" altLang="en-US">
                <a:solidFill>
                  <a:schemeClr val="bg1"/>
                </a:solidFill>
              </a:rPr>
              <a:t>Luke 9, John 6</a:t>
            </a:r>
          </a:p>
        </p:txBody>
      </p:sp>
    </p:spTree>
    <p:custDataLst>
      <p:tags r:id="rId1"/>
    </p:custDataLst>
  </p:cSld>
  <p:clrMapOvr>
    <a:masterClrMapping/>
  </p:clrMapOvr>
  <p:transition advTm="162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ppt_w</p:attrName>
                                        </p:attrNameLst>
                                      </p:cBhvr>
                                      <p:tavLst>
                                        <p:tav tm="0">
                                          <p:val>
                                            <p:fltVal val="0"/>
                                          </p:val>
                                        </p:tav>
                                        <p:tav tm="100000">
                                          <p:val>
                                            <p:strVal val="#ppt_w"/>
                                          </p:val>
                                        </p:tav>
                                      </p:tavLst>
                                    </p:anim>
                                    <p:anim calcmode="lin" valueType="num">
                                      <p:cBhvr>
                                        <p:cTn id="8" dur="500" fill="hold"/>
                                        <p:tgtEl>
                                          <p:spTgt spid="2560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5605">
                                            <p:txEl>
                                              <p:pRg st="0" end="0"/>
                                            </p:txEl>
                                          </p:spTgt>
                                        </p:tgtEl>
                                        <p:attrNameLst>
                                          <p:attrName>style.visibility</p:attrName>
                                        </p:attrNameLst>
                                      </p:cBhvr>
                                      <p:to>
                                        <p:strVal val="visible"/>
                                      </p:to>
                                    </p:set>
                                    <p:animEffect transition="in" filter="checkerboard(across)">
                                      <p:cBhvr>
                                        <p:cTn id="13" dur="500"/>
                                        <p:tgtEl>
                                          <p:spTgt spid="2560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5605">
                                            <p:txEl>
                                              <p:pRg st="1" end="1"/>
                                            </p:txEl>
                                          </p:spTgt>
                                        </p:tgtEl>
                                        <p:attrNameLst>
                                          <p:attrName>style.visibility</p:attrName>
                                        </p:attrNameLst>
                                      </p:cBhvr>
                                      <p:to>
                                        <p:strVal val="visible"/>
                                      </p:to>
                                    </p:set>
                                    <p:animEffect transition="in" filter="checkerboard(across)">
                                      <p:cBhvr>
                                        <p:cTn id="18" dur="500"/>
                                        <p:tgtEl>
                                          <p:spTgt spid="256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JesusHealing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06438"/>
            <a:ext cx="6096000" cy="544512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ctrTitle"/>
          </p:nvPr>
        </p:nvSpPr>
        <p:spPr/>
        <p:txBody>
          <a:bodyPr/>
          <a:lstStyle/>
          <a:p>
            <a:r>
              <a:rPr lang="en-US" altLang="en-US">
                <a:solidFill>
                  <a:schemeClr val="bg1"/>
                </a:solidFill>
              </a:rPr>
              <a:t>Introduction</a:t>
            </a:r>
          </a:p>
        </p:txBody>
      </p:sp>
      <p:sp>
        <p:nvSpPr>
          <p:cNvPr id="307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30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914400" y="1752600"/>
            <a:ext cx="731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3798" name="Text Box 6"/>
          <p:cNvSpPr txBox="1">
            <a:spLocks noChangeArrowheads="1"/>
          </p:cNvSpPr>
          <p:nvPr/>
        </p:nvSpPr>
        <p:spPr bwMode="auto">
          <a:xfrm>
            <a:off x="228600" y="1289050"/>
            <a:ext cx="86868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John 6:1 (NIV) Some time after this, Jesus crossed to the far shore of the Sea of Galilee (that is, the Sea of Tiberias), 2 and a great crowd of people followed him because they saw the miraculous signs he had performed on the sick. 3 Then Jesus went up on a mountainside and sat down with his disciples. 4 The Jewish Passover Feast was near. 5 When Jesus looked up and saw a great crowd coming toward him, he said to Philip, "Where shall we buy bread for these people to eat?" 6 He asked this only to test him, for he already had in mind what he was going to do. 7 Philip answered him, "Eight months' wages would not buy enough bread for each one to have a bite!" 8 Another of his disciples, Andrew, Simon Peter's bro-ther, spoke up, 9 "Here is a boy with five small barley loaves and two small fish, but how far will they go among so many?" </a:t>
            </a:r>
          </a:p>
        </p:txBody>
      </p:sp>
      <p:sp>
        <p:nvSpPr>
          <p:cNvPr id="33799" name="Rectangle 7"/>
          <p:cNvSpPr>
            <a:spLocks noGrp="1" noChangeArrowheads="1"/>
          </p:cNvSpPr>
          <p:nvPr>
            <p:ph type="title"/>
          </p:nvPr>
        </p:nvSpPr>
        <p:spPr/>
        <p:txBody>
          <a:bodyPr/>
          <a:lstStyle/>
          <a:p>
            <a:r>
              <a:rPr lang="en-US" altLang="en-US"/>
              <a:t>John 6:1-9</a:t>
            </a:r>
          </a:p>
        </p:txBody>
      </p:sp>
    </p:spTree>
    <p:custDataLst>
      <p:tags r:id="rId1"/>
    </p:custDataLst>
  </p:cSld>
  <p:clrMapOvr>
    <a:masterClrMapping/>
  </p:clrMapOvr>
  <p:transition advTm="500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checkerboard(across)">
                                      <p:cBhvr>
                                        <p:cTn id="7" dur="5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John 6:10-15</a:t>
            </a:r>
          </a:p>
        </p:txBody>
      </p:sp>
      <p:sp>
        <p:nvSpPr>
          <p:cNvPr id="36868" name="Text Box 4"/>
          <p:cNvSpPr txBox="1">
            <a:spLocks noChangeArrowheads="1"/>
          </p:cNvSpPr>
          <p:nvPr/>
        </p:nvSpPr>
        <p:spPr bwMode="auto">
          <a:xfrm>
            <a:off x="457200" y="1295400"/>
            <a:ext cx="81534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10 Jesus said, "Have the people sit down." There was plenty of grass in that place, and the men sat down, about five thousand of them. 11 Jesus then took the loaves, gave thanks, and distributed to those who were seated as much as they wanted. He did the same with the fish. 12 When they had all had enough to eat, he said to his disciples, "Gather the pieces that are left over. Let nothing be wasted." 13 So they gathered them and filled twelve baskets with the pieces of the five barley loaves left over by those who had eaten. 14 After the people saw the miraculous sign that Jesus did, they began to say, "Surely this is the Prophet who is to come into the world." 15 Jesus, knowing that they intended to come and make him king by force, withdrew again to a mountain by himself. </a:t>
            </a:r>
          </a:p>
        </p:txBody>
      </p:sp>
    </p:spTree>
    <p:custDataLst>
      <p:tags r:id="rId1"/>
    </p:custDataLst>
  </p:cSld>
  <p:clrMapOvr>
    <a:masterClrMapping/>
  </p:clrMapOvr>
  <p:transition advTm="474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checkerboard(across)">
                                      <p:cBhvr>
                                        <p:cTn id="7"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Historicity of the Event</a:t>
            </a:r>
          </a:p>
        </p:txBody>
      </p:sp>
      <p:sp>
        <p:nvSpPr>
          <p:cNvPr id="27651" name="Rectangle 3"/>
          <p:cNvSpPr>
            <a:spLocks noGrp="1" noChangeArrowheads="1"/>
          </p:cNvSpPr>
          <p:nvPr>
            <p:ph type="body" idx="1"/>
          </p:nvPr>
        </p:nvSpPr>
        <p:spPr/>
        <p:txBody>
          <a:bodyPr/>
          <a:lstStyle/>
          <a:p>
            <a:r>
              <a:rPr lang="en-US" altLang="en-US"/>
              <a:t>Occasion </a:t>
            </a:r>
          </a:p>
          <a:p>
            <a:pPr lvl="1"/>
            <a:r>
              <a:rPr lang="en-US" altLang="en-US"/>
              <a:t>Latter part of Galilean ministry</a:t>
            </a:r>
          </a:p>
          <a:p>
            <a:pPr lvl="1"/>
            <a:r>
              <a:rPr lang="en-US" altLang="en-US"/>
              <a:t>12 have just returned from their mission (Lk).</a:t>
            </a:r>
          </a:p>
          <a:p>
            <a:pPr lvl="1"/>
            <a:r>
              <a:rPr lang="en-US" altLang="en-US"/>
              <a:t>Jesus has just heard of John Baptist’s execution (Mt).</a:t>
            </a:r>
          </a:p>
          <a:p>
            <a:pPr lvl="1"/>
            <a:r>
              <a:rPr lang="en-US" altLang="en-US"/>
              <a:t>Jesus takes disciples off by selves to rest (Mk).</a:t>
            </a:r>
          </a:p>
          <a:p>
            <a:pPr lvl="1"/>
            <a:r>
              <a:rPr lang="en-US" altLang="en-US"/>
              <a:t>Crowds follow; Jesus teaches all day, feeds them at evening.</a:t>
            </a:r>
          </a:p>
        </p:txBody>
      </p:sp>
    </p:spTree>
    <p:custDataLst>
      <p:tags r:id="rId1"/>
    </p:custDataLst>
  </p:cSld>
  <p:clrMapOvr>
    <a:masterClrMapping/>
  </p:clrMapOvr>
  <p:transition advTm="368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1">
                                            <p:txEl>
                                              <p:pRg st="5" end="5"/>
                                            </p:txEl>
                                          </p:spTgt>
                                        </p:tgtEl>
                                        <p:attrNameLst>
                                          <p:attrName>style.visibility</p:attrName>
                                        </p:attrNameLst>
                                      </p:cBhvr>
                                      <p:to>
                                        <p:strVal val="visible"/>
                                      </p:to>
                                    </p:set>
                                    <p:anim calcmode="lin" valueType="num">
                                      <p:cBhvr additive="base">
                                        <p:cTn id="37"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Liberal Explanations </a:t>
            </a:r>
          </a:p>
        </p:txBody>
      </p:sp>
      <p:sp>
        <p:nvSpPr>
          <p:cNvPr id="28675" name="Rectangle 3"/>
          <p:cNvSpPr>
            <a:spLocks noGrp="1" noChangeArrowheads="1"/>
          </p:cNvSpPr>
          <p:nvPr>
            <p:ph type="body" idx="1"/>
          </p:nvPr>
        </p:nvSpPr>
        <p:spPr>
          <a:xfrm>
            <a:off x="457200" y="1371600"/>
            <a:ext cx="8229600" cy="5105400"/>
          </a:xfrm>
        </p:spPr>
        <p:txBody>
          <a:bodyPr/>
          <a:lstStyle/>
          <a:p>
            <a:pPr>
              <a:lnSpc>
                <a:spcPct val="80000"/>
              </a:lnSpc>
            </a:pPr>
            <a:r>
              <a:rPr lang="en-US" altLang="en-US" sz="2400"/>
              <a:t>A lesson in sharing:</a:t>
            </a:r>
            <a:r>
              <a:rPr lang="en-US" altLang="en-US" sz="2000"/>
              <a:t> </a:t>
            </a:r>
          </a:p>
          <a:p>
            <a:pPr lvl="1">
              <a:lnSpc>
                <a:spcPct val="80000"/>
              </a:lnSpc>
            </a:pPr>
            <a:r>
              <a:rPr lang="en-US" altLang="en-US" sz="2000"/>
              <a:t>Many have food hidden away, but afraid to share.</a:t>
            </a:r>
          </a:p>
          <a:p>
            <a:pPr>
              <a:lnSpc>
                <a:spcPct val="80000"/>
              </a:lnSpc>
            </a:pPr>
            <a:r>
              <a:rPr lang="en-US" altLang="en-US" sz="2400"/>
              <a:t>Invented story to compare with Elijah &amp; Elisha:</a:t>
            </a:r>
          </a:p>
          <a:p>
            <a:pPr lvl="1">
              <a:lnSpc>
                <a:spcPct val="80000"/>
              </a:lnSpc>
            </a:pPr>
            <a:r>
              <a:rPr lang="en-US" altLang="en-US" sz="2000" b="1"/>
              <a:t>Elijah:</a:t>
            </a:r>
            <a:r>
              <a:rPr lang="en-US" altLang="en-US" sz="2000"/>
              <a:t> 1 Kings 17:13 (NIV) Elijah said to her, "Don't be afraid. Go home and do as you have said. But first make a small cake of bread for me from what you have and bring it to me, and then make something for yourself and your son. 14 For this is what the LORD, the God of Israel, says: 'The jar of flour will not be used up and the jug of oil will not run dry until the day the LORD gives rain on the land.'" </a:t>
            </a:r>
          </a:p>
          <a:p>
            <a:pPr lvl="1">
              <a:lnSpc>
                <a:spcPct val="80000"/>
              </a:lnSpc>
            </a:pPr>
            <a:r>
              <a:rPr lang="en-US" altLang="en-US" sz="2000" b="1"/>
              <a:t>Elisha:</a:t>
            </a:r>
            <a:r>
              <a:rPr lang="en-US" altLang="en-US" sz="2000"/>
              <a:t> 2 Kings 4:42 (NIV) A man came from Baal Shalishah, bringing the man of God twenty loaves of barley bread baked from the first ripe grain, along with some heads of new grain. "Give it to the people to eat," Elisha said. 43 "How can I set this before a hundred men?" his servant asked. But Elisha answered, "Give it to the people to eat. For this is what the LORD says: 'They will eat and have some left over.'" 44 Then he set it before them, and they ate and had some left over, according to the word of the LORD.</a:t>
            </a:r>
          </a:p>
        </p:txBody>
      </p:sp>
    </p:spTree>
    <p:custDataLst>
      <p:tags r:id="rId1"/>
    </p:custDataLst>
  </p:cSld>
  <p:clrMapOvr>
    <a:masterClrMapping/>
  </p:clrMapOvr>
  <p:transition advTm="1433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checkerboard(across)">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checkerboard(across)">
                                      <p:cBhvr>
                                        <p:cTn id="12" dur="500"/>
                                        <p:tgtEl>
                                          <p:spTgt spid="286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checkerboard(across)">
                                      <p:cBhvr>
                                        <p:cTn id="17" dur="500"/>
                                        <p:tgtEl>
                                          <p:spTgt spid="286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Effect transition="in" filter="checkerboard(across)">
                                      <p:cBhvr>
                                        <p:cTn id="22" dur="500"/>
                                        <p:tgtEl>
                                          <p:spTgt spid="286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animEffect transition="in" filter="checkerboard(across)">
                                      <p:cBhvr>
                                        <p:cTn id="27" dur="500"/>
                                        <p:tgtEl>
                                          <p:spTgt spid="28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Evidences of Historicity </a:t>
            </a:r>
          </a:p>
        </p:txBody>
      </p:sp>
      <p:sp>
        <p:nvSpPr>
          <p:cNvPr id="29699" name="Rectangle 3"/>
          <p:cNvSpPr>
            <a:spLocks noGrp="1" noChangeArrowheads="1"/>
          </p:cNvSpPr>
          <p:nvPr>
            <p:ph type="body" idx="1"/>
          </p:nvPr>
        </p:nvSpPr>
        <p:spPr/>
        <p:txBody>
          <a:bodyPr/>
          <a:lstStyle/>
          <a:p>
            <a:r>
              <a:rPr lang="en-US" altLang="en-US"/>
              <a:t>Fourfold record (Matthew, Mark, Luke, John) with considerable variety</a:t>
            </a:r>
          </a:p>
          <a:p>
            <a:r>
              <a:rPr lang="en-US" altLang="en-US"/>
              <a:t>Details of place (territory of Bethsaida Julias), green grass, etc.</a:t>
            </a:r>
          </a:p>
          <a:p>
            <a:r>
              <a:rPr lang="en-US" altLang="en-US"/>
              <a:t>Reference to </a:t>
            </a:r>
            <a:r>
              <a:rPr lang="en-US" altLang="en-US" i="1"/>
              <a:t>kophinoi</a:t>
            </a:r>
            <a:r>
              <a:rPr lang="en-US" altLang="en-US"/>
              <a:t> (standard food baskets of Jews)</a:t>
            </a:r>
          </a:p>
          <a:p>
            <a:r>
              <a:rPr lang="en-US" altLang="en-US"/>
              <a:t>Jesus has leftovers gathered up! </a:t>
            </a:r>
          </a:p>
        </p:txBody>
      </p:sp>
    </p:spTree>
    <p:custDataLst>
      <p:tags r:id="rId1"/>
    </p:custDataLst>
  </p:cSld>
  <p:clrMapOvr>
    <a:masterClrMapping/>
  </p:clrMapOvr>
  <p:transition advTm="603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Reaction of Eyewitnesses</a:t>
            </a:r>
          </a:p>
        </p:txBody>
      </p:sp>
      <p:sp>
        <p:nvSpPr>
          <p:cNvPr id="30723" name="Rectangle 3"/>
          <p:cNvSpPr>
            <a:spLocks noGrp="1" noChangeArrowheads="1"/>
          </p:cNvSpPr>
          <p:nvPr>
            <p:ph type="body" idx="1"/>
          </p:nvPr>
        </p:nvSpPr>
        <p:spPr>
          <a:xfrm>
            <a:off x="1295400" y="1676400"/>
            <a:ext cx="6477000" cy="4525963"/>
          </a:xfrm>
        </p:spPr>
        <p:txBody>
          <a:bodyPr/>
          <a:lstStyle/>
          <a:p>
            <a:r>
              <a:rPr lang="en-US" altLang="en-US"/>
              <a:t>Only reported by John: </a:t>
            </a:r>
          </a:p>
          <a:p>
            <a:pPr lvl="1"/>
            <a:r>
              <a:rPr lang="en-US" altLang="en-US"/>
              <a:t>"the prophet" (Deut 18:15)</a:t>
            </a:r>
          </a:p>
          <a:p>
            <a:r>
              <a:rPr lang="en-US" altLang="en-US"/>
              <a:t>They were about to force him to become king</a:t>
            </a:r>
          </a:p>
          <a:p>
            <a:r>
              <a:rPr lang="en-US" altLang="en-US"/>
              <a:t>So he sends the 12 disciples off in the boat, dismisses the crowd, and goes off into the hills to pray.</a:t>
            </a:r>
          </a:p>
        </p:txBody>
      </p:sp>
    </p:spTree>
    <p:custDataLst>
      <p:tags r:id="rId1"/>
    </p:custDataLst>
  </p:cSld>
  <p:clrMapOvr>
    <a:masterClrMapping/>
  </p:clrMapOvr>
  <p:transition advTm="286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Old Testament Background </a:t>
            </a:r>
          </a:p>
        </p:txBody>
      </p:sp>
      <p:sp>
        <p:nvSpPr>
          <p:cNvPr id="31747" name="Rectangle 3"/>
          <p:cNvSpPr>
            <a:spLocks noGrp="1" noChangeArrowheads="1"/>
          </p:cNvSpPr>
          <p:nvPr>
            <p:ph type="body" idx="1"/>
          </p:nvPr>
        </p:nvSpPr>
        <p:spPr/>
        <p:txBody>
          <a:bodyPr/>
          <a:lstStyle/>
          <a:p>
            <a:r>
              <a:rPr lang="en-US" altLang="en-US"/>
              <a:t>Similar miracles (besides Cana and Feeding 4000):</a:t>
            </a:r>
          </a:p>
          <a:p>
            <a:pPr lvl="1"/>
            <a:r>
              <a:rPr lang="en-US" altLang="en-US"/>
              <a:t>Manna (Ex 16, Num 11, Dt 8, Josh 5, Neh 9, Ps 78) in wilderness</a:t>
            </a:r>
          </a:p>
          <a:p>
            <a:pPr lvl="1"/>
            <a:r>
              <a:rPr lang="en-US" altLang="en-US"/>
              <a:t>Quail (Ex 16, Num 11, Ps 78, 105) in wilderness </a:t>
            </a:r>
          </a:p>
          <a:p>
            <a:pPr lvl="1"/>
            <a:r>
              <a:rPr lang="en-US" altLang="en-US"/>
              <a:t>Elijah &amp; widow of Zarephath (1 Kings 17) </a:t>
            </a:r>
          </a:p>
          <a:p>
            <a:pPr lvl="1"/>
            <a:r>
              <a:rPr lang="en-US" altLang="en-US"/>
              <a:t>Oil multiplied (2 Kings 4)</a:t>
            </a:r>
          </a:p>
          <a:p>
            <a:pPr lvl="1"/>
            <a:r>
              <a:rPr lang="en-US" altLang="en-US"/>
              <a:t>Loaves &amp; grain multiplied (2 Kings 4) </a:t>
            </a:r>
          </a:p>
        </p:txBody>
      </p:sp>
    </p:spTree>
    <p:custDataLst>
      <p:tags r:id="rId1"/>
    </p:custDataLst>
  </p:cSld>
  <p:clrMapOvr>
    <a:masterClrMapping/>
  </p:clrMapOvr>
  <p:transition advTm="888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747">
                                            <p:txEl>
                                              <p:pRg st="5" end="5"/>
                                            </p:txEl>
                                          </p:spTgt>
                                        </p:tgtEl>
                                        <p:attrNameLst>
                                          <p:attrName>style.visibility</p:attrName>
                                        </p:attrNameLst>
                                      </p:cBhvr>
                                      <p:to>
                                        <p:strVal val="visible"/>
                                      </p:to>
                                    </p:set>
                                    <p:anim calcmode="lin" valueType="num">
                                      <p:cBhvr additive="base">
                                        <p:cTn id="37" dur="5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7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Old Testament Background</a:t>
            </a:r>
          </a:p>
        </p:txBody>
      </p:sp>
      <p:sp>
        <p:nvSpPr>
          <p:cNvPr id="32771" name="Rectangle 3"/>
          <p:cNvSpPr>
            <a:spLocks noGrp="1" noChangeArrowheads="1"/>
          </p:cNvSpPr>
          <p:nvPr>
            <p:ph type="body" idx="1"/>
          </p:nvPr>
        </p:nvSpPr>
        <p:spPr/>
        <p:txBody>
          <a:bodyPr/>
          <a:lstStyle/>
          <a:p>
            <a:r>
              <a:rPr lang="en-US" altLang="en-US" sz="2800"/>
              <a:t>Other parallels:</a:t>
            </a:r>
          </a:p>
          <a:p>
            <a:pPr lvl="1"/>
            <a:r>
              <a:rPr lang="en-US" altLang="en-US" sz="2400"/>
              <a:t>God feeds (Ps 104:27ff; Ps 132:15):</a:t>
            </a:r>
          </a:p>
          <a:p>
            <a:pPr lvl="2"/>
            <a:r>
              <a:rPr lang="en-US" altLang="en-US" sz="2000"/>
              <a:t>Ps 104:27 (NIV) These all look to you to give them their food at the proper time. 28 When you give it to them, they gather it up; when you open your hand, they are satisfied with good things. 29 When you hide your face, they are terrified; when you take away their breath, they die and return to the dust. </a:t>
            </a:r>
          </a:p>
          <a:p>
            <a:pPr lvl="2"/>
            <a:r>
              <a:rPr lang="en-US" altLang="en-US" sz="2000"/>
              <a:t>Psa 132:15 (NIV) I will bless her [Zion] with abundant provisions; her poor will I satisfy with food.  </a:t>
            </a:r>
          </a:p>
          <a:p>
            <a:pPr lvl="1"/>
            <a:r>
              <a:rPr lang="en-US" altLang="en-US" sz="2400"/>
              <a:t>Rabbinic views on Leviathan &amp; Behemoth </a:t>
            </a:r>
          </a:p>
          <a:p>
            <a:pPr lvl="2"/>
            <a:r>
              <a:rPr lang="en-US" altLang="en-US" sz="2000"/>
              <a:t>God will provide them as food for Israel in the end-times.</a:t>
            </a:r>
          </a:p>
        </p:txBody>
      </p:sp>
    </p:spTree>
    <p:custDataLst>
      <p:tags r:id="rId1"/>
    </p:custDataLst>
  </p:cSld>
  <p:clrMapOvr>
    <a:masterClrMapping/>
  </p:clrMapOvr>
  <p:transition advTm="695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additive="base">
                                        <p:cTn id="37"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7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Significance of Miracle</a:t>
            </a:r>
          </a:p>
        </p:txBody>
      </p:sp>
      <p:sp>
        <p:nvSpPr>
          <p:cNvPr id="38915" name="Rectangle 3"/>
          <p:cNvSpPr>
            <a:spLocks noGrp="1" noChangeArrowheads="1"/>
          </p:cNvSpPr>
          <p:nvPr>
            <p:ph type="body" idx="1"/>
          </p:nvPr>
        </p:nvSpPr>
        <p:spPr/>
        <p:txBody>
          <a:bodyPr/>
          <a:lstStyle/>
          <a:p>
            <a:r>
              <a:rPr lang="en-US" altLang="en-US"/>
              <a:t>Immediate effect: </a:t>
            </a:r>
          </a:p>
          <a:p>
            <a:pPr lvl="1"/>
            <a:r>
              <a:rPr lang="en-US" altLang="en-US"/>
              <a:t>Crowd of 5000+ ate, had all they wanted, with more left over than originally existed.</a:t>
            </a:r>
          </a:p>
          <a:p>
            <a:pPr lvl="1"/>
            <a:r>
              <a:rPr lang="en-US" altLang="en-US"/>
              <a:t>They want to make Jesus king.</a:t>
            </a:r>
          </a:p>
          <a:p>
            <a:r>
              <a:rPr lang="en-US" altLang="en-US"/>
              <a:t>Place in salvation history: </a:t>
            </a:r>
          </a:p>
          <a:p>
            <a:pPr lvl="1"/>
            <a:r>
              <a:rPr lang="en-US" altLang="en-US"/>
              <a:t>Comparable to Moses w/ Israel in wilderness (so Deut 18:15, prophet like Moses) </a:t>
            </a:r>
          </a:p>
          <a:p>
            <a:pPr lvl="1"/>
            <a:r>
              <a:rPr lang="en-US" altLang="en-US"/>
              <a:t>But Jesus’ connection w/ miracle much more direct than Moses’ </a:t>
            </a:r>
          </a:p>
        </p:txBody>
      </p:sp>
    </p:spTree>
    <p:custDataLst>
      <p:tags r:id="rId1"/>
    </p:custDataLst>
  </p:cSld>
  <p:clrMapOvr>
    <a:masterClrMapping/>
  </p:clrMapOvr>
  <p:transition advTm="610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Significance of Miracle</a:t>
            </a:r>
          </a:p>
        </p:txBody>
      </p:sp>
      <p:sp>
        <p:nvSpPr>
          <p:cNvPr id="39939" name="Rectangle 3"/>
          <p:cNvSpPr>
            <a:spLocks noGrp="1" noChangeArrowheads="1"/>
          </p:cNvSpPr>
          <p:nvPr>
            <p:ph type="body" idx="1"/>
          </p:nvPr>
        </p:nvSpPr>
        <p:spPr>
          <a:xfrm>
            <a:off x="1371600" y="1600200"/>
            <a:ext cx="6553200" cy="4525963"/>
          </a:xfrm>
        </p:spPr>
        <p:txBody>
          <a:bodyPr/>
          <a:lstStyle/>
          <a:p>
            <a:r>
              <a:rPr lang="en-US" altLang="en-US"/>
              <a:t>Symbolic elements </a:t>
            </a:r>
          </a:p>
          <a:p>
            <a:pPr lvl="1"/>
            <a:r>
              <a:rPr lang="en-US" altLang="en-US"/>
              <a:t>Jesus' discourse next day (Jn 6:22-71):</a:t>
            </a:r>
          </a:p>
          <a:p>
            <a:pPr lvl="2"/>
            <a:r>
              <a:rPr lang="en-US" altLang="en-US"/>
              <a:t>connects this w/ giving own life to sustain man</a:t>
            </a:r>
          </a:p>
          <a:p>
            <a:pPr lvl="2"/>
            <a:r>
              <a:rPr lang="en-US" altLang="en-US"/>
              <a:t>so significance something like Lord's Supper </a:t>
            </a:r>
          </a:p>
        </p:txBody>
      </p:sp>
    </p:spTree>
    <p:custDataLst>
      <p:tags r:id="rId1"/>
    </p:custDataLst>
  </p:cSld>
  <p:clrMapOvr>
    <a:masterClrMapping/>
  </p:clrMapOvr>
  <p:transition advTm="373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9">
                                            <p:txEl>
                                              <p:pRg st="3" end="3"/>
                                            </p:txEl>
                                          </p:spTgt>
                                        </p:tgtEl>
                                        <p:attrNameLst>
                                          <p:attrName>style.visibility</p:attrName>
                                        </p:attrNameLst>
                                      </p:cBhvr>
                                      <p:to>
                                        <p:strVal val="visible"/>
                                      </p:to>
                                    </p:set>
                                    <p:anim calcmode="lin" valueType="num">
                                      <p:cBhvr additive="base">
                                        <p:cTn id="25"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Miracles</a:t>
            </a:r>
          </a:p>
        </p:txBody>
      </p:sp>
      <p:sp>
        <p:nvSpPr>
          <p:cNvPr id="5123" name="Rectangle 3"/>
          <p:cNvSpPr>
            <a:spLocks noGrp="1" noChangeArrowheads="1"/>
          </p:cNvSpPr>
          <p:nvPr>
            <p:ph type="body" idx="1"/>
          </p:nvPr>
        </p:nvSpPr>
        <p:spPr/>
        <p:txBody>
          <a:bodyPr/>
          <a:lstStyle/>
          <a:p>
            <a:r>
              <a:rPr lang="en-US" altLang="en-US" sz="2800"/>
              <a:t>In an earlier lecture, we proposed this definition of a biblical miracle:</a:t>
            </a:r>
          </a:p>
          <a:p>
            <a:pPr lvl="1"/>
            <a:r>
              <a:rPr lang="en-US" altLang="en-US" sz="2400" i="1"/>
              <a:t>A Biblical miracle is a striking or wonderful event, displaying supernatural power and intended to carry a certain significance.</a:t>
            </a:r>
            <a:endParaRPr lang="en-US" altLang="en-US" sz="2400"/>
          </a:p>
          <a:p>
            <a:r>
              <a:rPr lang="en-US" altLang="en-US" sz="2800"/>
              <a:t>We will now look at some of Jesus’ miracles, categorized under 3 headings:</a:t>
            </a:r>
          </a:p>
          <a:p>
            <a:pPr lvl="1"/>
            <a:r>
              <a:rPr lang="en-US" altLang="en-US" sz="2400"/>
              <a:t>Miracles over the Natural Realm </a:t>
            </a:r>
          </a:p>
          <a:p>
            <a:pPr lvl="1"/>
            <a:r>
              <a:rPr lang="en-US" altLang="en-US" sz="2400"/>
              <a:t>Miracles over the Human Realm </a:t>
            </a:r>
          </a:p>
          <a:p>
            <a:pPr lvl="1"/>
            <a:r>
              <a:rPr lang="en-US" altLang="en-US" sz="2400"/>
              <a:t>Miracles over the Spirit Realm </a:t>
            </a:r>
          </a:p>
        </p:txBody>
      </p:sp>
    </p:spTree>
    <p:custDataLst>
      <p:tags r:id="rId1"/>
    </p:custDataLst>
  </p:cSld>
  <p:clrMapOvr>
    <a:masterClrMapping/>
  </p:clrMapOvr>
  <p:transition advTm="303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123">
                                            <p:txEl>
                                              <p:pRg st="5" end="5"/>
                                            </p:txEl>
                                          </p:spTgt>
                                        </p:tgtEl>
                                        <p:attrNameLst>
                                          <p:attrName>style.visibility</p:attrName>
                                        </p:attrNameLst>
                                      </p:cBhvr>
                                      <p:to>
                                        <p:strVal val="visible"/>
                                      </p:to>
                                    </p:set>
                                    <p:anim calcmode="lin" valueType="num">
                                      <p:cBhvr additive="base">
                                        <p:cTn id="37"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ctrTitle"/>
          </p:nvPr>
        </p:nvSpPr>
        <p:spPr>
          <a:xfrm>
            <a:off x="762000" y="685800"/>
            <a:ext cx="7772400" cy="1470025"/>
          </a:xfrm>
        </p:spPr>
        <p:txBody>
          <a:bodyPr/>
          <a:lstStyle/>
          <a:p>
            <a:pPr algn="l"/>
            <a:r>
              <a:rPr lang="en-US" altLang="en-US"/>
              <a:t>Coin in Fish's Mouth </a:t>
            </a:r>
          </a:p>
        </p:txBody>
      </p:sp>
      <p:sp>
        <p:nvSpPr>
          <p:cNvPr id="40965" name="Rectangle 5"/>
          <p:cNvSpPr>
            <a:spLocks noGrp="1" noChangeArrowheads="1"/>
          </p:cNvSpPr>
          <p:nvPr>
            <p:ph type="subTitle" idx="1"/>
          </p:nvPr>
        </p:nvSpPr>
        <p:spPr>
          <a:xfrm>
            <a:off x="914400" y="3124200"/>
            <a:ext cx="2971800" cy="1752600"/>
          </a:xfrm>
        </p:spPr>
        <p:txBody>
          <a:bodyPr/>
          <a:lstStyle/>
          <a:p>
            <a:pPr algn="l"/>
            <a:r>
              <a:rPr lang="en-US" altLang="en-US"/>
              <a:t>Matthew 17</a:t>
            </a:r>
          </a:p>
        </p:txBody>
      </p:sp>
      <p:pic>
        <p:nvPicPr>
          <p:cNvPr id="40966" name="Picture 6" descr="peter-ta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0"/>
            <a:ext cx="4400550" cy="39020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3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500" fill="hold"/>
                                        <p:tgtEl>
                                          <p:spTgt spid="40964"/>
                                        </p:tgtEl>
                                        <p:attrNameLst>
                                          <p:attrName>ppt_w</p:attrName>
                                        </p:attrNameLst>
                                      </p:cBhvr>
                                      <p:tavLst>
                                        <p:tav tm="0">
                                          <p:val>
                                            <p:fltVal val="0"/>
                                          </p:val>
                                        </p:tav>
                                        <p:tav tm="100000">
                                          <p:val>
                                            <p:strVal val="#ppt_w"/>
                                          </p:val>
                                        </p:tav>
                                      </p:tavLst>
                                    </p:anim>
                                    <p:anim calcmode="lin" valueType="num">
                                      <p:cBhvr>
                                        <p:cTn id="8" dur="500" fill="hold"/>
                                        <p:tgtEl>
                                          <p:spTgt spid="4096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0965">
                                            <p:txEl>
                                              <p:pRg st="0" end="0"/>
                                            </p:txEl>
                                          </p:spTgt>
                                        </p:tgtEl>
                                        <p:attrNameLst>
                                          <p:attrName>style.visibility</p:attrName>
                                        </p:attrNameLst>
                                      </p:cBhvr>
                                      <p:to>
                                        <p:strVal val="visible"/>
                                      </p:to>
                                    </p:set>
                                    <p:animEffect transition="in" filter="checkerboard(across)">
                                      <p:cBhvr>
                                        <p:cTn id="13" dur="500"/>
                                        <p:tgtEl>
                                          <p:spTgt spid="409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4096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lstStyle/>
          <a:p>
            <a:r>
              <a:rPr lang="en-US" altLang="en-US"/>
              <a:t>Matthew 17:24-27</a:t>
            </a:r>
          </a:p>
        </p:txBody>
      </p:sp>
      <p:sp>
        <p:nvSpPr>
          <p:cNvPr id="43013" name="Text Box 5"/>
          <p:cNvSpPr txBox="1">
            <a:spLocks noChangeArrowheads="1"/>
          </p:cNvSpPr>
          <p:nvPr/>
        </p:nvSpPr>
        <p:spPr bwMode="auto">
          <a:xfrm>
            <a:off x="762000" y="1295400"/>
            <a:ext cx="76200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Matt 17:24 (NIV) After Jesus and his disciples arrived in Capernaum, the collectors of the two-drachma tax came to Peter and asked, "Doesn't your teacher pay the temple tax?" 25 "Yes, he does," he replied. When Peter came into the house, Jesus was the first to speak. "What do you think, Simon?" he asked. "From whom do the kings of the earth collect duty and taxes</a:t>
            </a:r>
            <a:r>
              <a:rPr lang="en-US" altLang="en-US" sz="2400">
                <a:latin typeface="WP TypographicSymbols" pitchFamily="2" charset="0"/>
              </a:rPr>
              <a:t>n </a:t>
            </a:r>
            <a:r>
              <a:rPr lang="en-US" altLang="en-US" sz="2400"/>
              <a:t>from their own sons or from others?" 26 "From others," Peter answered. "Then the sons are exempt," Jesus said to him. 27 "But so that we may not offend them, go to the lake and throw out your line. Take the first fish you catch; open its mouth and you will find a four-drachma coin. Take it and give it to them for my tax and yours." </a:t>
            </a:r>
          </a:p>
        </p:txBody>
      </p:sp>
    </p:spTree>
    <p:custDataLst>
      <p:tags r:id="rId1"/>
    </p:custDataLst>
  </p:cSld>
  <p:clrMapOvr>
    <a:masterClrMapping/>
  </p:clrMapOvr>
  <p:transition advTm="469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checkerboard(across)">
                                      <p:cBhvr>
                                        <p:cTn id="7"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Historicity of the Event</a:t>
            </a:r>
          </a:p>
        </p:txBody>
      </p:sp>
      <p:sp>
        <p:nvSpPr>
          <p:cNvPr id="45059" name="Rectangle 3"/>
          <p:cNvSpPr>
            <a:spLocks noGrp="1" noChangeArrowheads="1"/>
          </p:cNvSpPr>
          <p:nvPr>
            <p:ph type="body" idx="1"/>
          </p:nvPr>
        </p:nvSpPr>
        <p:spPr/>
        <p:txBody>
          <a:bodyPr/>
          <a:lstStyle/>
          <a:p>
            <a:r>
              <a:rPr lang="en-US" altLang="en-US"/>
              <a:t>Occasion</a:t>
            </a:r>
          </a:p>
          <a:p>
            <a:pPr lvl="1"/>
            <a:r>
              <a:rPr lang="en-US" altLang="en-US"/>
              <a:t>Late in Galilean ministry</a:t>
            </a:r>
          </a:p>
          <a:p>
            <a:pPr lvl="1"/>
            <a:r>
              <a:rPr lang="en-US" altLang="en-US"/>
              <a:t>Just returned to Capernaum, keeping low profile (Mk 9:30)</a:t>
            </a:r>
          </a:p>
          <a:p>
            <a:pPr lvl="1"/>
            <a:r>
              <a:rPr lang="en-US" altLang="en-US"/>
              <a:t>Peter questioned by those collecting ½ shekel tax, does Jesus pay?  Peter answers "yes."</a:t>
            </a:r>
          </a:p>
          <a:p>
            <a:pPr lvl="1"/>
            <a:r>
              <a:rPr lang="en-US" altLang="en-US"/>
              <a:t>Jesus anticipates Peter’s question, responds with his own question &amp; miracle.</a:t>
            </a:r>
          </a:p>
        </p:txBody>
      </p:sp>
    </p:spTree>
    <p:custDataLst>
      <p:tags r:id="rId1"/>
    </p:custDataLst>
  </p:cSld>
  <p:clrMapOvr>
    <a:masterClrMapping/>
  </p:clrMapOvr>
  <p:transition advTm="261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059">
                                            <p:txEl>
                                              <p:pRg st="4" end="4"/>
                                            </p:txEl>
                                          </p:spTgt>
                                        </p:tgtEl>
                                        <p:attrNameLst>
                                          <p:attrName>style.visibility</p:attrName>
                                        </p:attrNameLst>
                                      </p:cBhvr>
                                      <p:to>
                                        <p:strVal val="visible"/>
                                      </p:to>
                                    </p:set>
                                    <p:anim calcmode="lin" valueType="num">
                                      <p:cBhvr additive="base">
                                        <p:cTn id="31" dur="5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0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Evidences of Historicity </a:t>
            </a:r>
          </a:p>
        </p:txBody>
      </p:sp>
      <p:sp>
        <p:nvSpPr>
          <p:cNvPr id="46083" name="Rectangle 3"/>
          <p:cNvSpPr>
            <a:spLocks noGrp="1" noChangeArrowheads="1"/>
          </p:cNvSpPr>
          <p:nvPr>
            <p:ph type="body" idx="1"/>
          </p:nvPr>
        </p:nvSpPr>
        <p:spPr>
          <a:xfrm>
            <a:off x="914400" y="1600200"/>
            <a:ext cx="7315200" cy="4525963"/>
          </a:xfrm>
        </p:spPr>
        <p:txBody>
          <a:bodyPr/>
          <a:lstStyle/>
          <a:p>
            <a:r>
              <a:rPr lang="en-US" altLang="en-US"/>
              <a:t>Details of tax: called double-drachma rather than 1/2 shekel; term used not that of LXX, but fits contemporary usage (different size drachma).</a:t>
            </a:r>
          </a:p>
          <a:p>
            <a:r>
              <a:rPr lang="en-US" altLang="en-US"/>
              <a:t>Stater as term for tetradrachm</a:t>
            </a:r>
          </a:p>
          <a:p>
            <a:r>
              <a:rPr lang="en-US" altLang="en-US"/>
              <a:t>Jesus' peculiar answer (important for significance)</a:t>
            </a:r>
          </a:p>
        </p:txBody>
      </p:sp>
    </p:spTree>
    <p:custDataLst>
      <p:tags r:id="rId1"/>
    </p:custDataLst>
  </p:cSld>
  <p:clrMapOvr>
    <a:masterClrMapping/>
  </p:clrMapOvr>
  <p:transition advTm="533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checkerboard(across)">
                                      <p:cBhvr>
                                        <p:cTn id="12" dur="500"/>
                                        <p:tgtEl>
                                          <p:spTgt spid="460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checkerboard(across)">
                                      <p:cBhvr>
                                        <p:cTn id="17" dur="500"/>
                                        <p:tgtEl>
                                          <p:spTgt spid="460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Reaction of Eyewitnesses</a:t>
            </a:r>
          </a:p>
        </p:txBody>
      </p:sp>
      <p:sp>
        <p:nvSpPr>
          <p:cNvPr id="47107" name="Rectangle 3"/>
          <p:cNvSpPr>
            <a:spLocks noGrp="1" noChangeArrowheads="1"/>
          </p:cNvSpPr>
          <p:nvPr>
            <p:ph type="body" idx="1"/>
          </p:nvPr>
        </p:nvSpPr>
        <p:spPr>
          <a:xfrm>
            <a:off x="1371600" y="1981200"/>
            <a:ext cx="6477000" cy="1447800"/>
          </a:xfrm>
        </p:spPr>
        <p:txBody>
          <a:bodyPr/>
          <a:lstStyle/>
          <a:p>
            <a:r>
              <a:rPr lang="en-US" altLang="en-US"/>
              <a:t>Occurrence not even reported… </a:t>
            </a:r>
          </a:p>
          <a:p>
            <a:r>
              <a:rPr lang="en-US" altLang="en-US"/>
              <a:t>Much less reactions </a:t>
            </a:r>
          </a:p>
        </p:txBody>
      </p:sp>
    </p:spTree>
    <p:custDataLst>
      <p:tags r:id="rId1"/>
    </p:custDataLst>
  </p:cSld>
  <p:clrMapOvr>
    <a:masterClrMapping/>
  </p:clrMapOvr>
  <p:transition advTm="159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Old Testament Background</a:t>
            </a:r>
          </a:p>
        </p:txBody>
      </p:sp>
      <p:sp>
        <p:nvSpPr>
          <p:cNvPr id="48131" name="Rectangle 3"/>
          <p:cNvSpPr>
            <a:spLocks noGrp="1" noChangeArrowheads="1"/>
          </p:cNvSpPr>
          <p:nvPr>
            <p:ph type="body" idx="1"/>
          </p:nvPr>
        </p:nvSpPr>
        <p:spPr>
          <a:xfrm>
            <a:off x="1981200" y="1600200"/>
            <a:ext cx="5105400" cy="4525963"/>
          </a:xfrm>
        </p:spPr>
        <p:txBody>
          <a:bodyPr/>
          <a:lstStyle/>
          <a:p>
            <a:r>
              <a:rPr lang="en-US" altLang="en-US"/>
              <a:t>Similar miracles:</a:t>
            </a:r>
          </a:p>
          <a:p>
            <a:pPr lvl="1"/>
            <a:r>
              <a:rPr lang="en-US" altLang="en-US"/>
              <a:t>Movement of animals: </a:t>
            </a:r>
          </a:p>
          <a:p>
            <a:pPr lvl="2"/>
            <a:r>
              <a:rPr lang="en-US" altLang="en-US"/>
              <a:t>Jonah</a:t>
            </a:r>
          </a:p>
          <a:p>
            <a:pPr lvl="2"/>
            <a:r>
              <a:rPr lang="en-US" altLang="en-US"/>
              <a:t>Quail</a:t>
            </a:r>
          </a:p>
          <a:p>
            <a:pPr lvl="2"/>
            <a:r>
              <a:rPr lang="en-US" altLang="en-US"/>
              <a:t>Plagues</a:t>
            </a:r>
          </a:p>
          <a:p>
            <a:pPr lvl="1"/>
            <a:r>
              <a:rPr lang="en-US" altLang="en-US"/>
              <a:t>Financial provision: </a:t>
            </a:r>
          </a:p>
          <a:p>
            <a:pPr lvl="2"/>
            <a:r>
              <a:rPr lang="en-US" altLang="en-US"/>
              <a:t>oil for widow </a:t>
            </a:r>
          </a:p>
          <a:p>
            <a:pPr lvl="1"/>
            <a:r>
              <a:rPr lang="en-US" altLang="en-US"/>
              <a:t>Pre-knowledge: </a:t>
            </a:r>
          </a:p>
          <a:p>
            <a:pPr lvl="2"/>
            <a:r>
              <a:rPr lang="en-US" altLang="en-US"/>
              <a:t>Samuel re/ Saul (1 Sam 10) </a:t>
            </a:r>
          </a:p>
        </p:txBody>
      </p:sp>
    </p:spTree>
    <p:custDataLst>
      <p:tags r:id="rId1"/>
    </p:custDataLst>
  </p:cSld>
  <p:clrMapOvr>
    <a:masterClrMapping/>
  </p:clrMapOvr>
  <p:transition advTm="8524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 calcmode="lin" valueType="num">
                                      <p:cBhvr additive="base">
                                        <p:cTn id="25"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131">
                                            <p:txEl>
                                              <p:pRg st="4" end="4"/>
                                            </p:txEl>
                                          </p:spTgt>
                                        </p:tgtEl>
                                        <p:attrNameLst>
                                          <p:attrName>style.visibility</p:attrName>
                                        </p:attrNameLst>
                                      </p:cBhvr>
                                      <p:to>
                                        <p:strVal val="visible"/>
                                      </p:to>
                                    </p:set>
                                    <p:anim calcmode="lin" valueType="num">
                                      <p:cBhvr additive="base">
                                        <p:cTn id="31" dur="5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131">
                                            <p:txEl>
                                              <p:pRg st="5" end="5"/>
                                            </p:txEl>
                                          </p:spTgt>
                                        </p:tgtEl>
                                        <p:attrNameLst>
                                          <p:attrName>style.visibility</p:attrName>
                                        </p:attrNameLst>
                                      </p:cBhvr>
                                      <p:to>
                                        <p:strVal val="visible"/>
                                      </p:to>
                                    </p:set>
                                    <p:anim calcmode="lin" valueType="num">
                                      <p:cBhvr additive="base">
                                        <p:cTn id="37" dur="500" fill="hold"/>
                                        <p:tgtEl>
                                          <p:spTgt spid="481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131">
                                            <p:txEl>
                                              <p:pRg st="6" end="6"/>
                                            </p:txEl>
                                          </p:spTgt>
                                        </p:tgtEl>
                                        <p:attrNameLst>
                                          <p:attrName>style.visibility</p:attrName>
                                        </p:attrNameLst>
                                      </p:cBhvr>
                                      <p:to>
                                        <p:strVal val="visible"/>
                                      </p:to>
                                    </p:set>
                                    <p:anim calcmode="lin" valueType="num">
                                      <p:cBhvr additive="base">
                                        <p:cTn id="43" dur="500" fill="hold"/>
                                        <p:tgtEl>
                                          <p:spTgt spid="481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8131">
                                            <p:txEl>
                                              <p:pRg st="7" end="7"/>
                                            </p:txEl>
                                          </p:spTgt>
                                        </p:tgtEl>
                                        <p:attrNameLst>
                                          <p:attrName>style.visibility</p:attrName>
                                        </p:attrNameLst>
                                      </p:cBhvr>
                                      <p:to>
                                        <p:strVal val="visible"/>
                                      </p:to>
                                    </p:set>
                                    <p:anim calcmode="lin" valueType="num">
                                      <p:cBhvr additive="base">
                                        <p:cTn id="49" dur="500" fill="hold"/>
                                        <p:tgtEl>
                                          <p:spTgt spid="481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1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131">
                                            <p:txEl>
                                              <p:pRg st="8" end="8"/>
                                            </p:txEl>
                                          </p:spTgt>
                                        </p:tgtEl>
                                        <p:attrNameLst>
                                          <p:attrName>style.visibility</p:attrName>
                                        </p:attrNameLst>
                                      </p:cBhvr>
                                      <p:to>
                                        <p:strVal val="visible"/>
                                      </p:to>
                                    </p:set>
                                    <p:anim calcmode="lin" valueType="num">
                                      <p:cBhvr additive="base">
                                        <p:cTn id="55" dur="500" fill="hold"/>
                                        <p:tgtEl>
                                          <p:spTgt spid="4813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1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Significance</a:t>
            </a:r>
          </a:p>
        </p:txBody>
      </p:sp>
      <p:sp>
        <p:nvSpPr>
          <p:cNvPr id="49155" name="Rectangle 3"/>
          <p:cNvSpPr>
            <a:spLocks noGrp="1" noChangeArrowheads="1"/>
          </p:cNvSpPr>
          <p:nvPr>
            <p:ph type="body" idx="1"/>
          </p:nvPr>
        </p:nvSpPr>
        <p:spPr/>
        <p:txBody>
          <a:bodyPr/>
          <a:lstStyle/>
          <a:p>
            <a:pPr>
              <a:lnSpc>
                <a:spcPct val="90000"/>
              </a:lnSpc>
            </a:pPr>
            <a:r>
              <a:rPr lang="en-US" altLang="en-US"/>
              <a:t>Immediate effect:</a:t>
            </a:r>
          </a:p>
          <a:p>
            <a:pPr lvl="1">
              <a:lnSpc>
                <a:spcPct val="90000"/>
              </a:lnSpc>
            </a:pPr>
            <a:r>
              <a:rPr lang="en-US" altLang="en-US"/>
              <a:t>Temple tax paid</a:t>
            </a:r>
          </a:p>
          <a:p>
            <a:pPr lvl="1">
              <a:lnSpc>
                <a:spcPct val="90000"/>
              </a:lnSpc>
            </a:pPr>
            <a:r>
              <a:rPr lang="en-US" altLang="en-US"/>
              <a:t>Jesus makes point w/ Peter re/ its obligatory nature; seals this point w/ miraculous catch</a:t>
            </a:r>
          </a:p>
          <a:p>
            <a:pPr>
              <a:lnSpc>
                <a:spcPct val="90000"/>
              </a:lnSpc>
            </a:pPr>
            <a:r>
              <a:rPr lang="en-US" altLang="en-US"/>
              <a:t>Place in salvation history:</a:t>
            </a:r>
          </a:p>
          <a:p>
            <a:pPr lvl="1">
              <a:lnSpc>
                <a:spcPct val="90000"/>
              </a:lnSpc>
            </a:pPr>
            <a:r>
              <a:rPr lang="en-US" altLang="en-US"/>
              <a:t>The One who controls fish has come to earth.</a:t>
            </a:r>
          </a:p>
          <a:p>
            <a:pPr lvl="1">
              <a:lnSpc>
                <a:spcPct val="90000"/>
              </a:lnSpc>
            </a:pPr>
            <a:r>
              <a:rPr lang="en-US" altLang="en-US"/>
              <a:t>His relation to Father different than that of others (re/ atonement).</a:t>
            </a:r>
          </a:p>
          <a:p>
            <a:pPr lvl="1">
              <a:lnSpc>
                <a:spcPct val="90000"/>
              </a:lnSpc>
            </a:pPr>
            <a:r>
              <a:rPr lang="en-US" altLang="en-US"/>
              <a:t>He brings others into a similar relation.</a:t>
            </a:r>
          </a:p>
        </p:txBody>
      </p:sp>
    </p:spTree>
    <p:custDataLst>
      <p:tags r:id="rId1"/>
    </p:custDataLst>
  </p:cSld>
  <p:clrMapOvr>
    <a:masterClrMapping/>
  </p:clrMapOvr>
  <p:transition advTm="710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155">
                                            <p:txEl>
                                              <p:pRg st="4" end="4"/>
                                            </p:txEl>
                                          </p:spTgt>
                                        </p:tgtEl>
                                        <p:attrNameLst>
                                          <p:attrName>style.visibility</p:attrName>
                                        </p:attrNameLst>
                                      </p:cBhvr>
                                      <p:to>
                                        <p:strVal val="visible"/>
                                      </p:to>
                                    </p:set>
                                    <p:anim calcmode="lin" valueType="num">
                                      <p:cBhvr additive="base">
                                        <p:cTn id="31" dur="500" fill="hold"/>
                                        <p:tgtEl>
                                          <p:spTgt spid="491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1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155">
                                            <p:txEl>
                                              <p:pRg st="5" end="5"/>
                                            </p:txEl>
                                          </p:spTgt>
                                        </p:tgtEl>
                                        <p:attrNameLst>
                                          <p:attrName>style.visibility</p:attrName>
                                        </p:attrNameLst>
                                      </p:cBhvr>
                                      <p:to>
                                        <p:strVal val="visible"/>
                                      </p:to>
                                    </p:set>
                                    <p:anim calcmode="lin" valueType="num">
                                      <p:cBhvr additive="base">
                                        <p:cTn id="37" dur="500" fill="hold"/>
                                        <p:tgtEl>
                                          <p:spTgt spid="491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155">
                                            <p:txEl>
                                              <p:pRg st="6" end="6"/>
                                            </p:txEl>
                                          </p:spTgt>
                                        </p:tgtEl>
                                        <p:attrNameLst>
                                          <p:attrName>style.visibility</p:attrName>
                                        </p:attrNameLst>
                                      </p:cBhvr>
                                      <p:to>
                                        <p:strVal val="visible"/>
                                      </p:to>
                                    </p:set>
                                    <p:anim calcmode="lin" valueType="num">
                                      <p:cBhvr additive="base">
                                        <p:cTn id="43" dur="500" fill="hold"/>
                                        <p:tgtEl>
                                          <p:spTgt spid="4915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91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Symbolic Elements </a:t>
            </a:r>
          </a:p>
        </p:txBody>
      </p:sp>
      <p:sp>
        <p:nvSpPr>
          <p:cNvPr id="50179" name="Rectangle 3"/>
          <p:cNvSpPr>
            <a:spLocks noGrp="1" noChangeArrowheads="1"/>
          </p:cNvSpPr>
          <p:nvPr>
            <p:ph type="body" idx="1"/>
          </p:nvPr>
        </p:nvSpPr>
        <p:spPr>
          <a:xfrm>
            <a:off x="762000" y="1600200"/>
            <a:ext cx="7391400" cy="4876800"/>
          </a:xfrm>
        </p:spPr>
        <p:txBody>
          <a:bodyPr/>
          <a:lstStyle/>
          <a:p>
            <a:pPr>
              <a:lnSpc>
                <a:spcPct val="90000"/>
              </a:lnSpc>
            </a:pPr>
            <a:r>
              <a:rPr lang="en-US" altLang="en-US" sz="2400"/>
              <a:t>Half-shekel tax and atonement</a:t>
            </a:r>
          </a:p>
          <a:p>
            <a:pPr lvl="1">
              <a:lnSpc>
                <a:spcPct val="90000"/>
              </a:lnSpc>
            </a:pPr>
            <a:r>
              <a:rPr lang="en-US" altLang="en-US" sz="2000"/>
              <a:t>Exod 30:13 (NIV) Each one who crosses over to those already counted is to give a half shekel, according to the sanctuary shekel, which weighs twenty gerahs. This half shekel is an offering to the LORD. 14 All who cross over, those twenty years old or more, are to give an offering to the LORD. 15 The rich are not to give more than a half shekel and the poor are not to give less when you make the offering to the LORD to atone for your lives. 16 Receive the atonement money from the Israelites and use it for the service of the Tent of Meeting. It will be a memorial for the Israelites before the LORD, making atonement for your lives.</a:t>
            </a:r>
          </a:p>
          <a:p>
            <a:pPr>
              <a:lnSpc>
                <a:spcPct val="90000"/>
              </a:lnSpc>
            </a:pPr>
            <a:r>
              <a:rPr lang="en-US" altLang="en-US" sz="2400"/>
              <a:t>Relation of Christian to law</a:t>
            </a:r>
          </a:p>
          <a:p>
            <a:pPr lvl="1">
              <a:lnSpc>
                <a:spcPct val="90000"/>
              </a:lnSpc>
            </a:pPr>
            <a:r>
              <a:rPr lang="en-US" altLang="en-US" sz="2000"/>
              <a:t>A very controversial area</a:t>
            </a:r>
          </a:p>
        </p:txBody>
      </p:sp>
    </p:spTree>
    <p:custDataLst>
      <p:tags r:id="rId1"/>
    </p:custDataLst>
  </p:cSld>
  <p:clrMapOvr>
    <a:masterClrMapping/>
  </p:clrMapOvr>
  <p:transition advTm="936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checkerboard(across)">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checkerboard(across)">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checkerboard(across)">
                                      <p:cBhvr>
                                        <p:cTn id="22"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descr="Jesuspray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308100"/>
            <a:ext cx="6350000" cy="4241800"/>
          </a:xfrm>
          <a:prstGeom prst="rect">
            <a:avLst/>
          </a:prstGeom>
          <a:noFill/>
          <a:extLst>
            <a:ext uri="{909E8E84-426E-40DD-AFC4-6F175D3DCCD1}">
              <a14:hiddenFill xmlns:a14="http://schemas.microsoft.com/office/drawing/2010/main">
                <a:solidFill>
                  <a:srgbClr val="FFFFFF"/>
                </a:solidFill>
              </a14:hiddenFill>
            </a:ext>
          </a:extLst>
        </p:spPr>
      </p:pic>
      <p:sp>
        <p:nvSpPr>
          <p:cNvPr id="51204" name="Rectangle 4"/>
          <p:cNvSpPr>
            <a:spLocks noGrp="1" noChangeArrowheads="1"/>
          </p:cNvSpPr>
          <p:nvPr>
            <p:ph type="ctrTitle"/>
          </p:nvPr>
        </p:nvSpPr>
        <p:spPr>
          <a:xfrm>
            <a:off x="2133600" y="2130425"/>
            <a:ext cx="6324600" cy="1470025"/>
          </a:xfrm>
        </p:spPr>
        <p:txBody>
          <a:bodyPr/>
          <a:lstStyle/>
          <a:p>
            <a:r>
              <a:rPr lang="en-US" altLang="en-US"/>
              <a:t>The End</a:t>
            </a:r>
          </a:p>
        </p:txBody>
      </p:sp>
      <p:sp>
        <p:nvSpPr>
          <p:cNvPr id="5120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360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 calcmode="lin" valueType="num">
                                      <p:cBhvr>
                                        <p:cTn id="7" dur="500" fill="hold"/>
                                        <p:tgtEl>
                                          <p:spTgt spid="51204"/>
                                        </p:tgtEl>
                                        <p:attrNameLst>
                                          <p:attrName>ppt_w</p:attrName>
                                        </p:attrNameLst>
                                      </p:cBhvr>
                                      <p:tavLst>
                                        <p:tav tm="0">
                                          <p:val>
                                            <p:fltVal val="0"/>
                                          </p:val>
                                        </p:tav>
                                        <p:tav tm="100000">
                                          <p:val>
                                            <p:strVal val="#ppt_w"/>
                                          </p:val>
                                        </p:tav>
                                      </p:tavLst>
                                    </p:anim>
                                    <p:anim calcmode="lin" valueType="num">
                                      <p:cBhvr>
                                        <p:cTn id="8" dur="500" fill="hold"/>
                                        <p:tgtEl>
                                          <p:spTgt spid="512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Miracles</a:t>
            </a:r>
          </a:p>
        </p:txBody>
      </p:sp>
      <p:sp>
        <p:nvSpPr>
          <p:cNvPr id="6147" name="Rectangle 3"/>
          <p:cNvSpPr>
            <a:spLocks noGrp="1" noChangeArrowheads="1"/>
          </p:cNvSpPr>
          <p:nvPr>
            <p:ph type="body" idx="1"/>
          </p:nvPr>
        </p:nvSpPr>
        <p:spPr/>
        <p:txBody>
          <a:bodyPr/>
          <a:lstStyle/>
          <a:p>
            <a:r>
              <a:rPr lang="en-US" altLang="en-US"/>
              <a:t>We will look at the supernatural power that each particular miracle displays, at the reaction it evokes from those who saw it, and the apparent significance of the miracle.</a:t>
            </a:r>
          </a:p>
          <a:p>
            <a:r>
              <a:rPr lang="en-US" altLang="en-US"/>
              <a:t>All of these will tell us something about who Jesus is, and what he has come to do, that is, Jesus’ person and work.</a:t>
            </a:r>
          </a:p>
        </p:txBody>
      </p:sp>
    </p:spTree>
    <p:custDataLst>
      <p:tags r:id="rId1"/>
    </p:custDataLst>
  </p:cSld>
  <p:clrMapOvr>
    <a:masterClrMapping/>
  </p:clrMapOvr>
  <p:transition advTm="188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checkerboard(across)">
                                      <p:cBhvr>
                                        <p:cTn id="12" dur="500"/>
                                        <p:tgtEl>
                                          <p:spTgt spid="61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walking-on-wat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228600"/>
            <a:ext cx="5276850" cy="6400800"/>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p:cNvSpPr>
            <a:spLocks noGrp="1" noChangeArrowheads="1"/>
          </p:cNvSpPr>
          <p:nvPr>
            <p:ph type="ctrTitle"/>
          </p:nvPr>
        </p:nvSpPr>
        <p:spPr/>
        <p:txBody>
          <a:bodyPr/>
          <a:lstStyle/>
          <a:p>
            <a:r>
              <a:rPr lang="en-US" altLang="en-US">
                <a:solidFill>
                  <a:schemeClr val="bg1"/>
                </a:solidFill>
              </a:rPr>
              <a:t>Miracles over the </a:t>
            </a:r>
            <a:br>
              <a:rPr lang="en-US" altLang="en-US">
                <a:solidFill>
                  <a:schemeClr val="bg1"/>
                </a:solidFill>
              </a:rPr>
            </a:br>
            <a:r>
              <a:rPr lang="en-US" altLang="en-US">
                <a:solidFill>
                  <a:schemeClr val="bg1"/>
                </a:solidFill>
              </a:rPr>
              <a:t>Natural Realm</a:t>
            </a:r>
          </a:p>
        </p:txBody>
      </p:sp>
      <p:sp>
        <p:nvSpPr>
          <p:cNvPr id="7173"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71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500" fill="hold"/>
                                        <p:tgtEl>
                                          <p:spTgt spid="7172"/>
                                        </p:tgtEl>
                                        <p:attrNameLst>
                                          <p:attrName>ppt_w</p:attrName>
                                        </p:attrNameLst>
                                      </p:cBhvr>
                                      <p:tavLst>
                                        <p:tav tm="0">
                                          <p:val>
                                            <p:fltVal val="0"/>
                                          </p:val>
                                        </p:tav>
                                        <p:tav tm="100000">
                                          <p:val>
                                            <p:strVal val="#ppt_w"/>
                                          </p:val>
                                        </p:tav>
                                      </p:tavLst>
                                    </p:anim>
                                    <p:anim calcmode="lin" valueType="num">
                                      <p:cBhvr>
                                        <p:cTn id="8" dur="500" fill="hold"/>
                                        <p:tgtEl>
                                          <p:spTgt spid="7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Nature Miracles</a:t>
            </a:r>
          </a:p>
        </p:txBody>
      </p:sp>
      <p:sp>
        <p:nvSpPr>
          <p:cNvPr id="9219" name="Rectangle 3"/>
          <p:cNvSpPr>
            <a:spLocks noGrp="1" noChangeArrowheads="1"/>
          </p:cNvSpPr>
          <p:nvPr>
            <p:ph type="body" idx="1"/>
          </p:nvPr>
        </p:nvSpPr>
        <p:spPr/>
        <p:txBody>
          <a:bodyPr/>
          <a:lstStyle/>
          <a:p>
            <a:r>
              <a:rPr lang="en-US" altLang="en-US" sz="2800"/>
              <a:t>We can categorize the following as in this group:</a:t>
            </a:r>
          </a:p>
          <a:p>
            <a:pPr lvl="1"/>
            <a:r>
              <a:rPr lang="en-US" altLang="en-US" sz="2400"/>
              <a:t>Changing Water to Wine </a:t>
            </a:r>
          </a:p>
          <a:p>
            <a:pPr lvl="1"/>
            <a:r>
              <a:rPr lang="en-US" altLang="en-US" sz="2400"/>
              <a:t>Miraculous Catch </a:t>
            </a:r>
          </a:p>
          <a:p>
            <a:pPr lvl="1"/>
            <a:r>
              <a:rPr lang="en-US" altLang="en-US" sz="2400"/>
              <a:t>Stilling a Storm </a:t>
            </a:r>
          </a:p>
          <a:p>
            <a:pPr lvl="1"/>
            <a:r>
              <a:rPr lang="en-US" altLang="en-US" sz="2400"/>
              <a:t>Feeding the 5000 (&amp; the 4000)</a:t>
            </a:r>
          </a:p>
          <a:p>
            <a:pPr lvl="1"/>
            <a:r>
              <a:rPr lang="en-US" altLang="en-US" sz="2400"/>
              <a:t>Walking on Water </a:t>
            </a:r>
          </a:p>
          <a:p>
            <a:pPr lvl="1"/>
            <a:r>
              <a:rPr lang="en-US" altLang="en-US" sz="2400"/>
              <a:t>Coin in Fish's Mouth</a:t>
            </a:r>
          </a:p>
          <a:p>
            <a:r>
              <a:rPr lang="en-US" altLang="en-US" sz="2800"/>
              <a:t>We will look at some of these that are not covered in our other Power-Points.</a:t>
            </a:r>
          </a:p>
        </p:txBody>
      </p:sp>
    </p:spTree>
    <p:custDataLst>
      <p:tags r:id="rId1"/>
    </p:custDataLst>
  </p:cSld>
  <p:clrMapOvr>
    <a:masterClrMapping/>
  </p:clrMapOvr>
  <p:transition advTm="279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calcmode="lin" valueType="num">
                                      <p:cBhvr additive="base">
                                        <p:cTn id="37"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2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219">
                                            <p:txEl>
                                              <p:pRg st="6" end="6"/>
                                            </p:txEl>
                                          </p:spTgt>
                                        </p:tgtEl>
                                        <p:attrNameLst>
                                          <p:attrName>style.visibility</p:attrName>
                                        </p:attrNameLst>
                                      </p:cBhvr>
                                      <p:to>
                                        <p:strVal val="visible"/>
                                      </p:to>
                                    </p:set>
                                    <p:anim calcmode="lin" valueType="num">
                                      <p:cBhvr additive="base">
                                        <p:cTn id="43" dur="500" fill="hold"/>
                                        <p:tgtEl>
                                          <p:spTgt spid="92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21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219">
                                            <p:txEl>
                                              <p:pRg st="7" end="7"/>
                                            </p:txEl>
                                          </p:spTgt>
                                        </p:tgtEl>
                                        <p:attrNameLst>
                                          <p:attrName>style.visibility</p:attrName>
                                        </p:attrNameLst>
                                      </p:cBhvr>
                                      <p:to>
                                        <p:strVal val="visible"/>
                                      </p:to>
                                    </p:set>
                                    <p:anim calcmode="lin" valueType="num">
                                      <p:cBhvr additive="base">
                                        <p:cTn id="49" dur="500" fill="hold"/>
                                        <p:tgtEl>
                                          <p:spTgt spid="921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21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7" descr="Miraculous_Draught_of_Fishes_Rubens"/>
          <p:cNvPicPr>
            <a:picLocks noChangeAspect="1" noChangeArrowheads="1"/>
          </p:cNvPicPr>
          <p:nvPr/>
        </p:nvPicPr>
        <p:blipFill>
          <a:blip r:embed="rId3">
            <a:extLst>
              <a:ext uri="{28A0092B-C50C-407E-A947-70E740481C1C}">
                <a14:useLocalDpi xmlns:a14="http://schemas.microsoft.com/office/drawing/2010/main" val="0"/>
              </a:ext>
            </a:extLst>
          </a:blip>
          <a:srcRect b="5714"/>
          <a:stretch>
            <a:fillRect/>
          </a:stretch>
        </p:blipFill>
        <p:spPr bwMode="auto">
          <a:xfrm>
            <a:off x="666750" y="762000"/>
            <a:ext cx="78105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1268" name="Rectangle 4"/>
          <p:cNvSpPr>
            <a:spLocks noGrp="1" noChangeArrowheads="1"/>
          </p:cNvSpPr>
          <p:nvPr>
            <p:ph type="ctrTitle"/>
          </p:nvPr>
        </p:nvSpPr>
        <p:spPr/>
        <p:txBody>
          <a:bodyPr/>
          <a:lstStyle/>
          <a:p>
            <a:r>
              <a:rPr lang="en-US" altLang="en-US">
                <a:solidFill>
                  <a:schemeClr val="bg1"/>
                </a:solidFill>
              </a:rPr>
              <a:t>A Miraculous Catch</a:t>
            </a:r>
          </a:p>
        </p:txBody>
      </p:sp>
      <p:sp>
        <p:nvSpPr>
          <p:cNvPr id="11269" name="Rectangle 5"/>
          <p:cNvSpPr>
            <a:spLocks noGrp="1" noChangeArrowheads="1"/>
          </p:cNvSpPr>
          <p:nvPr>
            <p:ph type="subTitle" idx="1"/>
          </p:nvPr>
        </p:nvSpPr>
        <p:spPr/>
        <p:txBody>
          <a:bodyPr/>
          <a:lstStyle/>
          <a:p>
            <a:r>
              <a:rPr lang="en-US" altLang="en-US">
                <a:solidFill>
                  <a:schemeClr val="bg1"/>
                </a:solidFill>
              </a:rPr>
              <a:t>Luke 5:1-11</a:t>
            </a:r>
          </a:p>
        </p:txBody>
      </p:sp>
    </p:spTree>
    <p:custDataLst>
      <p:tags r:id="rId1"/>
    </p:custDataLst>
  </p:cSld>
  <p:clrMapOvr>
    <a:masterClrMapping/>
  </p:clrMapOvr>
  <p:transition advTm="62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1269">
                                            <p:txEl>
                                              <p:pRg st="0" end="0"/>
                                            </p:txEl>
                                          </p:spTgt>
                                        </p:tgtEl>
                                        <p:attrNameLst>
                                          <p:attrName>style.visibility</p:attrName>
                                        </p:attrNameLst>
                                      </p:cBhvr>
                                      <p:to>
                                        <p:strVal val="visible"/>
                                      </p:to>
                                    </p:set>
                                    <p:animEffect transition="in" filter="checkerboard(across)">
                                      <p:cBhvr>
                                        <p:cTn id="13" dur="500"/>
                                        <p:tgtEl>
                                          <p:spTgt spid="112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Luke 5:1-6</a:t>
            </a:r>
          </a:p>
        </p:txBody>
      </p:sp>
      <p:sp>
        <p:nvSpPr>
          <p:cNvPr id="10244" name="Text Box 4"/>
          <p:cNvSpPr txBox="1">
            <a:spLocks noChangeArrowheads="1"/>
          </p:cNvSpPr>
          <p:nvPr/>
        </p:nvSpPr>
        <p:spPr bwMode="auto">
          <a:xfrm>
            <a:off x="533400" y="1524000"/>
            <a:ext cx="82296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Luke 5:1 (NIV) One day as Jesus was standing by the Lake of Gennesaret, with the people crowding around him and listening to the word of God, 2 he saw at the water's edge two boats, left there by the fishermen, who were washing their nets. 3 He got into one of the boats, the one belonging to Simon, and asked him to put out a little from shore. Then he sat down and taught the people from the boat. 4 When he had finished speaking, he said to Simon, "Put out into deep water, and let down the nets for a catch." 5 Simon answered, "Master, we've worked hard all night and haven't caught anything. But because you say so, I will let down the nets." 6 When they had done so, they caught such a large number of fish that their nets began to break. </a:t>
            </a:r>
          </a:p>
        </p:txBody>
      </p:sp>
    </p:spTree>
    <p:custDataLst>
      <p:tags r:id="rId1"/>
    </p:custDataLst>
  </p:cSld>
  <p:clrMapOvr>
    <a:masterClrMapping/>
  </p:clrMapOvr>
  <p:transition advTm="447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heckerboard(across)">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en-US" altLang="en-US"/>
              <a:t>Luke 5:7-11</a:t>
            </a:r>
          </a:p>
        </p:txBody>
      </p:sp>
      <p:sp>
        <p:nvSpPr>
          <p:cNvPr id="14341" name="Text Box 5"/>
          <p:cNvSpPr txBox="1">
            <a:spLocks noChangeArrowheads="1"/>
          </p:cNvSpPr>
          <p:nvPr/>
        </p:nvSpPr>
        <p:spPr bwMode="auto">
          <a:xfrm>
            <a:off x="914400" y="1600200"/>
            <a:ext cx="7315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7 So they signaled their partners in the other boat to come and help them, and they came and filled both boats so full that they began to sink. 8 When Simon Peter saw this, he fell at Jesus' knees and said, "Go away from me, Lord; I am a sinful man!" 9 For he and all his companions were astonished at the catch of fish they had taken, 10 and so were James and John, the sons of Zebedee, Simon's partners. </a:t>
            </a:r>
          </a:p>
          <a:p>
            <a:r>
              <a:rPr lang="en-US" altLang="en-US" sz="2400"/>
              <a:t>Then Jesus said to Simon, "Don't be afraid; from now on you will catch men." 11 So they pulled their boats up on shore, left everything and followed him. </a:t>
            </a:r>
          </a:p>
        </p:txBody>
      </p:sp>
    </p:spTree>
    <p:custDataLst>
      <p:tags r:id="rId1"/>
    </p:custDataLst>
  </p:cSld>
  <p:clrMapOvr>
    <a:masterClrMapping/>
  </p:clrMapOvr>
  <p:transition advTm="370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checkerboard(across)">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5.3"/>
</p:tagLst>
</file>

<file path=ppt/tags/tag10.xml><?xml version="1.0" encoding="utf-8"?>
<p:tagLst xmlns:a="http://schemas.openxmlformats.org/drawingml/2006/main" xmlns:r="http://schemas.openxmlformats.org/officeDocument/2006/relationships" xmlns:p="http://schemas.openxmlformats.org/presentationml/2006/main">
  <p:tag name="TIMING" val="|9.3|8.2|4|8.4|4.4"/>
</p:tagLst>
</file>

<file path=ppt/tags/tag11.xml><?xml version="1.0" encoding="utf-8"?>
<p:tagLst xmlns:a="http://schemas.openxmlformats.org/drawingml/2006/main" xmlns:r="http://schemas.openxmlformats.org/officeDocument/2006/relationships" xmlns:p="http://schemas.openxmlformats.org/presentationml/2006/main">
  <p:tag name="TIMING" val="|8.5|4.8|7.4|11.8|14.3|8.4|33|10|13.4"/>
</p:tagLst>
</file>

<file path=ppt/tags/tag12.xml><?xml version="1.0" encoding="utf-8"?>
<p:tagLst xmlns:a="http://schemas.openxmlformats.org/drawingml/2006/main" xmlns:r="http://schemas.openxmlformats.org/officeDocument/2006/relationships" xmlns:p="http://schemas.openxmlformats.org/presentationml/2006/main">
  <p:tag name="TIMING" val="|1.3|7.8|17.4"/>
</p:tagLst>
</file>

<file path=ppt/tags/tag13.xml><?xml version="1.0" encoding="utf-8"?>
<p:tagLst xmlns:a="http://schemas.openxmlformats.org/drawingml/2006/main" xmlns:r="http://schemas.openxmlformats.org/officeDocument/2006/relationships" xmlns:p="http://schemas.openxmlformats.org/presentationml/2006/main">
  <p:tag name="TIMING" val="|3.3|4.1|25.8"/>
</p:tagLst>
</file>

<file path=ppt/tags/tag14.xml><?xml version="1.0" encoding="utf-8"?>
<p:tagLst xmlns:a="http://schemas.openxmlformats.org/drawingml/2006/main" xmlns:r="http://schemas.openxmlformats.org/officeDocument/2006/relationships" xmlns:p="http://schemas.openxmlformats.org/presentationml/2006/main">
  <p:tag name="TIMING" val="|5.6|2.6|6.3"/>
</p:tagLst>
</file>

<file path=ppt/tags/tag15.xml><?xml version="1.0" encoding="utf-8"?>
<p:tagLst xmlns:a="http://schemas.openxmlformats.org/drawingml/2006/main" xmlns:r="http://schemas.openxmlformats.org/officeDocument/2006/relationships" xmlns:p="http://schemas.openxmlformats.org/presentationml/2006/main">
  <p:tag name="TIMING" val="|3.2|6.3|13.1|5.8|9|11.9|10.7|11.5|13.8"/>
</p:tagLst>
</file>

<file path=ppt/tags/tag16.xml><?xml version="1.0" encoding="utf-8"?>
<p:tagLst xmlns:a="http://schemas.openxmlformats.org/drawingml/2006/main" xmlns:r="http://schemas.openxmlformats.org/officeDocument/2006/relationships" xmlns:p="http://schemas.openxmlformats.org/presentationml/2006/main">
  <p:tag name="TIMING" val="|1.1|23.4"/>
</p:tagLst>
</file>

<file path=ppt/tags/tag17.xml><?xml version="1.0" encoding="utf-8"?>
<p:tagLst xmlns:a="http://schemas.openxmlformats.org/drawingml/2006/main" xmlns:r="http://schemas.openxmlformats.org/officeDocument/2006/relationships" xmlns:p="http://schemas.openxmlformats.org/presentationml/2006/main">
  <p:tag name="TIMING" val="|0.5"/>
</p:tagLst>
</file>

<file path=ppt/tags/tag18.xml><?xml version="1.0" encoding="utf-8"?>
<p:tagLst xmlns:a="http://schemas.openxmlformats.org/drawingml/2006/main" xmlns:r="http://schemas.openxmlformats.org/officeDocument/2006/relationships" xmlns:p="http://schemas.openxmlformats.org/presentationml/2006/main">
  <p:tag name="TIMING" val="|1.6|1.5|3.5|4.9|4.9|12.3|1.5|23.9"/>
</p:tagLst>
</file>

<file path=ppt/tags/tag19.xml><?xml version="1.0" encoding="utf-8"?>
<p:tagLst xmlns:a="http://schemas.openxmlformats.org/drawingml/2006/main" xmlns:r="http://schemas.openxmlformats.org/officeDocument/2006/relationships" xmlns:p="http://schemas.openxmlformats.org/presentationml/2006/main">
  <p:tag name="TIMING" val="|2|3.6|2.6"/>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20.xml><?xml version="1.0" encoding="utf-8"?>
<p:tagLst xmlns:a="http://schemas.openxmlformats.org/drawingml/2006/main" xmlns:r="http://schemas.openxmlformats.org/officeDocument/2006/relationships" xmlns:p="http://schemas.openxmlformats.org/presentationml/2006/main">
  <p:tag name="TIMING" val="|1.8"/>
</p:tagLst>
</file>

<file path=ppt/tags/tag21.xml><?xml version="1.0" encoding="utf-8"?>
<p:tagLst xmlns:a="http://schemas.openxmlformats.org/drawingml/2006/main" xmlns:r="http://schemas.openxmlformats.org/officeDocument/2006/relationships" xmlns:p="http://schemas.openxmlformats.org/presentationml/2006/main">
  <p:tag name="TIMING" val="|1.9"/>
</p:tagLst>
</file>

<file path=ppt/tags/tag22.xml><?xml version="1.0" encoding="utf-8"?>
<p:tagLst xmlns:a="http://schemas.openxmlformats.org/drawingml/2006/main" xmlns:r="http://schemas.openxmlformats.org/officeDocument/2006/relationships" xmlns:p="http://schemas.openxmlformats.org/presentationml/2006/main">
  <p:tag name="TIMING" val="|2.7|1.6|3.1|4|7.3|5.8"/>
</p:tagLst>
</file>

<file path=ppt/tags/tag23.xml><?xml version="1.0" encoding="utf-8"?>
<p:tagLst xmlns:a="http://schemas.openxmlformats.org/drawingml/2006/main" xmlns:r="http://schemas.openxmlformats.org/officeDocument/2006/relationships" xmlns:p="http://schemas.openxmlformats.org/presentationml/2006/main">
  <p:tag name="TIMING" val="|5.9|11.9|19.1|8.4|53.4"/>
</p:tagLst>
</file>

<file path=ppt/tags/tag24.xml><?xml version="1.0" encoding="utf-8"?>
<p:tagLst xmlns:a="http://schemas.openxmlformats.org/drawingml/2006/main" xmlns:r="http://schemas.openxmlformats.org/officeDocument/2006/relationships" xmlns:p="http://schemas.openxmlformats.org/presentationml/2006/main">
  <p:tag name="TIMING" val="|1.9|10.7|12.7|8.4"/>
</p:tagLst>
</file>

<file path=ppt/tags/tag25.xml><?xml version="1.0" encoding="utf-8"?>
<p:tagLst xmlns:a="http://schemas.openxmlformats.org/drawingml/2006/main" xmlns:r="http://schemas.openxmlformats.org/officeDocument/2006/relationships" xmlns:p="http://schemas.openxmlformats.org/presentationml/2006/main">
  <p:tag name="TIMING" val="|4.3|1|7.3|7.2"/>
</p:tagLst>
</file>

<file path=ppt/tags/tag26.xml><?xml version="1.0" encoding="utf-8"?>
<p:tagLst xmlns:a="http://schemas.openxmlformats.org/drawingml/2006/main" xmlns:r="http://schemas.openxmlformats.org/officeDocument/2006/relationships" xmlns:p="http://schemas.openxmlformats.org/presentationml/2006/main">
  <p:tag name="TIMING" val="|2.8|8|17.6|14|5.9|32.4"/>
</p:tagLst>
</file>

<file path=ppt/tags/tag27.xml><?xml version="1.0" encoding="utf-8"?>
<p:tagLst xmlns:a="http://schemas.openxmlformats.org/drawingml/2006/main" xmlns:r="http://schemas.openxmlformats.org/officeDocument/2006/relationships" xmlns:p="http://schemas.openxmlformats.org/presentationml/2006/main">
  <p:tag name="TIMING" val="|0.6|2.8|6.4|20.4|19.8|9.6"/>
</p:tagLst>
</file>

<file path=ppt/tags/tag28.xml><?xml version="1.0" encoding="utf-8"?>
<p:tagLst xmlns:a="http://schemas.openxmlformats.org/drawingml/2006/main" xmlns:r="http://schemas.openxmlformats.org/officeDocument/2006/relationships" xmlns:p="http://schemas.openxmlformats.org/presentationml/2006/main">
  <p:tag name="TIMING" val="|2.5|7.3|1.5|2.3|2.5|19"/>
</p:tagLst>
</file>

<file path=ppt/tags/tag29.xml><?xml version="1.0" encoding="utf-8"?>
<p:tagLst xmlns:a="http://schemas.openxmlformats.org/drawingml/2006/main" xmlns:r="http://schemas.openxmlformats.org/officeDocument/2006/relationships" xmlns:p="http://schemas.openxmlformats.org/presentationml/2006/main">
  <p:tag name="TIMING" val="|0.7|3.5|7|8.7"/>
</p:tagLst>
</file>

<file path=ppt/tags/tag3.xml><?xml version="1.0" encoding="utf-8"?>
<p:tagLst xmlns:a="http://schemas.openxmlformats.org/drawingml/2006/main" xmlns:r="http://schemas.openxmlformats.org/officeDocument/2006/relationships" xmlns:p="http://schemas.openxmlformats.org/presentationml/2006/main">
  <p:tag name="TIMING" val="|0.5|2.3|8.5|5.3|2.7|2.4"/>
</p:tagLst>
</file>

<file path=ppt/tags/tag30.xml><?xml version="1.0" encoding="utf-8"?>
<p:tagLst xmlns:a="http://schemas.openxmlformats.org/drawingml/2006/main" xmlns:r="http://schemas.openxmlformats.org/officeDocument/2006/relationships" xmlns:p="http://schemas.openxmlformats.org/presentationml/2006/main">
  <p:tag name="TIMING" val="|0.6|3.1"/>
</p:tagLst>
</file>

<file path=ppt/tags/tag31.xml><?xml version="1.0" encoding="utf-8"?>
<p:tagLst xmlns:a="http://schemas.openxmlformats.org/drawingml/2006/main" xmlns:r="http://schemas.openxmlformats.org/officeDocument/2006/relationships" xmlns:p="http://schemas.openxmlformats.org/presentationml/2006/main">
  <p:tag name="TIMING" val="|4.6"/>
</p:tagLst>
</file>

<file path=ppt/tags/tag32.xml><?xml version="1.0" encoding="utf-8"?>
<p:tagLst xmlns:a="http://schemas.openxmlformats.org/drawingml/2006/main" xmlns:r="http://schemas.openxmlformats.org/officeDocument/2006/relationships" xmlns:p="http://schemas.openxmlformats.org/presentationml/2006/main">
  <p:tag name="TIMING" val="|1.5|0.9|3.1|5|6.3"/>
</p:tagLst>
</file>

<file path=ppt/tags/tag33.xml><?xml version="1.0" encoding="utf-8"?>
<p:tagLst xmlns:a="http://schemas.openxmlformats.org/drawingml/2006/main" xmlns:r="http://schemas.openxmlformats.org/officeDocument/2006/relationships" xmlns:p="http://schemas.openxmlformats.org/presentationml/2006/main">
  <p:tag name="TIMING" val="|2.1|13.6|5.4"/>
</p:tagLst>
</file>

<file path=ppt/tags/tag34.xml><?xml version="1.0" encoding="utf-8"?>
<p:tagLst xmlns:a="http://schemas.openxmlformats.org/drawingml/2006/main" xmlns:r="http://schemas.openxmlformats.org/officeDocument/2006/relationships" xmlns:p="http://schemas.openxmlformats.org/presentationml/2006/main">
  <p:tag name="TIMING" val="|1.2|2.5"/>
</p:tagLst>
</file>

<file path=ppt/tags/tag35.xml><?xml version="1.0" encoding="utf-8"?>
<p:tagLst xmlns:a="http://schemas.openxmlformats.org/drawingml/2006/main" xmlns:r="http://schemas.openxmlformats.org/officeDocument/2006/relationships" xmlns:p="http://schemas.openxmlformats.org/presentationml/2006/main">
  <p:tag name="TIMING" val="|1.3|1.5|3.1|0.6|0.6|7.4|2.7|3.5|25.8"/>
</p:tagLst>
</file>

<file path=ppt/tags/tag36.xml><?xml version="1.0" encoding="utf-8"?>
<p:tagLst xmlns:a="http://schemas.openxmlformats.org/drawingml/2006/main" xmlns:r="http://schemas.openxmlformats.org/officeDocument/2006/relationships" xmlns:p="http://schemas.openxmlformats.org/presentationml/2006/main">
  <p:tag name="TIMING" val="|1.7|2.4|3.2|37.4|4.8|5.1|7.9"/>
</p:tagLst>
</file>

<file path=ppt/tags/tag37.xml><?xml version="1.0" encoding="utf-8"?>
<p:tagLst xmlns:a="http://schemas.openxmlformats.org/drawingml/2006/main" xmlns:r="http://schemas.openxmlformats.org/officeDocument/2006/relationships" xmlns:p="http://schemas.openxmlformats.org/presentationml/2006/main">
  <p:tag name="TIMING" val="|1.1|3.1|79.7|2.5"/>
</p:tagLst>
</file>

<file path=ppt/tags/tag38.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0.4|10.1"/>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1.4|2.7|2.3|1.6|1.5|3.5|3.5|4.4"/>
</p:tagLst>
</file>

<file path=ppt/tags/tag7.xml><?xml version="1.0" encoding="utf-8"?>
<p:tagLst xmlns:a="http://schemas.openxmlformats.org/drawingml/2006/main" xmlns:r="http://schemas.openxmlformats.org/officeDocument/2006/relationships" xmlns:p="http://schemas.openxmlformats.org/presentationml/2006/main">
  <p:tag name="TIMING" val="|0.7|2.3"/>
</p:tagLst>
</file>

<file path=ppt/tags/tag8.xml><?xml version="1.0" encoding="utf-8"?>
<p:tagLst xmlns:a="http://schemas.openxmlformats.org/drawingml/2006/main" xmlns:r="http://schemas.openxmlformats.org/officeDocument/2006/relationships" xmlns:p="http://schemas.openxmlformats.org/presentationml/2006/main">
  <p:tag name="TIMING" val="|0.8"/>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291</TotalTime>
  <Words>2712</Words>
  <Application>Microsoft Office PowerPoint</Application>
  <PresentationFormat>On-screen Show (4:3)</PresentationFormat>
  <Paragraphs>179</Paragraphs>
  <Slides>38</Slides>
  <Notes>0</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The Miracles of Jesus: 1. Introduction &amp; Nature Miracles</vt:lpstr>
      <vt:lpstr>Introduction</vt:lpstr>
      <vt:lpstr>Miracles</vt:lpstr>
      <vt:lpstr>Miracles</vt:lpstr>
      <vt:lpstr>Miracles over the  Natural Realm</vt:lpstr>
      <vt:lpstr>Nature Miracles</vt:lpstr>
      <vt:lpstr>A Miraculous Catch</vt:lpstr>
      <vt:lpstr>Luke 5:1-6</vt:lpstr>
      <vt:lpstr>Luke 5:7-11</vt:lpstr>
      <vt:lpstr>The Historicity of the Event</vt:lpstr>
      <vt:lpstr>Liberal Explanations</vt:lpstr>
      <vt:lpstr>Evidences of Historicity</vt:lpstr>
      <vt:lpstr>Reaction of Eyewitnesses </vt:lpstr>
      <vt:lpstr>Old Testament Background</vt:lpstr>
      <vt:lpstr>Old Testament Background </vt:lpstr>
      <vt:lpstr>Old Testament Background</vt:lpstr>
      <vt:lpstr>Old Testament Background</vt:lpstr>
      <vt:lpstr>Significance of Miracle</vt:lpstr>
      <vt:lpstr>Feeding the 5000 </vt:lpstr>
      <vt:lpstr>John 6:1-9</vt:lpstr>
      <vt:lpstr>John 6:10-15</vt:lpstr>
      <vt:lpstr>Historicity of the Event</vt:lpstr>
      <vt:lpstr>Liberal Explanations </vt:lpstr>
      <vt:lpstr>Evidences of Historicity </vt:lpstr>
      <vt:lpstr>Reaction of Eyewitnesses</vt:lpstr>
      <vt:lpstr>Old Testament Background </vt:lpstr>
      <vt:lpstr>Old Testament Background</vt:lpstr>
      <vt:lpstr>Significance of Miracle</vt:lpstr>
      <vt:lpstr>Significance of Miracle</vt:lpstr>
      <vt:lpstr>Coin in Fish's Mouth </vt:lpstr>
      <vt:lpstr>Matthew 17:24-27</vt:lpstr>
      <vt:lpstr>Historicity of the Event</vt:lpstr>
      <vt:lpstr>Evidences of Historicity </vt:lpstr>
      <vt:lpstr>Reaction of Eyewitnesses</vt:lpstr>
      <vt:lpstr>Old Testament Background</vt:lpstr>
      <vt:lpstr>Significance</vt:lpstr>
      <vt:lpstr>Symbolic Elements </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Miracles of Jesus: 1. Introduction &amp; Nature Miracles</dc:title>
  <dc:creator>rnewman</dc:creator>
  <cp:lastModifiedBy>Newman</cp:lastModifiedBy>
  <cp:revision>188</cp:revision>
  <dcterms:created xsi:type="dcterms:W3CDTF">2011-08-22T20:03:17Z</dcterms:created>
  <dcterms:modified xsi:type="dcterms:W3CDTF">2015-07-15T20:48:57Z</dcterms:modified>
</cp:coreProperties>
</file>