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3"/>
  </p:handoutMasterIdLst>
  <p:sldIdLst>
    <p:sldId id="256" r:id="rId2"/>
    <p:sldId id="257" r:id="rId3"/>
    <p:sldId id="258" r:id="rId4"/>
    <p:sldId id="259" r:id="rId5"/>
    <p:sldId id="260" r:id="rId6"/>
    <p:sldId id="261" r:id="rId7"/>
    <p:sldId id="262" r:id="rId8"/>
    <p:sldId id="263" r:id="rId9"/>
    <p:sldId id="266" r:id="rId10"/>
    <p:sldId id="287" r:id="rId11"/>
    <p:sldId id="264" r:id="rId12"/>
    <p:sldId id="265" r:id="rId13"/>
    <p:sldId id="268" r:id="rId14"/>
    <p:sldId id="286"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BB3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0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82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4198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4198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4198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3EFEB48B-E245-483A-8EF8-75A1EEB15F25}" type="slidenum">
              <a:rPr lang="en-US" altLang="en-US"/>
              <a:pPr/>
              <a:t>‹#›</a:t>
            </a:fld>
            <a:endParaRPr lang="en-US" altLang="en-US"/>
          </a:p>
        </p:txBody>
      </p:sp>
    </p:spTree>
    <p:extLst>
      <p:ext uri="{BB962C8B-B14F-4D97-AF65-F5344CB8AC3E}">
        <p14:creationId xmlns:p14="http://schemas.microsoft.com/office/powerpoint/2010/main" val="168287734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75A1BAA-0BE7-456F-8774-B7E93B99FC87}" type="slidenum">
              <a:rPr lang="en-US" altLang="en-US"/>
              <a:pPr/>
              <a:t>‹#›</a:t>
            </a:fld>
            <a:endParaRPr lang="en-US" altLang="en-US"/>
          </a:p>
        </p:txBody>
      </p:sp>
    </p:spTree>
    <p:extLst>
      <p:ext uri="{BB962C8B-B14F-4D97-AF65-F5344CB8AC3E}">
        <p14:creationId xmlns:p14="http://schemas.microsoft.com/office/powerpoint/2010/main" val="1080415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EA5E83E-B0EC-4724-BA81-7F3437B98CD8}" type="slidenum">
              <a:rPr lang="en-US" altLang="en-US"/>
              <a:pPr/>
              <a:t>‹#›</a:t>
            </a:fld>
            <a:endParaRPr lang="en-US" altLang="en-US"/>
          </a:p>
        </p:txBody>
      </p:sp>
    </p:spTree>
    <p:extLst>
      <p:ext uri="{BB962C8B-B14F-4D97-AF65-F5344CB8AC3E}">
        <p14:creationId xmlns:p14="http://schemas.microsoft.com/office/powerpoint/2010/main" val="1723061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2A7C701-C146-44E1-861B-EC6D818FFDA4}" type="slidenum">
              <a:rPr lang="en-US" altLang="en-US"/>
              <a:pPr/>
              <a:t>‹#›</a:t>
            </a:fld>
            <a:endParaRPr lang="en-US" altLang="en-US"/>
          </a:p>
        </p:txBody>
      </p:sp>
    </p:spTree>
    <p:extLst>
      <p:ext uri="{BB962C8B-B14F-4D97-AF65-F5344CB8AC3E}">
        <p14:creationId xmlns:p14="http://schemas.microsoft.com/office/powerpoint/2010/main" val="1393148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19C0510-FF19-4090-A2B5-3E248C0C0147}" type="slidenum">
              <a:rPr lang="en-US" altLang="en-US"/>
              <a:pPr/>
              <a:t>‹#›</a:t>
            </a:fld>
            <a:endParaRPr lang="en-US" altLang="en-US"/>
          </a:p>
        </p:txBody>
      </p:sp>
    </p:spTree>
    <p:extLst>
      <p:ext uri="{BB962C8B-B14F-4D97-AF65-F5344CB8AC3E}">
        <p14:creationId xmlns:p14="http://schemas.microsoft.com/office/powerpoint/2010/main" val="1062455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3F8174F-50B4-4831-AD39-A99EBBF6B3C2}" type="slidenum">
              <a:rPr lang="en-US" altLang="en-US"/>
              <a:pPr/>
              <a:t>‹#›</a:t>
            </a:fld>
            <a:endParaRPr lang="en-US" altLang="en-US"/>
          </a:p>
        </p:txBody>
      </p:sp>
    </p:spTree>
    <p:extLst>
      <p:ext uri="{BB962C8B-B14F-4D97-AF65-F5344CB8AC3E}">
        <p14:creationId xmlns:p14="http://schemas.microsoft.com/office/powerpoint/2010/main" val="2957447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1523CCC-47AF-4051-8087-8454D030AC94}" type="slidenum">
              <a:rPr lang="en-US" altLang="en-US"/>
              <a:pPr/>
              <a:t>‹#›</a:t>
            </a:fld>
            <a:endParaRPr lang="en-US" altLang="en-US"/>
          </a:p>
        </p:txBody>
      </p:sp>
    </p:spTree>
    <p:extLst>
      <p:ext uri="{BB962C8B-B14F-4D97-AF65-F5344CB8AC3E}">
        <p14:creationId xmlns:p14="http://schemas.microsoft.com/office/powerpoint/2010/main" val="1494708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902FA1EA-8B95-4F4B-B0B8-716DE48DACDC}" type="slidenum">
              <a:rPr lang="en-US" altLang="en-US"/>
              <a:pPr/>
              <a:t>‹#›</a:t>
            </a:fld>
            <a:endParaRPr lang="en-US" altLang="en-US"/>
          </a:p>
        </p:txBody>
      </p:sp>
    </p:spTree>
    <p:extLst>
      <p:ext uri="{BB962C8B-B14F-4D97-AF65-F5344CB8AC3E}">
        <p14:creationId xmlns:p14="http://schemas.microsoft.com/office/powerpoint/2010/main" val="1379707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DB4FBC85-190A-47C8-86C1-28C08196A791}" type="slidenum">
              <a:rPr lang="en-US" altLang="en-US"/>
              <a:pPr/>
              <a:t>‹#›</a:t>
            </a:fld>
            <a:endParaRPr lang="en-US" altLang="en-US"/>
          </a:p>
        </p:txBody>
      </p:sp>
    </p:spTree>
    <p:extLst>
      <p:ext uri="{BB962C8B-B14F-4D97-AF65-F5344CB8AC3E}">
        <p14:creationId xmlns:p14="http://schemas.microsoft.com/office/powerpoint/2010/main" val="3162326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F05D56C9-4A11-4C30-963A-98ED24A6E6F8}" type="slidenum">
              <a:rPr lang="en-US" altLang="en-US"/>
              <a:pPr/>
              <a:t>‹#›</a:t>
            </a:fld>
            <a:endParaRPr lang="en-US" altLang="en-US"/>
          </a:p>
        </p:txBody>
      </p:sp>
    </p:spTree>
    <p:extLst>
      <p:ext uri="{BB962C8B-B14F-4D97-AF65-F5344CB8AC3E}">
        <p14:creationId xmlns:p14="http://schemas.microsoft.com/office/powerpoint/2010/main" val="2491287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5FD3890-6231-43FD-9F6B-8D05E02EDB7A}" type="slidenum">
              <a:rPr lang="en-US" altLang="en-US"/>
              <a:pPr/>
              <a:t>‹#›</a:t>
            </a:fld>
            <a:endParaRPr lang="en-US" altLang="en-US"/>
          </a:p>
        </p:txBody>
      </p:sp>
    </p:spTree>
    <p:extLst>
      <p:ext uri="{BB962C8B-B14F-4D97-AF65-F5344CB8AC3E}">
        <p14:creationId xmlns:p14="http://schemas.microsoft.com/office/powerpoint/2010/main" val="2952613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C4F2701-25EA-4281-A431-1793CAEEAD39}" type="slidenum">
              <a:rPr lang="en-US" altLang="en-US"/>
              <a:pPr/>
              <a:t>‹#›</a:t>
            </a:fld>
            <a:endParaRPr lang="en-US" altLang="en-US"/>
          </a:p>
        </p:txBody>
      </p:sp>
    </p:spTree>
    <p:extLst>
      <p:ext uri="{BB962C8B-B14F-4D97-AF65-F5344CB8AC3E}">
        <p14:creationId xmlns:p14="http://schemas.microsoft.com/office/powerpoint/2010/main" val="1888948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3661B9C6-6464-43B9-BC52-A4482DF1167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peaceking"/>
          <p:cNvPicPr>
            <a:picLocks noChangeAspect="1" noChangeArrowheads="1"/>
          </p:cNvPicPr>
          <p:nvPr/>
        </p:nvPicPr>
        <p:blipFill>
          <a:blip r:embed="rId5">
            <a:lum bright="60000" contrast="-60000"/>
            <a:extLst>
              <a:ext uri="{28A0092B-C50C-407E-A947-70E740481C1C}">
                <a14:useLocalDpi xmlns:a14="http://schemas.microsoft.com/office/drawing/2010/main" val="0"/>
              </a:ext>
            </a:extLst>
          </a:blip>
          <a:srcRect/>
          <a:stretch>
            <a:fillRect/>
          </a:stretch>
        </p:blipFill>
        <p:spPr bwMode="auto">
          <a:xfrm>
            <a:off x="914400" y="715963"/>
            <a:ext cx="7315200" cy="5426075"/>
          </a:xfrm>
          <a:prstGeom prst="rect">
            <a:avLst/>
          </a:prstGeom>
          <a:noFill/>
          <a:extLst>
            <a:ext uri="{909E8E84-426E-40DD-AFC4-6F175D3DCCD1}">
              <a14:hiddenFill xmlns:a14="http://schemas.microsoft.com/office/drawing/2010/main">
                <a:solidFill>
                  <a:srgbClr val="FFFFFF"/>
                </a:solidFill>
              </a14:hiddenFill>
            </a:ext>
          </a:extLst>
        </p:spPr>
      </p:pic>
      <p:sp>
        <p:nvSpPr>
          <p:cNvPr id="2050" name="Rectangle 2"/>
          <p:cNvSpPr>
            <a:spLocks noGrp="1" noChangeArrowheads="1"/>
          </p:cNvSpPr>
          <p:nvPr>
            <p:ph type="ctrTitle"/>
          </p:nvPr>
        </p:nvSpPr>
        <p:spPr/>
        <p:txBody>
          <a:bodyPr/>
          <a:lstStyle/>
          <a:p>
            <a:r>
              <a:rPr lang="en-US" altLang="en-US"/>
              <a:t>The Millennial Question:</a:t>
            </a:r>
            <a:br>
              <a:rPr lang="en-US" altLang="en-US"/>
            </a:br>
            <a:r>
              <a:rPr lang="en-US" altLang="en-US"/>
              <a:t>An Attempt at a Solution</a:t>
            </a:r>
          </a:p>
        </p:txBody>
      </p:sp>
      <p:sp>
        <p:nvSpPr>
          <p:cNvPr id="2051" name="Rectangle 3"/>
          <p:cNvSpPr>
            <a:spLocks noGrp="1" noChangeArrowheads="1"/>
          </p:cNvSpPr>
          <p:nvPr>
            <p:ph type="subTitle" idx="1"/>
          </p:nvPr>
        </p:nvSpPr>
        <p:spPr/>
        <p:txBody>
          <a:bodyPr/>
          <a:lstStyle/>
          <a:p>
            <a:r>
              <a:rPr lang="en-US" altLang="en-US"/>
              <a:t>Robert C Newman</a:t>
            </a:r>
          </a:p>
        </p:txBody>
      </p:sp>
      <p:pic>
        <p:nvPicPr>
          <p:cNvPr id="2" name="MillennialSolution.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990600" y="5520936"/>
            <a:ext cx="609600" cy="609600"/>
          </a:xfrm>
          <a:prstGeom prst="rect">
            <a:avLst/>
          </a:prstGeom>
        </p:spPr>
      </p:pic>
    </p:spTree>
    <p:custDataLst>
      <p:tags r:id="rId1"/>
    </p:custDataLst>
  </p:cSld>
  <p:clrMapOvr>
    <a:masterClrMapping/>
  </p:clrMapOvr>
  <p:transition advTm="34259"/>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p:cTn id="11" dur="500" fill="hold"/>
                                        <p:tgtEl>
                                          <p:spTgt spid="2050"/>
                                        </p:tgtEl>
                                        <p:attrNameLst>
                                          <p:attrName>ppt_w</p:attrName>
                                        </p:attrNameLst>
                                      </p:cBhvr>
                                      <p:tavLst>
                                        <p:tav tm="0">
                                          <p:val>
                                            <p:fltVal val="0"/>
                                          </p:val>
                                        </p:tav>
                                        <p:tav tm="100000">
                                          <p:val>
                                            <p:strVal val="#ppt_w"/>
                                          </p:val>
                                        </p:tav>
                                      </p:tavLst>
                                    </p:anim>
                                    <p:anim calcmode="lin" valueType="num">
                                      <p:cBhvr>
                                        <p:cTn id="12" dur="500" fill="hold"/>
                                        <p:tgtEl>
                                          <p:spTgt spid="2050"/>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051">
                                            <p:txEl>
                                              <p:pRg st="0" end="0"/>
                                            </p:txEl>
                                          </p:spTgt>
                                        </p:tgtEl>
                                        <p:attrNameLst>
                                          <p:attrName>style.visibility</p:attrName>
                                        </p:attrNameLst>
                                      </p:cBhvr>
                                      <p:to>
                                        <p:strVal val="visible"/>
                                      </p:to>
                                    </p:set>
                                    <p:animEffect transition="in" filter="checkerboard(across)">
                                      <p:cBhvr>
                                        <p:cTn id="17" dur="500"/>
                                        <p:tgtEl>
                                          <p:spTgt spid="2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18" fill="hold" display="0">
                  <p:stCondLst>
                    <p:cond delay="indefinite"/>
                  </p:stCondLst>
                  <p:endCondLst>
                    <p:cond evt="onStopAudio" delay="0">
                      <p:tgtEl>
                        <p:sldTgt/>
                      </p:tgtEl>
                    </p:cond>
                  </p:endCondLst>
                </p:cTn>
                <p:tgtEl>
                  <p:spTgt spid="2"/>
                </p:tgtEl>
              </p:cMediaNode>
            </p:audio>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tLang="en-US"/>
              <a:t>Continuity Argument</a:t>
            </a:r>
          </a:p>
        </p:txBody>
      </p:sp>
      <p:sp>
        <p:nvSpPr>
          <p:cNvPr id="40963" name="Rectangle 3"/>
          <p:cNvSpPr>
            <a:spLocks noGrp="1" noChangeArrowheads="1"/>
          </p:cNvSpPr>
          <p:nvPr>
            <p:ph type="body" idx="1"/>
          </p:nvPr>
        </p:nvSpPr>
        <p:spPr/>
        <p:txBody>
          <a:bodyPr/>
          <a:lstStyle/>
          <a:p>
            <a:pPr>
              <a:buFontTx/>
              <a:buNone/>
            </a:pPr>
            <a:r>
              <a:rPr lang="en-US" altLang="en-US"/>
              <a:t>There are basically three views on the relationship of Revelation 19 to 20:</a:t>
            </a:r>
          </a:p>
          <a:p>
            <a:r>
              <a:rPr lang="en-US" altLang="en-US"/>
              <a:t>Pre-Mill view</a:t>
            </a:r>
          </a:p>
          <a:p>
            <a:r>
              <a:rPr lang="en-US" altLang="en-US"/>
              <a:t>Preterist view</a:t>
            </a:r>
          </a:p>
          <a:p>
            <a:r>
              <a:rPr lang="en-US" altLang="en-US"/>
              <a:t>Recap view</a:t>
            </a:r>
          </a:p>
        </p:txBody>
      </p:sp>
    </p:spTree>
    <p:custDataLst>
      <p:tags r:id="rId1"/>
    </p:custDataLst>
  </p:cSld>
  <p:clrMapOvr>
    <a:masterClrMapping/>
  </p:clrMapOvr>
  <p:transition advTm="4026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 calcmode="lin" valueType="num">
                                      <p:cBhvr additive="base">
                                        <p:cTn id="7" dur="500" fill="hold"/>
                                        <p:tgtEl>
                                          <p:spTgt spid="409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0963">
                                            <p:txEl>
                                              <p:pRg st="1" end="1"/>
                                            </p:txEl>
                                          </p:spTgt>
                                        </p:tgtEl>
                                        <p:attrNameLst>
                                          <p:attrName>style.visibility</p:attrName>
                                        </p:attrNameLst>
                                      </p:cBhvr>
                                      <p:to>
                                        <p:strVal val="visible"/>
                                      </p:to>
                                    </p:set>
                                    <p:anim calcmode="lin" valueType="num">
                                      <p:cBhvr additive="base">
                                        <p:cTn id="13" dur="500" fill="hold"/>
                                        <p:tgtEl>
                                          <p:spTgt spid="409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0963">
                                            <p:txEl>
                                              <p:pRg st="2" end="2"/>
                                            </p:txEl>
                                          </p:spTgt>
                                        </p:tgtEl>
                                        <p:attrNameLst>
                                          <p:attrName>style.visibility</p:attrName>
                                        </p:attrNameLst>
                                      </p:cBhvr>
                                      <p:to>
                                        <p:strVal val="visible"/>
                                      </p:to>
                                    </p:set>
                                    <p:anim calcmode="lin" valueType="num">
                                      <p:cBhvr additive="base">
                                        <p:cTn id="19" dur="500" fill="hold"/>
                                        <p:tgtEl>
                                          <p:spTgt spid="409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9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0963">
                                            <p:txEl>
                                              <p:pRg st="3" end="3"/>
                                            </p:txEl>
                                          </p:spTgt>
                                        </p:tgtEl>
                                        <p:attrNameLst>
                                          <p:attrName>style.visibility</p:attrName>
                                        </p:attrNameLst>
                                      </p:cBhvr>
                                      <p:to>
                                        <p:strVal val="visible"/>
                                      </p:to>
                                    </p:set>
                                    <p:anim calcmode="lin" valueType="num">
                                      <p:cBhvr additive="base">
                                        <p:cTn id="25" dur="500" fill="hold"/>
                                        <p:tgtEl>
                                          <p:spTgt spid="4096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096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a:t>Pre-Mill View</a:t>
            </a:r>
          </a:p>
        </p:txBody>
      </p:sp>
      <p:sp>
        <p:nvSpPr>
          <p:cNvPr id="14339" name="Rectangle 3"/>
          <p:cNvSpPr>
            <a:spLocks noGrp="1" noChangeArrowheads="1"/>
          </p:cNvSpPr>
          <p:nvPr>
            <p:ph type="body" idx="1"/>
          </p:nvPr>
        </p:nvSpPr>
        <p:spPr/>
        <p:txBody>
          <a:bodyPr/>
          <a:lstStyle/>
          <a:p>
            <a:r>
              <a:rPr lang="en-US" altLang="en-US"/>
              <a:t>Revelation 20 continues in chronological succession after chapter 19, which narrates Jesus</a:t>
            </a:r>
            <a:r>
              <a:rPr lang="en-US" altLang="en-US">
                <a:cs typeface="Arial" charset="0"/>
              </a:rPr>
              <a:t>'</a:t>
            </a:r>
            <a:r>
              <a:rPr lang="en-US" altLang="en-US"/>
              <a:t> 2</a:t>
            </a:r>
            <a:r>
              <a:rPr lang="en-US" altLang="en-US" baseline="30000"/>
              <a:t>nd</a:t>
            </a:r>
            <a:r>
              <a:rPr lang="en-US" altLang="en-US"/>
              <a:t> coming (e.g., Beasley-Murray, Ladd, Walvoord):</a:t>
            </a:r>
          </a:p>
        </p:txBody>
      </p:sp>
      <p:sp>
        <p:nvSpPr>
          <p:cNvPr id="14342" name="AutoShape 6"/>
          <p:cNvSpPr>
            <a:spLocks noChangeArrowheads="1"/>
          </p:cNvSpPr>
          <p:nvPr/>
        </p:nvSpPr>
        <p:spPr bwMode="auto">
          <a:xfrm>
            <a:off x="1295400" y="4191000"/>
            <a:ext cx="3276600" cy="762000"/>
          </a:xfrm>
          <a:prstGeom prst="rightArrow">
            <a:avLst>
              <a:gd name="adj1" fmla="val 50000"/>
              <a:gd name="adj2" fmla="val 107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3" name="AutoShape 7"/>
          <p:cNvSpPr>
            <a:spLocks noChangeArrowheads="1"/>
          </p:cNvSpPr>
          <p:nvPr/>
        </p:nvSpPr>
        <p:spPr bwMode="auto">
          <a:xfrm>
            <a:off x="5029200" y="4191000"/>
            <a:ext cx="3276600" cy="762000"/>
          </a:xfrm>
          <a:prstGeom prst="rightArrow">
            <a:avLst>
              <a:gd name="adj1" fmla="val 50000"/>
              <a:gd name="adj2" fmla="val 107500"/>
            </a:avLst>
          </a:prstGeom>
          <a:solidFill>
            <a:srgbClr val="EBB3E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4" name="Text Box 8"/>
          <p:cNvSpPr txBox="1">
            <a:spLocks noChangeArrowheads="1"/>
          </p:cNvSpPr>
          <p:nvPr/>
        </p:nvSpPr>
        <p:spPr bwMode="auto">
          <a:xfrm>
            <a:off x="1371600" y="4419600"/>
            <a:ext cx="2667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19:11-21: 2</a:t>
            </a:r>
            <a:r>
              <a:rPr lang="en-US" altLang="en-US" baseline="30000"/>
              <a:t>nd</a:t>
            </a:r>
            <a:r>
              <a:rPr lang="en-US" altLang="en-US"/>
              <a:t> Coming</a:t>
            </a:r>
          </a:p>
        </p:txBody>
      </p:sp>
      <p:sp>
        <p:nvSpPr>
          <p:cNvPr id="14345" name="Text Box 9"/>
          <p:cNvSpPr txBox="1">
            <a:spLocks noChangeArrowheads="1"/>
          </p:cNvSpPr>
          <p:nvPr/>
        </p:nvSpPr>
        <p:spPr bwMode="auto">
          <a:xfrm>
            <a:off x="5029200" y="4419600"/>
            <a:ext cx="2819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20:1-6: Millennium</a:t>
            </a:r>
          </a:p>
        </p:txBody>
      </p:sp>
    </p:spTree>
    <p:custDataLst>
      <p:tags r:id="rId1"/>
    </p:custDataLst>
  </p:cSld>
  <p:clrMapOvr>
    <a:masterClrMapping/>
  </p:clrMapOvr>
  <p:transition advTm="3122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checkerboard(across)">
                                      <p:cBhvr>
                                        <p:cTn id="7" dur="500"/>
                                        <p:tgtEl>
                                          <p:spTgt spid="143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4344"/>
                                        </p:tgtEl>
                                        <p:attrNameLst>
                                          <p:attrName>style.visibility</p:attrName>
                                        </p:attrNameLst>
                                      </p:cBhvr>
                                      <p:to>
                                        <p:strVal val="visible"/>
                                      </p:to>
                                    </p:set>
                                    <p:animEffect transition="in" filter="checkerboard(across)">
                                      <p:cBhvr>
                                        <p:cTn id="12" dur="500"/>
                                        <p:tgtEl>
                                          <p:spTgt spid="14344"/>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14342"/>
                                        </p:tgtEl>
                                        <p:attrNameLst>
                                          <p:attrName>style.visibility</p:attrName>
                                        </p:attrNameLst>
                                      </p:cBhvr>
                                      <p:to>
                                        <p:strVal val="visible"/>
                                      </p:to>
                                    </p:set>
                                    <p:animEffect transition="in" filter="checkerboard(across)">
                                      <p:cBhvr>
                                        <p:cTn id="15" dur="500"/>
                                        <p:tgtEl>
                                          <p:spTgt spid="1434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14345"/>
                                        </p:tgtEl>
                                        <p:attrNameLst>
                                          <p:attrName>style.visibility</p:attrName>
                                        </p:attrNameLst>
                                      </p:cBhvr>
                                      <p:to>
                                        <p:strVal val="visible"/>
                                      </p:to>
                                    </p:set>
                                    <p:animEffect transition="in" filter="checkerboard(across)">
                                      <p:cBhvr>
                                        <p:cTn id="20" dur="500"/>
                                        <p:tgtEl>
                                          <p:spTgt spid="14345"/>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14343"/>
                                        </p:tgtEl>
                                        <p:attrNameLst>
                                          <p:attrName>style.visibility</p:attrName>
                                        </p:attrNameLst>
                                      </p:cBhvr>
                                      <p:to>
                                        <p:strVal val="visible"/>
                                      </p:to>
                                    </p:set>
                                    <p:animEffect transition="in" filter="checkerboard(across)">
                                      <p:cBhvr>
                                        <p:cTn id="23" dur="500"/>
                                        <p:tgtEl>
                                          <p:spTgt spid="143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P spid="14342" grpId="0" animBg="1"/>
      <p:bldP spid="14343" grpId="0" animBg="1"/>
      <p:bldP spid="14344" grpId="0"/>
      <p:bldP spid="1434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a:t>Preterist View</a:t>
            </a:r>
          </a:p>
        </p:txBody>
      </p:sp>
      <p:sp>
        <p:nvSpPr>
          <p:cNvPr id="15363" name="Rectangle 3"/>
          <p:cNvSpPr>
            <a:spLocks noGrp="1" noChangeArrowheads="1"/>
          </p:cNvSpPr>
          <p:nvPr>
            <p:ph type="body" idx="1"/>
          </p:nvPr>
        </p:nvSpPr>
        <p:spPr/>
        <p:txBody>
          <a:bodyPr/>
          <a:lstStyle/>
          <a:p>
            <a:r>
              <a:rPr lang="en-US" altLang="en-US"/>
              <a:t>Chapter 20 continues in chronological succession after chapter 19, but 19 is not the second coming (e.g., Barnes, Caird):</a:t>
            </a:r>
          </a:p>
        </p:txBody>
      </p:sp>
      <p:sp>
        <p:nvSpPr>
          <p:cNvPr id="15364" name="AutoShape 4"/>
          <p:cNvSpPr>
            <a:spLocks noChangeArrowheads="1"/>
          </p:cNvSpPr>
          <p:nvPr/>
        </p:nvSpPr>
        <p:spPr bwMode="auto">
          <a:xfrm>
            <a:off x="1295400" y="4191000"/>
            <a:ext cx="3276600" cy="762000"/>
          </a:xfrm>
          <a:prstGeom prst="rightArrow">
            <a:avLst>
              <a:gd name="adj1" fmla="val 50000"/>
              <a:gd name="adj2" fmla="val 107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5" name="AutoShape 5"/>
          <p:cNvSpPr>
            <a:spLocks noChangeArrowheads="1"/>
          </p:cNvSpPr>
          <p:nvPr/>
        </p:nvSpPr>
        <p:spPr bwMode="auto">
          <a:xfrm>
            <a:off x="5029200" y="4191000"/>
            <a:ext cx="3276600" cy="762000"/>
          </a:xfrm>
          <a:prstGeom prst="rightArrow">
            <a:avLst>
              <a:gd name="adj1" fmla="val 50000"/>
              <a:gd name="adj2" fmla="val 107500"/>
            </a:avLst>
          </a:prstGeom>
          <a:solidFill>
            <a:srgbClr val="EBB3E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6" name="Text Box 6"/>
          <p:cNvSpPr txBox="1">
            <a:spLocks noChangeArrowheads="1"/>
          </p:cNvSpPr>
          <p:nvPr/>
        </p:nvSpPr>
        <p:spPr bwMode="auto">
          <a:xfrm>
            <a:off x="1295400" y="4419600"/>
            <a:ext cx="3048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19:11-21: Christ’s Triumph </a:t>
            </a:r>
          </a:p>
        </p:txBody>
      </p:sp>
      <p:sp>
        <p:nvSpPr>
          <p:cNvPr id="15367" name="Text Box 7"/>
          <p:cNvSpPr txBox="1">
            <a:spLocks noChangeArrowheads="1"/>
          </p:cNvSpPr>
          <p:nvPr/>
        </p:nvSpPr>
        <p:spPr bwMode="auto">
          <a:xfrm>
            <a:off x="4876800" y="4419600"/>
            <a:ext cx="3581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20:1-6: Church Age/Golden Age</a:t>
            </a:r>
          </a:p>
        </p:txBody>
      </p:sp>
      <p:sp>
        <p:nvSpPr>
          <p:cNvPr id="15368" name="Text Box 8"/>
          <p:cNvSpPr txBox="1">
            <a:spLocks noChangeArrowheads="1"/>
          </p:cNvSpPr>
          <p:nvPr/>
        </p:nvSpPr>
        <p:spPr bwMode="auto">
          <a:xfrm>
            <a:off x="1447800" y="4953000"/>
            <a:ext cx="2978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Not a future second coming</a:t>
            </a:r>
          </a:p>
        </p:txBody>
      </p:sp>
    </p:spTree>
    <p:custDataLst>
      <p:tags r:id="rId1"/>
    </p:custDataLst>
  </p:cSld>
  <p:clrMapOvr>
    <a:masterClrMapping/>
  </p:clrMapOvr>
  <p:transition advTm="6206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checkerboard(across)">
                                      <p:cBhvr>
                                        <p:cTn id="7" dur="500"/>
                                        <p:tgtEl>
                                          <p:spTgt spid="153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5364"/>
                                        </p:tgtEl>
                                        <p:attrNameLst>
                                          <p:attrName>style.visibility</p:attrName>
                                        </p:attrNameLst>
                                      </p:cBhvr>
                                      <p:to>
                                        <p:strVal val="visible"/>
                                      </p:to>
                                    </p:set>
                                    <p:animEffect transition="in" filter="checkerboard(across)">
                                      <p:cBhvr>
                                        <p:cTn id="12" dur="500"/>
                                        <p:tgtEl>
                                          <p:spTgt spid="15364"/>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15366"/>
                                        </p:tgtEl>
                                        <p:attrNameLst>
                                          <p:attrName>style.visibility</p:attrName>
                                        </p:attrNameLst>
                                      </p:cBhvr>
                                      <p:to>
                                        <p:strVal val="visible"/>
                                      </p:to>
                                    </p:set>
                                    <p:animEffect transition="in" filter="checkerboard(across)">
                                      <p:cBhvr>
                                        <p:cTn id="15" dur="500"/>
                                        <p:tgtEl>
                                          <p:spTgt spid="15366"/>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15368"/>
                                        </p:tgtEl>
                                        <p:attrNameLst>
                                          <p:attrName>style.visibility</p:attrName>
                                        </p:attrNameLst>
                                      </p:cBhvr>
                                      <p:to>
                                        <p:strVal val="visible"/>
                                      </p:to>
                                    </p:set>
                                    <p:animEffect transition="in" filter="checkerboard(across)">
                                      <p:cBhvr>
                                        <p:cTn id="18" dur="500"/>
                                        <p:tgtEl>
                                          <p:spTgt spid="1536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15365"/>
                                        </p:tgtEl>
                                        <p:attrNameLst>
                                          <p:attrName>style.visibility</p:attrName>
                                        </p:attrNameLst>
                                      </p:cBhvr>
                                      <p:to>
                                        <p:strVal val="visible"/>
                                      </p:to>
                                    </p:set>
                                    <p:animEffect transition="in" filter="checkerboard(across)">
                                      <p:cBhvr>
                                        <p:cTn id="23" dur="500"/>
                                        <p:tgtEl>
                                          <p:spTgt spid="15365"/>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15367"/>
                                        </p:tgtEl>
                                        <p:attrNameLst>
                                          <p:attrName>style.visibility</p:attrName>
                                        </p:attrNameLst>
                                      </p:cBhvr>
                                      <p:to>
                                        <p:strVal val="visible"/>
                                      </p:to>
                                    </p:set>
                                    <p:animEffect transition="in" filter="checkerboard(across)">
                                      <p:cBhvr>
                                        <p:cTn id="26" dur="500"/>
                                        <p:tgtEl>
                                          <p:spTgt spid="15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P spid="15364" grpId="0" animBg="1"/>
      <p:bldP spid="15365" grpId="0" animBg="1"/>
      <p:bldP spid="15366" grpId="0"/>
      <p:bldP spid="15367" grpId="0"/>
      <p:bldP spid="1536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a:t>Response to Preterist View</a:t>
            </a:r>
          </a:p>
        </p:txBody>
      </p:sp>
      <p:sp>
        <p:nvSpPr>
          <p:cNvPr id="19459" name="Rectangle 3"/>
          <p:cNvSpPr>
            <a:spLocks noGrp="1" noChangeArrowheads="1"/>
          </p:cNvSpPr>
          <p:nvPr>
            <p:ph type="body" idx="1"/>
          </p:nvPr>
        </p:nvSpPr>
        <p:spPr/>
        <p:txBody>
          <a:bodyPr/>
          <a:lstStyle/>
          <a:p>
            <a:r>
              <a:rPr lang="en-US" altLang="en-US"/>
              <a:t>If Revelation 19 is not the 2</a:t>
            </a:r>
            <a:r>
              <a:rPr lang="en-US" altLang="en-US" baseline="30000"/>
              <a:t>nd</a:t>
            </a:r>
            <a:r>
              <a:rPr lang="en-US" altLang="en-US"/>
              <a:t> coming, then Revelation, the eschatology book </a:t>
            </a:r>
            <a:r>
              <a:rPr lang="en-US" altLang="en-US" i="1"/>
              <a:t>par excellence</a:t>
            </a:r>
            <a:r>
              <a:rPr lang="en-US" altLang="en-US"/>
              <a:t>, does not have a 2</a:t>
            </a:r>
            <a:r>
              <a:rPr lang="en-US" altLang="en-US" baseline="30000"/>
              <a:t>nd</a:t>
            </a:r>
            <a:r>
              <a:rPr lang="en-US" altLang="en-US"/>
              <a:t> coming!</a:t>
            </a:r>
          </a:p>
          <a:p>
            <a:r>
              <a:rPr lang="en-US" altLang="en-US"/>
              <a:t>This passage looks as much like the 2</a:t>
            </a:r>
            <a:r>
              <a:rPr lang="en-US" altLang="en-US" baseline="30000"/>
              <a:t>nd</a:t>
            </a:r>
            <a:r>
              <a:rPr lang="en-US" altLang="en-US"/>
              <a:t> coming as any in Scripture; why do you believe in a second coming?</a:t>
            </a:r>
          </a:p>
          <a:p>
            <a:r>
              <a:rPr lang="en-US" altLang="en-US"/>
              <a:t>Answer: some preterists don</a:t>
            </a:r>
            <a:r>
              <a:rPr lang="en-US" altLang="en-US">
                <a:cs typeface="Arial" charset="0"/>
              </a:rPr>
              <a:t>'</a:t>
            </a:r>
            <a:r>
              <a:rPr lang="en-US" altLang="en-US"/>
              <a:t>t believe in a future 2</a:t>
            </a:r>
            <a:r>
              <a:rPr lang="en-US" altLang="en-US" baseline="30000"/>
              <a:t>nd</a:t>
            </a:r>
            <a:r>
              <a:rPr lang="en-US" altLang="en-US"/>
              <a:t> coming.</a:t>
            </a:r>
            <a:endParaRPr lang="en-US" altLang="en-US" i="1"/>
          </a:p>
        </p:txBody>
      </p:sp>
    </p:spTree>
    <p:custDataLst>
      <p:tags r:id="rId1"/>
    </p:custDataLst>
  </p:cSld>
  <p:clrMapOvr>
    <a:masterClrMapping/>
  </p:clrMapOvr>
  <p:transition advTm="6763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additive="base">
                                        <p:cTn id="7" dur="5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459">
                                            <p:txEl>
                                              <p:pRg st="1" end="1"/>
                                            </p:txEl>
                                          </p:spTgt>
                                        </p:tgtEl>
                                        <p:attrNameLst>
                                          <p:attrName>style.visibility</p:attrName>
                                        </p:attrNameLst>
                                      </p:cBhvr>
                                      <p:to>
                                        <p:strVal val="visible"/>
                                      </p:to>
                                    </p:set>
                                    <p:anim calcmode="lin" valueType="num">
                                      <p:cBhvr additive="base">
                                        <p:cTn id="13" dur="500" fill="hold"/>
                                        <p:tgtEl>
                                          <p:spTgt spid="194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4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459">
                                            <p:txEl>
                                              <p:pRg st="2" end="2"/>
                                            </p:txEl>
                                          </p:spTgt>
                                        </p:tgtEl>
                                        <p:attrNameLst>
                                          <p:attrName>style.visibility</p:attrName>
                                        </p:attrNameLst>
                                      </p:cBhvr>
                                      <p:to>
                                        <p:strVal val="visible"/>
                                      </p:to>
                                    </p:set>
                                    <p:anim calcmode="lin" valueType="num">
                                      <p:cBhvr additive="base">
                                        <p:cTn id="19" dur="500" fill="hold"/>
                                        <p:tgtEl>
                                          <p:spTgt spid="1945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45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en-US"/>
              <a:t>Recapitulation View</a:t>
            </a:r>
          </a:p>
        </p:txBody>
      </p:sp>
      <p:sp>
        <p:nvSpPr>
          <p:cNvPr id="39939" name="Rectangle 3"/>
          <p:cNvSpPr>
            <a:spLocks noGrp="1" noChangeArrowheads="1"/>
          </p:cNvSpPr>
          <p:nvPr>
            <p:ph type="body" idx="1"/>
          </p:nvPr>
        </p:nvSpPr>
        <p:spPr/>
        <p:txBody>
          <a:bodyPr/>
          <a:lstStyle/>
          <a:p>
            <a:r>
              <a:rPr lang="en-US" altLang="en-US"/>
              <a:t>Chapter 19 carries us to the second coming; chapter 20 goes back to the beginning of the church age, when Satan was bound.</a:t>
            </a:r>
          </a:p>
        </p:txBody>
      </p:sp>
      <p:sp>
        <p:nvSpPr>
          <p:cNvPr id="39940" name="AutoShape 4"/>
          <p:cNvSpPr>
            <a:spLocks noChangeArrowheads="1"/>
          </p:cNvSpPr>
          <p:nvPr/>
        </p:nvSpPr>
        <p:spPr bwMode="auto">
          <a:xfrm>
            <a:off x="4876800" y="3429000"/>
            <a:ext cx="3276600" cy="762000"/>
          </a:xfrm>
          <a:prstGeom prst="rightArrow">
            <a:avLst>
              <a:gd name="adj1" fmla="val 50000"/>
              <a:gd name="adj2" fmla="val 107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41" name="Text Box 5"/>
          <p:cNvSpPr txBox="1">
            <a:spLocks noChangeArrowheads="1"/>
          </p:cNvSpPr>
          <p:nvPr/>
        </p:nvSpPr>
        <p:spPr bwMode="auto">
          <a:xfrm>
            <a:off x="4876800" y="3657600"/>
            <a:ext cx="2590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19:11-21: 2nd Coming</a:t>
            </a:r>
          </a:p>
        </p:txBody>
      </p:sp>
      <p:sp>
        <p:nvSpPr>
          <p:cNvPr id="39942" name="AutoShape 6"/>
          <p:cNvSpPr>
            <a:spLocks noChangeArrowheads="1"/>
          </p:cNvSpPr>
          <p:nvPr/>
        </p:nvSpPr>
        <p:spPr bwMode="auto">
          <a:xfrm>
            <a:off x="1524000" y="4876800"/>
            <a:ext cx="6705600" cy="762000"/>
          </a:xfrm>
          <a:prstGeom prst="rightArrow">
            <a:avLst>
              <a:gd name="adj1" fmla="val 50000"/>
              <a:gd name="adj2" fmla="val 220000"/>
            </a:avLst>
          </a:prstGeom>
          <a:solidFill>
            <a:srgbClr val="EBB3E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43" name="Text Box 7"/>
          <p:cNvSpPr txBox="1">
            <a:spLocks noChangeArrowheads="1"/>
          </p:cNvSpPr>
          <p:nvPr/>
        </p:nvSpPr>
        <p:spPr bwMode="auto">
          <a:xfrm>
            <a:off x="2057400" y="5105400"/>
            <a:ext cx="419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20:1-6: Church Age – Satan Bound</a:t>
            </a:r>
          </a:p>
        </p:txBody>
      </p:sp>
    </p:spTree>
    <p:custDataLst>
      <p:tags r:id="rId1"/>
    </p:custDataLst>
  </p:cSld>
  <p:clrMapOvr>
    <a:masterClrMapping/>
  </p:clrMapOvr>
  <p:transition advTm="9288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checkerboard(across)">
                                      <p:cBhvr>
                                        <p:cTn id="7" dur="500"/>
                                        <p:tgtEl>
                                          <p:spTgt spid="399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9940"/>
                                        </p:tgtEl>
                                        <p:attrNameLst>
                                          <p:attrName>style.visibility</p:attrName>
                                        </p:attrNameLst>
                                      </p:cBhvr>
                                      <p:to>
                                        <p:strVal val="visible"/>
                                      </p:to>
                                    </p:set>
                                    <p:animEffect transition="in" filter="checkerboard(across)">
                                      <p:cBhvr>
                                        <p:cTn id="12" dur="500"/>
                                        <p:tgtEl>
                                          <p:spTgt spid="39940"/>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39941"/>
                                        </p:tgtEl>
                                        <p:attrNameLst>
                                          <p:attrName>style.visibility</p:attrName>
                                        </p:attrNameLst>
                                      </p:cBhvr>
                                      <p:to>
                                        <p:strVal val="visible"/>
                                      </p:to>
                                    </p:set>
                                    <p:animEffect transition="in" filter="checkerboard(across)">
                                      <p:cBhvr>
                                        <p:cTn id="15" dur="500"/>
                                        <p:tgtEl>
                                          <p:spTgt spid="3994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39942"/>
                                        </p:tgtEl>
                                        <p:attrNameLst>
                                          <p:attrName>style.visibility</p:attrName>
                                        </p:attrNameLst>
                                      </p:cBhvr>
                                      <p:to>
                                        <p:strVal val="visible"/>
                                      </p:to>
                                    </p:set>
                                    <p:animEffect transition="in" filter="checkerboard(across)">
                                      <p:cBhvr>
                                        <p:cTn id="20" dur="500"/>
                                        <p:tgtEl>
                                          <p:spTgt spid="39942"/>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39943"/>
                                        </p:tgtEl>
                                        <p:attrNameLst>
                                          <p:attrName>style.visibility</p:attrName>
                                        </p:attrNameLst>
                                      </p:cBhvr>
                                      <p:to>
                                        <p:strVal val="visible"/>
                                      </p:to>
                                    </p:set>
                                    <p:animEffect transition="in" filter="checkerboard(across)">
                                      <p:cBhvr>
                                        <p:cTn id="23" dur="500"/>
                                        <p:tgtEl>
                                          <p:spTgt spid="399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P spid="39940" grpId="0" animBg="1"/>
      <p:bldP spid="39941" grpId="0"/>
      <p:bldP spid="39942" grpId="0" animBg="1"/>
      <p:bldP spid="3994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a:t>Response to Recap View</a:t>
            </a:r>
          </a:p>
        </p:txBody>
      </p:sp>
      <p:sp>
        <p:nvSpPr>
          <p:cNvPr id="20483" name="Rectangle 3"/>
          <p:cNvSpPr>
            <a:spLocks noGrp="1" noChangeArrowheads="1"/>
          </p:cNvSpPr>
          <p:nvPr>
            <p:ph type="body" idx="1"/>
          </p:nvPr>
        </p:nvSpPr>
        <p:spPr/>
        <p:txBody>
          <a:bodyPr/>
          <a:lstStyle/>
          <a:p>
            <a:pPr>
              <a:buFontTx/>
              <a:buNone/>
            </a:pPr>
            <a:r>
              <a:rPr lang="en-US" altLang="en-US" sz="2800"/>
              <a:t>Several features in Revelation 19 show continuity into Revelation 20:</a:t>
            </a:r>
          </a:p>
          <a:p>
            <a:r>
              <a:rPr lang="en-US" altLang="en-US" sz="2800"/>
              <a:t>Satan, the Beast &amp; False Prophet Punished:</a:t>
            </a:r>
          </a:p>
          <a:p>
            <a:pPr lvl="1"/>
            <a:r>
              <a:rPr lang="en-US" altLang="en-US" sz="2400"/>
              <a:t>All 3 gather armies for battle (16:13-16)</a:t>
            </a:r>
          </a:p>
          <a:p>
            <a:pPr lvl="1"/>
            <a:r>
              <a:rPr lang="en-US" altLang="en-US" sz="2400"/>
              <a:t>Armies gather to war against Christ (19:19)</a:t>
            </a:r>
          </a:p>
          <a:p>
            <a:pPr lvl="1"/>
            <a:r>
              <a:rPr lang="en-US" altLang="en-US" sz="2400"/>
              <a:t>B &amp; FP thrown in lake of fire (19:20)</a:t>
            </a:r>
          </a:p>
          <a:p>
            <a:pPr lvl="1"/>
            <a:r>
              <a:rPr lang="en-US" altLang="en-US" sz="2400"/>
              <a:t>Christ slays armies (19:21)</a:t>
            </a:r>
          </a:p>
          <a:p>
            <a:pPr lvl="1"/>
            <a:r>
              <a:rPr lang="en-US" altLang="en-US" sz="2400"/>
              <a:t>Satan put in Abyss (20:1-3)</a:t>
            </a:r>
          </a:p>
          <a:p>
            <a:pPr lvl="1"/>
            <a:r>
              <a:rPr lang="en-US" altLang="en-US" sz="2400"/>
              <a:t>Is this continuity merely accidental?</a:t>
            </a:r>
          </a:p>
        </p:txBody>
      </p:sp>
    </p:spTree>
    <p:custDataLst>
      <p:tags r:id="rId1"/>
    </p:custDataLst>
  </p:cSld>
  <p:clrMapOvr>
    <a:masterClrMapping/>
  </p:clrMapOvr>
  <p:transition advTm="12928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additive="base">
                                        <p:cTn id="7" dur="5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483">
                                            <p:txEl>
                                              <p:pRg st="1" end="1"/>
                                            </p:txEl>
                                          </p:spTgt>
                                        </p:tgtEl>
                                        <p:attrNameLst>
                                          <p:attrName>style.visibility</p:attrName>
                                        </p:attrNameLst>
                                      </p:cBhvr>
                                      <p:to>
                                        <p:strVal val="visible"/>
                                      </p:to>
                                    </p:set>
                                    <p:anim calcmode="lin" valueType="num">
                                      <p:cBhvr additive="base">
                                        <p:cTn id="13" dur="500" fill="hold"/>
                                        <p:tgtEl>
                                          <p:spTgt spid="204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4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483">
                                            <p:txEl>
                                              <p:pRg st="2" end="2"/>
                                            </p:txEl>
                                          </p:spTgt>
                                        </p:tgtEl>
                                        <p:attrNameLst>
                                          <p:attrName>style.visibility</p:attrName>
                                        </p:attrNameLst>
                                      </p:cBhvr>
                                      <p:to>
                                        <p:strVal val="visible"/>
                                      </p:to>
                                    </p:set>
                                    <p:anim calcmode="lin" valueType="num">
                                      <p:cBhvr additive="base">
                                        <p:cTn id="19" dur="500" fill="hold"/>
                                        <p:tgtEl>
                                          <p:spTgt spid="2048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4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483">
                                            <p:txEl>
                                              <p:pRg st="3" end="3"/>
                                            </p:txEl>
                                          </p:spTgt>
                                        </p:tgtEl>
                                        <p:attrNameLst>
                                          <p:attrName>style.visibility</p:attrName>
                                        </p:attrNameLst>
                                      </p:cBhvr>
                                      <p:to>
                                        <p:strVal val="visible"/>
                                      </p:to>
                                    </p:set>
                                    <p:anim calcmode="lin" valueType="num">
                                      <p:cBhvr additive="base">
                                        <p:cTn id="25" dur="500" fill="hold"/>
                                        <p:tgtEl>
                                          <p:spTgt spid="2048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48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0483">
                                            <p:txEl>
                                              <p:pRg st="4" end="4"/>
                                            </p:txEl>
                                          </p:spTgt>
                                        </p:tgtEl>
                                        <p:attrNameLst>
                                          <p:attrName>style.visibility</p:attrName>
                                        </p:attrNameLst>
                                      </p:cBhvr>
                                      <p:to>
                                        <p:strVal val="visible"/>
                                      </p:to>
                                    </p:set>
                                    <p:anim calcmode="lin" valueType="num">
                                      <p:cBhvr additive="base">
                                        <p:cTn id="31" dur="500" fill="hold"/>
                                        <p:tgtEl>
                                          <p:spTgt spid="2048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0483">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0483">
                                            <p:txEl>
                                              <p:pRg st="5" end="5"/>
                                            </p:txEl>
                                          </p:spTgt>
                                        </p:tgtEl>
                                        <p:attrNameLst>
                                          <p:attrName>style.visibility</p:attrName>
                                        </p:attrNameLst>
                                      </p:cBhvr>
                                      <p:to>
                                        <p:strVal val="visible"/>
                                      </p:to>
                                    </p:set>
                                    <p:anim calcmode="lin" valueType="num">
                                      <p:cBhvr additive="base">
                                        <p:cTn id="35" dur="500" fill="hold"/>
                                        <p:tgtEl>
                                          <p:spTgt spid="2048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048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0483">
                                            <p:txEl>
                                              <p:pRg st="6" end="6"/>
                                            </p:txEl>
                                          </p:spTgt>
                                        </p:tgtEl>
                                        <p:attrNameLst>
                                          <p:attrName>style.visibility</p:attrName>
                                        </p:attrNameLst>
                                      </p:cBhvr>
                                      <p:to>
                                        <p:strVal val="visible"/>
                                      </p:to>
                                    </p:set>
                                    <p:anim calcmode="lin" valueType="num">
                                      <p:cBhvr additive="base">
                                        <p:cTn id="41" dur="500" fill="hold"/>
                                        <p:tgtEl>
                                          <p:spTgt spid="2048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048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0483">
                                            <p:txEl>
                                              <p:pRg st="7" end="7"/>
                                            </p:txEl>
                                          </p:spTgt>
                                        </p:tgtEl>
                                        <p:attrNameLst>
                                          <p:attrName>style.visibility</p:attrName>
                                        </p:attrNameLst>
                                      </p:cBhvr>
                                      <p:to>
                                        <p:strVal val="visible"/>
                                      </p:to>
                                    </p:set>
                                    <p:anim calcmode="lin" valueType="num">
                                      <p:cBhvr additive="base">
                                        <p:cTn id="47" dur="500" fill="hold"/>
                                        <p:tgtEl>
                                          <p:spTgt spid="20483">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048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a:t>Features Show Continuity</a:t>
            </a:r>
          </a:p>
        </p:txBody>
      </p:sp>
      <p:sp>
        <p:nvSpPr>
          <p:cNvPr id="21507" name="Rectangle 3"/>
          <p:cNvSpPr>
            <a:spLocks noGrp="1" noChangeArrowheads="1"/>
          </p:cNvSpPr>
          <p:nvPr>
            <p:ph type="body" idx="1"/>
          </p:nvPr>
        </p:nvSpPr>
        <p:spPr/>
        <p:txBody>
          <a:bodyPr/>
          <a:lstStyle/>
          <a:p>
            <a:r>
              <a:rPr lang="en-US" altLang="en-US"/>
              <a:t>Persecution by Beast &amp; False Prophet</a:t>
            </a:r>
          </a:p>
          <a:p>
            <a:pPr lvl="1"/>
            <a:r>
              <a:rPr lang="en-US" altLang="en-US"/>
              <a:t>B &amp; FP disposed of, with specific reference to mark of Beast &amp; worship of image (19:20).</a:t>
            </a:r>
          </a:p>
          <a:p>
            <a:pPr lvl="1"/>
            <a:r>
              <a:rPr lang="en-US" altLang="en-US"/>
              <a:t>Martyrs brought to life who had not received mark or worshiped image (20:4).</a:t>
            </a:r>
          </a:p>
          <a:p>
            <a:pPr lvl="1"/>
            <a:r>
              <a:rPr lang="en-US" altLang="en-US"/>
              <a:t>How can saints rule during reign of B &amp; FP if still being martyred, especially if B &amp; FP are eschatological?</a:t>
            </a:r>
          </a:p>
        </p:txBody>
      </p:sp>
    </p:spTree>
    <p:custDataLst>
      <p:tags r:id="rId1"/>
    </p:custDataLst>
  </p:cSld>
  <p:clrMapOvr>
    <a:masterClrMapping/>
  </p:clrMapOvr>
  <p:transition advTm="6512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507">
                                            <p:txEl>
                                              <p:pRg st="1" end="1"/>
                                            </p:txEl>
                                          </p:spTgt>
                                        </p:tgtEl>
                                        <p:attrNameLst>
                                          <p:attrName>style.visibility</p:attrName>
                                        </p:attrNameLst>
                                      </p:cBhvr>
                                      <p:to>
                                        <p:strVal val="visible"/>
                                      </p:to>
                                    </p:set>
                                    <p:anim calcmode="lin" valueType="num">
                                      <p:cBhvr additive="base">
                                        <p:cTn id="13" dur="5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507">
                                            <p:txEl>
                                              <p:pRg st="2" end="2"/>
                                            </p:txEl>
                                          </p:spTgt>
                                        </p:tgtEl>
                                        <p:attrNameLst>
                                          <p:attrName>style.visibility</p:attrName>
                                        </p:attrNameLst>
                                      </p:cBhvr>
                                      <p:to>
                                        <p:strVal val="visible"/>
                                      </p:to>
                                    </p:set>
                                    <p:anim calcmode="lin" valueType="num">
                                      <p:cBhvr additive="base">
                                        <p:cTn id="19" dur="5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5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507">
                                            <p:txEl>
                                              <p:pRg st="3" end="3"/>
                                            </p:txEl>
                                          </p:spTgt>
                                        </p:tgtEl>
                                        <p:attrNameLst>
                                          <p:attrName>style.visibility</p:attrName>
                                        </p:attrNameLst>
                                      </p:cBhvr>
                                      <p:to>
                                        <p:strVal val="visible"/>
                                      </p:to>
                                    </p:set>
                                    <p:anim calcmode="lin" valueType="num">
                                      <p:cBhvr additive="base">
                                        <p:cTn id="25" dur="500" fill="hold"/>
                                        <p:tgtEl>
                                          <p:spTgt spid="2150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50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a:t>Features Show Continuity</a:t>
            </a:r>
          </a:p>
        </p:txBody>
      </p:sp>
      <p:sp>
        <p:nvSpPr>
          <p:cNvPr id="22531" name="Rectangle 3"/>
          <p:cNvSpPr>
            <a:spLocks noGrp="1" noChangeArrowheads="1"/>
          </p:cNvSpPr>
          <p:nvPr>
            <p:ph type="body" idx="1"/>
          </p:nvPr>
        </p:nvSpPr>
        <p:spPr/>
        <p:txBody>
          <a:bodyPr/>
          <a:lstStyle/>
          <a:p>
            <a:pPr>
              <a:lnSpc>
                <a:spcPct val="90000"/>
              </a:lnSpc>
            </a:pPr>
            <a:r>
              <a:rPr lang="en-US" altLang="en-US"/>
              <a:t>Coming of Christ</a:t>
            </a:r>
          </a:p>
          <a:p>
            <a:pPr lvl="1">
              <a:lnSpc>
                <a:spcPct val="90000"/>
              </a:lnSpc>
            </a:pPr>
            <a:r>
              <a:rPr lang="en-US" altLang="en-US"/>
              <a:t>He comes to judge &amp; make war (19:11)</a:t>
            </a:r>
          </a:p>
          <a:p>
            <a:pPr lvl="1">
              <a:lnSpc>
                <a:spcPct val="90000"/>
              </a:lnSpc>
            </a:pPr>
            <a:r>
              <a:rPr lang="en-US" altLang="en-US"/>
              <a:t>Comes to smite nations, shepherd them with rod of iron (19:15)</a:t>
            </a:r>
          </a:p>
          <a:p>
            <a:pPr lvl="1">
              <a:lnSpc>
                <a:spcPct val="90000"/>
              </a:lnSpc>
            </a:pPr>
            <a:r>
              <a:rPr lang="en-US" altLang="en-US"/>
              <a:t>Overcomers are promised a part in this:</a:t>
            </a:r>
          </a:p>
          <a:p>
            <a:pPr lvl="2">
              <a:lnSpc>
                <a:spcPct val="90000"/>
              </a:lnSpc>
            </a:pPr>
            <a:r>
              <a:rPr lang="en-US" altLang="en-US"/>
              <a:t>Authority, rule, rod of iron (2:26-27)</a:t>
            </a:r>
          </a:p>
          <a:p>
            <a:pPr lvl="2">
              <a:lnSpc>
                <a:spcPct val="90000"/>
              </a:lnSpc>
            </a:pPr>
            <a:r>
              <a:rPr lang="en-US" altLang="en-US"/>
              <a:t>Share throne with Christ (3:21)</a:t>
            </a:r>
          </a:p>
          <a:p>
            <a:pPr lvl="1">
              <a:lnSpc>
                <a:spcPct val="90000"/>
              </a:lnSpc>
            </a:pPr>
            <a:r>
              <a:rPr lang="en-US" altLang="en-US"/>
              <a:t>Christ &amp; armies smite/fight nations (19:19-21)</a:t>
            </a:r>
          </a:p>
          <a:p>
            <a:pPr lvl="1">
              <a:lnSpc>
                <a:spcPct val="90000"/>
              </a:lnSpc>
            </a:pPr>
            <a:r>
              <a:rPr lang="en-US" altLang="en-US"/>
              <a:t>Thrones for judgment set; saints rule with Christ for 1000 years (20:4)</a:t>
            </a:r>
          </a:p>
        </p:txBody>
      </p:sp>
    </p:spTree>
    <p:custDataLst>
      <p:tags r:id="rId1"/>
    </p:custDataLst>
  </p:cSld>
  <p:clrMapOvr>
    <a:masterClrMapping/>
  </p:clrMapOvr>
  <p:transition advTm="907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531">
                                            <p:txEl>
                                              <p:pRg st="1" end="1"/>
                                            </p:txEl>
                                          </p:spTgt>
                                        </p:tgtEl>
                                        <p:attrNameLst>
                                          <p:attrName>style.visibility</p:attrName>
                                        </p:attrNameLst>
                                      </p:cBhvr>
                                      <p:to>
                                        <p:strVal val="visible"/>
                                      </p:to>
                                    </p:set>
                                    <p:anim calcmode="lin" valueType="num">
                                      <p:cBhvr additive="base">
                                        <p:cTn id="13" dur="5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5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531">
                                            <p:txEl>
                                              <p:pRg st="2" end="2"/>
                                            </p:txEl>
                                          </p:spTgt>
                                        </p:tgtEl>
                                        <p:attrNameLst>
                                          <p:attrName>style.visibility</p:attrName>
                                        </p:attrNameLst>
                                      </p:cBhvr>
                                      <p:to>
                                        <p:strVal val="visible"/>
                                      </p:to>
                                    </p:set>
                                    <p:anim calcmode="lin" valueType="num">
                                      <p:cBhvr additive="base">
                                        <p:cTn id="19" dur="5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5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531">
                                            <p:txEl>
                                              <p:pRg st="3" end="3"/>
                                            </p:txEl>
                                          </p:spTgt>
                                        </p:tgtEl>
                                        <p:attrNameLst>
                                          <p:attrName>style.visibility</p:attrName>
                                        </p:attrNameLst>
                                      </p:cBhvr>
                                      <p:to>
                                        <p:strVal val="visible"/>
                                      </p:to>
                                    </p:set>
                                    <p:anim calcmode="lin" valueType="num">
                                      <p:cBhvr additive="base">
                                        <p:cTn id="25" dur="500" fill="hold"/>
                                        <p:tgtEl>
                                          <p:spTgt spid="2253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53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531">
                                            <p:txEl>
                                              <p:pRg st="4" end="4"/>
                                            </p:txEl>
                                          </p:spTgt>
                                        </p:tgtEl>
                                        <p:attrNameLst>
                                          <p:attrName>style.visibility</p:attrName>
                                        </p:attrNameLst>
                                      </p:cBhvr>
                                      <p:to>
                                        <p:strVal val="visible"/>
                                      </p:to>
                                    </p:set>
                                    <p:anim calcmode="lin" valueType="num">
                                      <p:cBhvr additive="base">
                                        <p:cTn id="31" dur="500" fill="hold"/>
                                        <p:tgtEl>
                                          <p:spTgt spid="2253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253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2531">
                                            <p:txEl>
                                              <p:pRg st="5" end="5"/>
                                            </p:txEl>
                                          </p:spTgt>
                                        </p:tgtEl>
                                        <p:attrNameLst>
                                          <p:attrName>style.visibility</p:attrName>
                                        </p:attrNameLst>
                                      </p:cBhvr>
                                      <p:to>
                                        <p:strVal val="visible"/>
                                      </p:to>
                                    </p:set>
                                    <p:anim calcmode="lin" valueType="num">
                                      <p:cBhvr additive="base">
                                        <p:cTn id="37" dur="500" fill="hold"/>
                                        <p:tgtEl>
                                          <p:spTgt spid="2253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253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2531">
                                            <p:txEl>
                                              <p:pRg st="6" end="6"/>
                                            </p:txEl>
                                          </p:spTgt>
                                        </p:tgtEl>
                                        <p:attrNameLst>
                                          <p:attrName>style.visibility</p:attrName>
                                        </p:attrNameLst>
                                      </p:cBhvr>
                                      <p:to>
                                        <p:strVal val="visible"/>
                                      </p:to>
                                    </p:set>
                                    <p:anim calcmode="lin" valueType="num">
                                      <p:cBhvr additive="base">
                                        <p:cTn id="43" dur="500" fill="hold"/>
                                        <p:tgtEl>
                                          <p:spTgt spid="2253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253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2531">
                                            <p:txEl>
                                              <p:pRg st="7" end="7"/>
                                            </p:txEl>
                                          </p:spTgt>
                                        </p:tgtEl>
                                        <p:attrNameLst>
                                          <p:attrName>style.visibility</p:attrName>
                                        </p:attrNameLst>
                                      </p:cBhvr>
                                      <p:to>
                                        <p:strVal val="visible"/>
                                      </p:to>
                                    </p:set>
                                    <p:anim calcmode="lin" valueType="num">
                                      <p:cBhvr additive="base">
                                        <p:cTn id="49" dur="500" fill="hold"/>
                                        <p:tgtEl>
                                          <p:spTgt spid="22531">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253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a:t>Summary</a:t>
            </a:r>
          </a:p>
        </p:txBody>
      </p:sp>
      <p:sp>
        <p:nvSpPr>
          <p:cNvPr id="23555" name="Rectangle 3"/>
          <p:cNvSpPr>
            <a:spLocks noGrp="1" noChangeArrowheads="1"/>
          </p:cNvSpPr>
          <p:nvPr>
            <p:ph type="body" idx="1"/>
          </p:nvPr>
        </p:nvSpPr>
        <p:spPr/>
        <p:txBody>
          <a:bodyPr/>
          <a:lstStyle/>
          <a:p>
            <a:r>
              <a:rPr lang="en-US" altLang="en-US"/>
              <a:t>These features suggest that chapter 20 is intended to follow 19 chronologically:</a:t>
            </a:r>
          </a:p>
          <a:p>
            <a:pPr lvl="1"/>
            <a:r>
              <a:rPr lang="en-US" altLang="en-US"/>
              <a:t>Satan, Beast, False Prophet punished.</a:t>
            </a:r>
          </a:p>
          <a:p>
            <a:pPr lvl="1"/>
            <a:r>
              <a:rPr lang="en-US" altLang="en-US"/>
              <a:t>Martyrs brought to life after persecution.</a:t>
            </a:r>
          </a:p>
          <a:p>
            <a:pPr lvl="1"/>
            <a:r>
              <a:rPr lang="en-US" altLang="en-US"/>
              <a:t>Christ comes &amp; reigns with his saints.</a:t>
            </a:r>
          </a:p>
          <a:p>
            <a:r>
              <a:rPr lang="en-US" altLang="en-US"/>
              <a:t>A similar picture is seen when we look at the OT allusions in Revelation 19.</a:t>
            </a:r>
          </a:p>
        </p:txBody>
      </p:sp>
    </p:spTree>
    <p:custDataLst>
      <p:tags r:id="rId1"/>
    </p:custDataLst>
  </p:cSld>
  <p:clrMapOvr>
    <a:masterClrMapping/>
  </p:clrMapOvr>
  <p:transition advTm="247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additive="base">
                                        <p:cTn id="7" dur="5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555">
                                            <p:txEl>
                                              <p:pRg st="1" end="1"/>
                                            </p:txEl>
                                          </p:spTgt>
                                        </p:tgtEl>
                                        <p:attrNameLst>
                                          <p:attrName>style.visibility</p:attrName>
                                        </p:attrNameLst>
                                      </p:cBhvr>
                                      <p:to>
                                        <p:strVal val="visible"/>
                                      </p:to>
                                    </p:set>
                                    <p:anim calcmode="lin" valueType="num">
                                      <p:cBhvr additive="base">
                                        <p:cTn id="13" dur="5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5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555">
                                            <p:txEl>
                                              <p:pRg st="2" end="2"/>
                                            </p:txEl>
                                          </p:spTgt>
                                        </p:tgtEl>
                                        <p:attrNameLst>
                                          <p:attrName>style.visibility</p:attrName>
                                        </p:attrNameLst>
                                      </p:cBhvr>
                                      <p:to>
                                        <p:strVal val="visible"/>
                                      </p:to>
                                    </p:set>
                                    <p:anim calcmode="lin" valueType="num">
                                      <p:cBhvr additive="base">
                                        <p:cTn id="19" dur="5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5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555">
                                            <p:txEl>
                                              <p:pRg st="3" end="3"/>
                                            </p:txEl>
                                          </p:spTgt>
                                        </p:tgtEl>
                                        <p:attrNameLst>
                                          <p:attrName>style.visibility</p:attrName>
                                        </p:attrNameLst>
                                      </p:cBhvr>
                                      <p:to>
                                        <p:strVal val="visible"/>
                                      </p:to>
                                    </p:set>
                                    <p:anim calcmode="lin" valueType="num">
                                      <p:cBhvr additive="base">
                                        <p:cTn id="25" dur="500" fill="hold"/>
                                        <p:tgtEl>
                                          <p:spTgt spid="2355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55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3555">
                                            <p:txEl>
                                              <p:pRg st="4" end="4"/>
                                            </p:txEl>
                                          </p:spTgt>
                                        </p:tgtEl>
                                        <p:attrNameLst>
                                          <p:attrName>style.visibility</p:attrName>
                                        </p:attrNameLst>
                                      </p:cBhvr>
                                      <p:to>
                                        <p:strVal val="visible"/>
                                      </p:to>
                                    </p:set>
                                    <p:anim calcmode="lin" valueType="num">
                                      <p:cBhvr additive="base">
                                        <p:cTn id="31" dur="500" fill="hold"/>
                                        <p:tgtEl>
                                          <p:spTgt spid="2355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355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2" name="Picture 6" descr="peaceking"/>
          <p:cNvPicPr>
            <a:picLocks noChangeAspect="1" noChangeArrowheads="1"/>
          </p:cNvPicPr>
          <p:nvPr/>
        </p:nvPicPr>
        <p:blipFill>
          <a:blip r:embed="rId3">
            <a:lum bright="60000" contrast="-60000"/>
            <a:extLst>
              <a:ext uri="{28A0092B-C50C-407E-A947-70E740481C1C}">
                <a14:useLocalDpi xmlns:a14="http://schemas.microsoft.com/office/drawing/2010/main" val="0"/>
              </a:ext>
            </a:extLst>
          </a:blip>
          <a:srcRect/>
          <a:stretch>
            <a:fillRect/>
          </a:stretch>
        </p:blipFill>
        <p:spPr bwMode="auto">
          <a:xfrm>
            <a:off x="914400" y="715963"/>
            <a:ext cx="7315200" cy="5426075"/>
          </a:xfrm>
          <a:prstGeom prst="rect">
            <a:avLst/>
          </a:prstGeom>
          <a:noFill/>
          <a:extLst>
            <a:ext uri="{909E8E84-426E-40DD-AFC4-6F175D3DCCD1}">
              <a14:hiddenFill xmlns:a14="http://schemas.microsoft.com/office/drawing/2010/main">
                <a:solidFill>
                  <a:srgbClr val="FFFFFF"/>
                </a:solidFill>
              </a14:hiddenFill>
            </a:ext>
          </a:extLst>
        </p:spPr>
      </p:pic>
      <p:sp>
        <p:nvSpPr>
          <p:cNvPr id="24580" name="Rectangle 4"/>
          <p:cNvSpPr>
            <a:spLocks noGrp="1" noChangeArrowheads="1"/>
          </p:cNvSpPr>
          <p:nvPr>
            <p:ph type="ctrTitle"/>
          </p:nvPr>
        </p:nvSpPr>
        <p:spPr/>
        <p:txBody>
          <a:bodyPr/>
          <a:lstStyle/>
          <a:p>
            <a:r>
              <a:rPr lang="en-US" altLang="en-US"/>
              <a:t>Allusion Argument</a:t>
            </a:r>
          </a:p>
        </p:txBody>
      </p:sp>
      <p:sp>
        <p:nvSpPr>
          <p:cNvPr id="24581" name="Rectangle 5"/>
          <p:cNvSpPr>
            <a:spLocks noGrp="1" noChangeArrowheads="1"/>
          </p:cNvSpPr>
          <p:nvPr>
            <p:ph type="subTitle" idx="1"/>
          </p:nvPr>
        </p:nvSpPr>
        <p:spPr/>
        <p:txBody>
          <a:bodyPr/>
          <a:lstStyle/>
          <a:p>
            <a:endParaRPr lang="en-US" altLang="en-US"/>
          </a:p>
        </p:txBody>
      </p:sp>
    </p:spTree>
    <p:custDataLst>
      <p:tags r:id="rId1"/>
    </p:custDataLst>
  </p:cSld>
  <p:clrMapOvr>
    <a:masterClrMapping/>
  </p:clrMapOvr>
  <p:transition advTm="884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4580"/>
                                        </p:tgtEl>
                                        <p:attrNameLst>
                                          <p:attrName>style.visibility</p:attrName>
                                        </p:attrNameLst>
                                      </p:cBhvr>
                                      <p:to>
                                        <p:strVal val="visible"/>
                                      </p:to>
                                    </p:set>
                                    <p:anim calcmode="lin" valueType="num">
                                      <p:cBhvr>
                                        <p:cTn id="7" dur="500" fill="hold"/>
                                        <p:tgtEl>
                                          <p:spTgt spid="24580"/>
                                        </p:tgtEl>
                                        <p:attrNameLst>
                                          <p:attrName>ppt_w</p:attrName>
                                        </p:attrNameLst>
                                      </p:cBhvr>
                                      <p:tavLst>
                                        <p:tav tm="0">
                                          <p:val>
                                            <p:fltVal val="0"/>
                                          </p:val>
                                        </p:tav>
                                        <p:tav tm="100000">
                                          <p:val>
                                            <p:strVal val="#ppt_w"/>
                                          </p:val>
                                        </p:tav>
                                      </p:tavLst>
                                    </p:anim>
                                    <p:anim calcmode="lin" valueType="num">
                                      <p:cBhvr>
                                        <p:cTn id="8" dur="500" fill="hold"/>
                                        <p:tgtEl>
                                          <p:spTgt spid="2458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a:t>Introduction</a:t>
            </a:r>
          </a:p>
        </p:txBody>
      </p:sp>
      <p:sp>
        <p:nvSpPr>
          <p:cNvPr id="3075" name="Rectangle 3"/>
          <p:cNvSpPr>
            <a:spLocks noGrp="1" noChangeArrowheads="1"/>
          </p:cNvSpPr>
          <p:nvPr>
            <p:ph type="body" idx="1"/>
          </p:nvPr>
        </p:nvSpPr>
        <p:spPr/>
        <p:txBody>
          <a:bodyPr/>
          <a:lstStyle/>
          <a:p>
            <a:r>
              <a:rPr lang="en-US" altLang="en-US"/>
              <a:t>In a previous talk, we sketched the various views on the millennium:</a:t>
            </a:r>
          </a:p>
          <a:p>
            <a:pPr lvl="1"/>
            <a:r>
              <a:rPr lang="en-US" altLang="en-US"/>
              <a:t>Pre-Millennial</a:t>
            </a:r>
          </a:p>
          <a:p>
            <a:pPr lvl="1"/>
            <a:r>
              <a:rPr lang="en-US" altLang="en-US"/>
              <a:t>Post-Millennial</a:t>
            </a:r>
          </a:p>
          <a:p>
            <a:pPr lvl="1"/>
            <a:r>
              <a:rPr lang="en-US" altLang="en-US"/>
              <a:t>A-Millennial</a:t>
            </a:r>
          </a:p>
          <a:p>
            <a:r>
              <a:rPr lang="en-US" altLang="en-US"/>
              <a:t>Here we want to suggest why we think the pre-millennial view is to be preferred.</a:t>
            </a:r>
          </a:p>
        </p:txBody>
      </p:sp>
    </p:spTree>
    <p:custDataLst>
      <p:tags r:id="rId1"/>
    </p:custDataLst>
  </p:cSld>
  <p:clrMapOvr>
    <a:masterClrMapping/>
  </p:clrMapOvr>
  <p:transition advTm="9370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5">
                                            <p:txEl>
                                              <p:pRg st="1" end="1"/>
                                            </p:txEl>
                                          </p:spTgt>
                                        </p:tgtEl>
                                        <p:attrNameLst>
                                          <p:attrName>style.visibility</p:attrName>
                                        </p:attrNameLst>
                                      </p:cBhvr>
                                      <p:to>
                                        <p:strVal val="visible"/>
                                      </p:to>
                                    </p:set>
                                    <p:anim calcmode="lin" valueType="num">
                                      <p:cBhvr additive="base">
                                        <p:cTn id="13"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5">
                                            <p:txEl>
                                              <p:pRg st="2" end="2"/>
                                            </p:txEl>
                                          </p:spTgt>
                                        </p:tgtEl>
                                        <p:attrNameLst>
                                          <p:attrName>style.visibility</p:attrName>
                                        </p:attrNameLst>
                                      </p:cBhvr>
                                      <p:to>
                                        <p:strVal val="visible"/>
                                      </p:to>
                                    </p:set>
                                    <p:anim calcmode="lin" valueType="num">
                                      <p:cBhvr additive="base">
                                        <p:cTn id="19"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5">
                                            <p:txEl>
                                              <p:pRg st="3" end="3"/>
                                            </p:txEl>
                                          </p:spTgt>
                                        </p:tgtEl>
                                        <p:attrNameLst>
                                          <p:attrName>style.visibility</p:attrName>
                                        </p:attrNameLst>
                                      </p:cBhvr>
                                      <p:to>
                                        <p:strVal val="visible"/>
                                      </p:to>
                                    </p:set>
                                    <p:anim calcmode="lin" valueType="num">
                                      <p:cBhvr additive="base">
                                        <p:cTn id="25" dur="500" fill="hold"/>
                                        <p:tgtEl>
                                          <p:spTgt spid="30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075">
                                            <p:txEl>
                                              <p:pRg st="4" end="4"/>
                                            </p:txEl>
                                          </p:spTgt>
                                        </p:tgtEl>
                                        <p:attrNameLst>
                                          <p:attrName>style.visibility</p:attrName>
                                        </p:attrNameLst>
                                      </p:cBhvr>
                                      <p:to>
                                        <p:strVal val="visible"/>
                                      </p:to>
                                    </p:set>
                                    <p:anim calcmode="lin" valueType="num">
                                      <p:cBhvr additive="base">
                                        <p:cTn id="31" dur="500" fill="hold"/>
                                        <p:tgtEl>
                                          <p:spTgt spid="307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a:t>Allusions in Revelation 19:11-21</a:t>
            </a:r>
          </a:p>
        </p:txBody>
      </p:sp>
      <p:sp>
        <p:nvSpPr>
          <p:cNvPr id="26627" name="Rectangle 3"/>
          <p:cNvSpPr>
            <a:spLocks noGrp="1" noChangeArrowheads="1"/>
          </p:cNvSpPr>
          <p:nvPr>
            <p:ph type="body" idx="1"/>
          </p:nvPr>
        </p:nvSpPr>
        <p:spPr/>
        <p:txBody>
          <a:bodyPr/>
          <a:lstStyle/>
          <a:p>
            <a:r>
              <a:rPr lang="en-US" altLang="en-US"/>
              <a:t>Judges/wars </a:t>
            </a:r>
          </a:p>
          <a:p>
            <a:pPr lvl="1"/>
            <a:r>
              <a:rPr lang="en-US" altLang="en-US"/>
              <a:t>Psalm 9:8; 96:13; Isa 11:4; Zech 14:3</a:t>
            </a:r>
          </a:p>
          <a:p>
            <a:r>
              <a:rPr lang="en-US" altLang="en-US"/>
              <a:t>Robe in blood</a:t>
            </a:r>
          </a:p>
          <a:p>
            <a:pPr lvl="1"/>
            <a:r>
              <a:rPr lang="en-US" altLang="en-US"/>
              <a:t>Isa 63:1-3</a:t>
            </a:r>
          </a:p>
          <a:p>
            <a:r>
              <a:rPr lang="en-US" altLang="en-US"/>
              <a:t>Armies of heaven</a:t>
            </a:r>
          </a:p>
          <a:p>
            <a:pPr lvl="1"/>
            <a:r>
              <a:rPr lang="en-US" altLang="en-US"/>
              <a:t>Deut 33:2-3; Zech 14:5</a:t>
            </a:r>
          </a:p>
          <a:p>
            <a:r>
              <a:rPr lang="en-US" altLang="en-US"/>
              <a:t>Sword of mouth</a:t>
            </a:r>
          </a:p>
          <a:p>
            <a:pPr lvl="1"/>
            <a:r>
              <a:rPr lang="en-US" altLang="en-US"/>
              <a:t>Isa 49:2</a:t>
            </a:r>
          </a:p>
        </p:txBody>
      </p:sp>
    </p:spTree>
    <p:custDataLst>
      <p:tags r:id="rId1"/>
    </p:custDataLst>
  </p:cSld>
  <p:clrMapOvr>
    <a:masterClrMapping/>
  </p:clrMapOvr>
  <p:transition advTm="7721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additive="base">
                                        <p:cTn id="7" dur="5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627">
                                            <p:txEl>
                                              <p:pRg st="1" end="1"/>
                                            </p:txEl>
                                          </p:spTgt>
                                        </p:tgtEl>
                                        <p:attrNameLst>
                                          <p:attrName>style.visibility</p:attrName>
                                        </p:attrNameLst>
                                      </p:cBhvr>
                                      <p:to>
                                        <p:strVal val="visible"/>
                                      </p:to>
                                    </p:set>
                                    <p:anim calcmode="lin" valueType="num">
                                      <p:cBhvr additive="base">
                                        <p:cTn id="13" dur="500" fill="hold"/>
                                        <p:tgtEl>
                                          <p:spTgt spid="266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6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627">
                                            <p:txEl>
                                              <p:pRg st="2" end="2"/>
                                            </p:txEl>
                                          </p:spTgt>
                                        </p:tgtEl>
                                        <p:attrNameLst>
                                          <p:attrName>style.visibility</p:attrName>
                                        </p:attrNameLst>
                                      </p:cBhvr>
                                      <p:to>
                                        <p:strVal val="visible"/>
                                      </p:to>
                                    </p:set>
                                    <p:anim calcmode="lin" valueType="num">
                                      <p:cBhvr additive="base">
                                        <p:cTn id="19" dur="500" fill="hold"/>
                                        <p:tgtEl>
                                          <p:spTgt spid="2662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6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6627">
                                            <p:txEl>
                                              <p:pRg st="3" end="3"/>
                                            </p:txEl>
                                          </p:spTgt>
                                        </p:tgtEl>
                                        <p:attrNameLst>
                                          <p:attrName>style.visibility</p:attrName>
                                        </p:attrNameLst>
                                      </p:cBhvr>
                                      <p:to>
                                        <p:strVal val="visible"/>
                                      </p:to>
                                    </p:set>
                                    <p:anim calcmode="lin" valueType="num">
                                      <p:cBhvr additive="base">
                                        <p:cTn id="25" dur="500" fill="hold"/>
                                        <p:tgtEl>
                                          <p:spTgt spid="2662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662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627">
                                            <p:txEl>
                                              <p:pRg st="4" end="4"/>
                                            </p:txEl>
                                          </p:spTgt>
                                        </p:tgtEl>
                                        <p:attrNameLst>
                                          <p:attrName>style.visibility</p:attrName>
                                        </p:attrNameLst>
                                      </p:cBhvr>
                                      <p:to>
                                        <p:strVal val="visible"/>
                                      </p:to>
                                    </p:set>
                                    <p:anim calcmode="lin" valueType="num">
                                      <p:cBhvr additive="base">
                                        <p:cTn id="31" dur="500" fill="hold"/>
                                        <p:tgtEl>
                                          <p:spTgt spid="2662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662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6627">
                                            <p:txEl>
                                              <p:pRg st="5" end="5"/>
                                            </p:txEl>
                                          </p:spTgt>
                                        </p:tgtEl>
                                        <p:attrNameLst>
                                          <p:attrName>style.visibility</p:attrName>
                                        </p:attrNameLst>
                                      </p:cBhvr>
                                      <p:to>
                                        <p:strVal val="visible"/>
                                      </p:to>
                                    </p:set>
                                    <p:anim calcmode="lin" valueType="num">
                                      <p:cBhvr additive="base">
                                        <p:cTn id="37" dur="500" fill="hold"/>
                                        <p:tgtEl>
                                          <p:spTgt spid="2662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662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6627">
                                            <p:txEl>
                                              <p:pRg st="6" end="6"/>
                                            </p:txEl>
                                          </p:spTgt>
                                        </p:tgtEl>
                                        <p:attrNameLst>
                                          <p:attrName>style.visibility</p:attrName>
                                        </p:attrNameLst>
                                      </p:cBhvr>
                                      <p:to>
                                        <p:strVal val="visible"/>
                                      </p:to>
                                    </p:set>
                                    <p:anim calcmode="lin" valueType="num">
                                      <p:cBhvr additive="base">
                                        <p:cTn id="43" dur="500" fill="hold"/>
                                        <p:tgtEl>
                                          <p:spTgt spid="2662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662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6627">
                                            <p:txEl>
                                              <p:pRg st="7" end="7"/>
                                            </p:txEl>
                                          </p:spTgt>
                                        </p:tgtEl>
                                        <p:attrNameLst>
                                          <p:attrName>style.visibility</p:attrName>
                                        </p:attrNameLst>
                                      </p:cBhvr>
                                      <p:to>
                                        <p:strVal val="visible"/>
                                      </p:to>
                                    </p:set>
                                    <p:anim calcmode="lin" valueType="num">
                                      <p:cBhvr additive="base">
                                        <p:cTn id="49" dur="500" fill="hold"/>
                                        <p:tgtEl>
                                          <p:spTgt spid="2662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662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a:t>Allusions in Revelation 19:11-21</a:t>
            </a:r>
          </a:p>
        </p:txBody>
      </p:sp>
      <p:sp>
        <p:nvSpPr>
          <p:cNvPr id="27651" name="Rectangle 3"/>
          <p:cNvSpPr>
            <a:spLocks noGrp="1" noChangeArrowheads="1"/>
          </p:cNvSpPr>
          <p:nvPr>
            <p:ph type="body" idx="1"/>
          </p:nvPr>
        </p:nvSpPr>
        <p:spPr/>
        <p:txBody>
          <a:bodyPr/>
          <a:lstStyle/>
          <a:p>
            <a:r>
              <a:rPr lang="en-US" altLang="en-US"/>
              <a:t>Smite nations</a:t>
            </a:r>
          </a:p>
          <a:p>
            <a:pPr lvl="1"/>
            <a:r>
              <a:rPr lang="en-US" altLang="en-US"/>
              <a:t>Isa 11:4</a:t>
            </a:r>
          </a:p>
          <a:p>
            <a:r>
              <a:rPr lang="en-US" altLang="en-US"/>
              <a:t>Rule with iron rod</a:t>
            </a:r>
          </a:p>
          <a:p>
            <a:pPr lvl="1"/>
            <a:r>
              <a:rPr lang="en-US" altLang="en-US"/>
              <a:t>Psalm 2:9</a:t>
            </a:r>
          </a:p>
          <a:p>
            <a:r>
              <a:rPr lang="en-US" altLang="en-US"/>
              <a:t>Tread winepress</a:t>
            </a:r>
          </a:p>
          <a:p>
            <a:pPr lvl="1"/>
            <a:r>
              <a:rPr lang="en-US" altLang="en-US"/>
              <a:t>Isa 63:3; Joel 3:13</a:t>
            </a:r>
          </a:p>
          <a:p>
            <a:r>
              <a:rPr lang="en-US" altLang="en-US"/>
              <a:t>Call to birds</a:t>
            </a:r>
          </a:p>
          <a:p>
            <a:pPr lvl="1"/>
            <a:r>
              <a:rPr lang="en-US" altLang="en-US"/>
              <a:t>Ezek 39:4, 17-20</a:t>
            </a:r>
          </a:p>
        </p:txBody>
      </p:sp>
    </p:spTree>
    <p:custDataLst>
      <p:tags r:id="rId1"/>
    </p:custDataLst>
  </p:cSld>
  <p:clrMapOvr>
    <a:masterClrMapping/>
  </p:clrMapOvr>
  <p:transition advTm="4107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additive="base">
                                        <p:cTn id="7" dur="5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651">
                                            <p:txEl>
                                              <p:pRg st="1" end="1"/>
                                            </p:txEl>
                                          </p:spTgt>
                                        </p:tgtEl>
                                        <p:attrNameLst>
                                          <p:attrName>style.visibility</p:attrName>
                                        </p:attrNameLst>
                                      </p:cBhvr>
                                      <p:to>
                                        <p:strVal val="visible"/>
                                      </p:to>
                                    </p:set>
                                    <p:anim calcmode="lin" valueType="num">
                                      <p:cBhvr additive="base">
                                        <p:cTn id="13" dur="5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6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7651">
                                            <p:txEl>
                                              <p:pRg st="2" end="2"/>
                                            </p:txEl>
                                          </p:spTgt>
                                        </p:tgtEl>
                                        <p:attrNameLst>
                                          <p:attrName>style.visibility</p:attrName>
                                        </p:attrNameLst>
                                      </p:cBhvr>
                                      <p:to>
                                        <p:strVal val="visible"/>
                                      </p:to>
                                    </p:set>
                                    <p:anim calcmode="lin" valueType="num">
                                      <p:cBhvr additive="base">
                                        <p:cTn id="19" dur="5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6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7651">
                                            <p:txEl>
                                              <p:pRg st="3" end="3"/>
                                            </p:txEl>
                                          </p:spTgt>
                                        </p:tgtEl>
                                        <p:attrNameLst>
                                          <p:attrName>style.visibility</p:attrName>
                                        </p:attrNameLst>
                                      </p:cBhvr>
                                      <p:to>
                                        <p:strVal val="visible"/>
                                      </p:to>
                                    </p:set>
                                    <p:anim calcmode="lin" valueType="num">
                                      <p:cBhvr additive="base">
                                        <p:cTn id="25" dur="500" fill="hold"/>
                                        <p:tgtEl>
                                          <p:spTgt spid="2765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765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7651">
                                            <p:txEl>
                                              <p:pRg st="4" end="4"/>
                                            </p:txEl>
                                          </p:spTgt>
                                        </p:tgtEl>
                                        <p:attrNameLst>
                                          <p:attrName>style.visibility</p:attrName>
                                        </p:attrNameLst>
                                      </p:cBhvr>
                                      <p:to>
                                        <p:strVal val="visible"/>
                                      </p:to>
                                    </p:set>
                                    <p:anim calcmode="lin" valueType="num">
                                      <p:cBhvr additive="base">
                                        <p:cTn id="31" dur="500" fill="hold"/>
                                        <p:tgtEl>
                                          <p:spTgt spid="2765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765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7651">
                                            <p:txEl>
                                              <p:pRg st="5" end="5"/>
                                            </p:txEl>
                                          </p:spTgt>
                                        </p:tgtEl>
                                        <p:attrNameLst>
                                          <p:attrName>style.visibility</p:attrName>
                                        </p:attrNameLst>
                                      </p:cBhvr>
                                      <p:to>
                                        <p:strVal val="visible"/>
                                      </p:to>
                                    </p:set>
                                    <p:anim calcmode="lin" valueType="num">
                                      <p:cBhvr additive="base">
                                        <p:cTn id="37" dur="500" fill="hold"/>
                                        <p:tgtEl>
                                          <p:spTgt spid="2765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765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7651">
                                            <p:txEl>
                                              <p:pRg st="6" end="6"/>
                                            </p:txEl>
                                          </p:spTgt>
                                        </p:tgtEl>
                                        <p:attrNameLst>
                                          <p:attrName>style.visibility</p:attrName>
                                        </p:attrNameLst>
                                      </p:cBhvr>
                                      <p:to>
                                        <p:strVal val="visible"/>
                                      </p:to>
                                    </p:set>
                                    <p:anim calcmode="lin" valueType="num">
                                      <p:cBhvr additive="base">
                                        <p:cTn id="43" dur="500" fill="hold"/>
                                        <p:tgtEl>
                                          <p:spTgt spid="2765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765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7651">
                                            <p:txEl>
                                              <p:pRg st="7" end="7"/>
                                            </p:txEl>
                                          </p:spTgt>
                                        </p:tgtEl>
                                        <p:attrNameLst>
                                          <p:attrName>style.visibility</p:attrName>
                                        </p:attrNameLst>
                                      </p:cBhvr>
                                      <p:to>
                                        <p:strVal val="visible"/>
                                      </p:to>
                                    </p:set>
                                    <p:anim calcmode="lin" valueType="num">
                                      <p:cBhvr additive="base">
                                        <p:cTn id="49" dur="500" fill="hold"/>
                                        <p:tgtEl>
                                          <p:spTgt spid="27651">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765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a:t>Allusions in Revelation 19:11-21</a:t>
            </a:r>
          </a:p>
        </p:txBody>
      </p:sp>
      <p:sp>
        <p:nvSpPr>
          <p:cNvPr id="28675" name="Rectangle 3"/>
          <p:cNvSpPr>
            <a:spLocks noGrp="1" noChangeArrowheads="1"/>
          </p:cNvSpPr>
          <p:nvPr>
            <p:ph type="body" idx="1"/>
          </p:nvPr>
        </p:nvSpPr>
        <p:spPr/>
        <p:txBody>
          <a:bodyPr/>
          <a:lstStyle/>
          <a:p>
            <a:r>
              <a:rPr lang="en-US" altLang="en-US"/>
              <a:t>Beast, kings, armies</a:t>
            </a:r>
          </a:p>
          <a:p>
            <a:pPr lvl="1"/>
            <a:r>
              <a:rPr lang="en-US" altLang="en-US"/>
              <a:t>Psalm 2:2, 12; Ezk 38:16; Zech 12:3, 14:2</a:t>
            </a:r>
          </a:p>
          <a:p>
            <a:r>
              <a:rPr lang="en-US" altLang="en-US"/>
              <a:t>Thrown in fire</a:t>
            </a:r>
          </a:p>
          <a:p>
            <a:pPr lvl="1"/>
            <a:r>
              <a:rPr lang="en-US" altLang="en-US"/>
              <a:t>Isa 30:33; Dan 7:11</a:t>
            </a:r>
          </a:p>
        </p:txBody>
      </p:sp>
    </p:spTree>
    <p:custDataLst>
      <p:tags r:id="rId1"/>
    </p:custDataLst>
  </p:cSld>
  <p:clrMapOvr>
    <a:masterClrMapping/>
  </p:clrMapOvr>
  <p:transition advTm="4216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additive="base">
                                        <p:cTn id="7" dur="5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6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675">
                                            <p:txEl>
                                              <p:pRg st="1" end="1"/>
                                            </p:txEl>
                                          </p:spTgt>
                                        </p:tgtEl>
                                        <p:attrNameLst>
                                          <p:attrName>style.visibility</p:attrName>
                                        </p:attrNameLst>
                                      </p:cBhvr>
                                      <p:to>
                                        <p:strVal val="visible"/>
                                      </p:to>
                                    </p:set>
                                    <p:anim calcmode="lin" valueType="num">
                                      <p:cBhvr additive="base">
                                        <p:cTn id="13" dur="500" fill="hold"/>
                                        <p:tgtEl>
                                          <p:spTgt spid="286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6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8675">
                                            <p:txEl>
                                              <p:pRg st="2" end="2"/>
                                            </p:txEl>
                                          </p:spTgt>
                                        </p:tgtEl>
                                        <p:attrNameLst>
                                          <p:attrName>style.visibility</p:attrName>
                                        </p:attrNameLst>
                                      </p:cBhvr>
                                      <p:to>
                                        <p:strVal val="visible"/>
                                      </p:to>
                                    </p:set>
                                    <p:anim calcmode="lin" valueType="num">
                                      <p:cBhvr additive="base">
                                        <p:cTn id="19" dur="500" fill="hold"/>
                                        <p:tgtEl>
                                          <p:spTgt spid="286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6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8675">
                                            <p:txEl>
                                              <p:pRg st="3" end="3"/>
                                            </p:txEl>
                                          </p:spTgt>
                                        </p:tgtEl>
                                        <p:attrNameLst>
                                          <p:attrName>style.visibility</p:attrName>
                                        </p:attrNameLst>
                                      </p:cBhvr>
                                      <p:to>
                                        <p:strVal val="visible"/>
                                      </p:to>
                                    </p:set>
                                    <p:anim calcmode="lin" valueType="num">
                                      <p:cBhvr additive="base">
                                        <p:cTn id="25" dur="500" fill="hold"/>
                                        <p:tgtEl>
                                          <p:spTgt spid="286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867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a:t>Golden Age vs Silver Age</a:t>
            </a:r>
          </a:p>
        </p:txBody>
      </p:sp>
      <p:sp>
        <p:nvSpPr>
          <p:cNvPr id="29699" name="Rectangle 3"/>
          <p:cNvSpPr>
            <a:spLocks noGrp="1" noChangeArrowheads="1"/>
          </p:cNvSpPr>
          <p:nvPr>
            <p:ph type="body" idx="1"/>
          </p:nvPr>
        </p:nvSpPr>
        <p:spPr/>
        <p:txBody>
          <a:bodyPr/>
          <a:lstStyle/>
          <a:p>
            <a:r>
              <a:rPr lang="en-US" altLang="en-US"/>
              <a:t>One of the most significant differences between the Pre-Mill view and the Post-Mill and A-Mill views is the relation of the coming of Jesus to the </a:t>
            </a:r>
            <a:r>
              <a:rPr lang="en-US" altLang="en-US">
                <a:cs typeface="Arial" charset="0"/>
              </a:rPr>
              <a:t>'</a:t>
            </a:r>
            <a:r>
              <a:rPr lang="en-US" altLang="en-US"/>
              <a:t>golden</a:t>
            </a:r>
            <a:r>
              <a:rPr lang="en-US" altLang="en-US">
                <a:cs typeface="Arial" charset="0"/>
              </a:rPr>
              <a:t>'</a:t>
            </a:r>
            <a:r>
              <a:rPr lang="en-US" altLang="en-US"/>
              <a:t> and </a:t>
            </a:r>
            <a:r>
              <a:rPr lang="en-US" altLang="en-US">
                <a:cs typeface="Arial" charset="0"/>
              </a:rPr>
              <a:t>'</a:t>
            </a:r>
            <a:r>
              <a:rPr lang="en-US" altLang="en-US"/>
              <a:t>silver</a:t>
            </a:r>
            <a:r>
              <a:rPr lang="en-US" altLang="en-US">
                <a:cs typeface="Arial" charset="0"/>
              </a:rPr>
              <a:t>'</a:t>
            </a:r>
            <a:r>
              <a:rPr lang="en-US" altLang="en-US"/>
              <a:t> ages:</a:t>
            </a:r>
          </a:p>
          <a:p>
            <a:pPr lvl="1"/>
            <a:r>
              <a:rPr lang="en-US" altLang="en-US"/>
              <a:t>Golden age: no more free sinners, no more death.</a:t>
            </a:r>
          </a:p>
          <a:p>
            <a:pPr lvl="1"/>
            <a:r>
              <a:rPr lang="en-US" altLang="en-US"/>
              <a:t>Silver age: sinners still free &amp; sinning; still have death, but conditions quite good.</a:t>
            </a:r>
          </a:p>
        </p:txBody>
      </p:sp>
    </p:spTree>
    <p:custDataLst>
      <p:tags r:id="rId1"/>
    </p:custDataLst>
  </p:cSld>
  <p:clrMapOvr>
    <a:masterClrMapping/>
  </p:clrMapOvr>
  <p:transition advTm="4544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checkerboard(across)">
                                      <p:cBhvr>
                                        <p:cTn id="7" dur="500"/>
                                        <p:tgtEl>
                                          <p:spTgt spid="296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9699">
                                            <p:txEl>
                                              <p:pRg st="1" end="1"/>
                                            </p:txEl>
                                          </p:spTgt>
                                        </p:tgtEl>
                                        <p:attrNameLst>
                                          <p:attrName>style.visibility</p:attrName>
                                        </p:attrNameLst>
                                      </p:cBhvr>
                                      <p:to>
                                        <p:strVal val="visible"/>
                                      </p:to>
                                    </p:set>
                                    <p:animEffect transition="in" filter="checkerboard(across)">
                                      <p:cBhvr>
                                        <p:cTn id="12" dur="500"/>
                                        <p:tgtEl>
                                          <p:spTgt spid="296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9699">
                                            <p:txEl>
                                              <p:pRg st="2" end="2"/>
                                            </p:txEl>
                                          </p:spTgt>
                                        </p:tgtEl>
                                        <p:attrNameLst>
                                          <p:attrName>style.visibility</p:attrName>
                                        </p:attrNameLst>
                                      </p:cBhvr>
                                      <p:to>
                                        <p:strVal val="visible"/>
                                      </p:to>
                                    </p:set>
                                    <p:animEffect transition="in" filter="checkerboard(across)">
                                      <p:cBhvr>
                                        <p:cTn id="17" dur="500"/>
                                        <p:tgtEl>
                                          <p:spTgt spid="296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a:t>Golden Age vs Silver Age</a:t>
            </a:r>
          </a:p>
        </p:txBody>
      </p:sp>
      <p:sp>
        <p:nvSpPr>
          <p:cNvPr id="30723" name="Rectangle 3"/>
          <p:cNvSpPr>
            <a:spLocks noGrp="1" noChangeArrowheads="1"/>
          </p:cNvSpPr>
          <p:nvPr>
            <p:ph type="body" idx="1"/>
          </p:nvPr>
        </p:nvSpPr>
        <p:spPr/>
        <p:txBody>
          <a:bodyPr/>
          <a:lstStyle/>
          <a:p>
            <a:pPr>
              <a:lnSpc>
                <a:spcPct val="90000"/>
              </a:lnSpc>
            </a:pPr>
            <a:r>
              <a:rPr lang="en-US" altLang="en-US" sz="2800"/>
              <a:t>In the A-Mill scheme, now is the silver age, when Satan is bound and the Gospel can spread.  Jesus hasn</a:t>
            </a:r>
            <a:r>
              <a:rPr lang="en-US" altLang="en-US" sz="2800">
                <a:cs typeface="Arial" charset="0"/>
              </a:rPr>
              <a:t>'</a:t>
            </a:r>
            <a:r>
              <a:rPr lang="en-US" altLang="en-US" sz="2800"/>
              <a:t>t returned yet.  When he does, the golden age begins.</a:t>
            </a:r>
          </a:p>
          <a:p>
            <a:pPr>
              <a:lnSpc>
                <a:spcPct val="90000"/>
              </a:lnSpc>
            </a:pPr>
            <a:r>
              <a:rPr lang="en-US" altLang="en-US" sz="2800"/>
              <a:t>In the Post-Mill scheme, the church will succeed in spreading the gospel, bringing in a silver age before Jesus returns. Then, the golden age.</a:t>
            </a:r>
          </a:p>
          <a:p>
            <a:pPr>
              <a:lnSpc>
                <a:spcPct val="90000"/>
              </a:lnSpc>
            </a:pPr>
            <a:r>
              <a:rPr lang="en-US" altLang="en-US" sz="2800"/>
              <a:t>In the Pre-Mill scheme, Jesus will return. But before the golden age of the eternal state, there will be a silver age in which government is good, but sinners are still living free on earth.</a:t>
            </a:r>
          </a:p>
        </p:txBody>
      </p:sp>
    </p:spTree>
    <p:custDataLst>
      <p:tags r:id="rId1"/>
    </p:custDataLst>
  </p:cSld>
  <p:clrMapOvr>
    <a:masterClrMapping/>
  </p:clrMapOvr>
  <p:transition advTm="12518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checkerboard(across)">
                                      <p:cBhvr>
                                        <p:cTn id="7" dur="500"/>
                                        <p:tgtEl>
                                          <p:spTgt spid="307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0723">
                                            <p:txEl>
                                              <p:pRg st="1" end="1"/>
                                            </p:txEl>
                                          </p:spTgt>
                                        </p:tgtEl>
                                        <p:attrNameLst>
                                          <p:attrName>style.visibility</p:attrName>
                                        </p:attrNameLst>
                                      </p:cBhvr>
                                      <p:to>
                                        <p:strVal val="visible"/>
                                      </p:to>
                                    </p:set>
                                    <p:animEffect transition="in" filter="checkerboard(across)">
                                      <p:cBhvr>
                                        <p:cTn id="12" dur="500"/>
                                        <p:tgtEl>
                                          <p:spTgt spid="307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0723">
                                            <p:txEl>
                                              <p:pRg st="2" end="2"/>
                                            </p:txEl>
                                          </p:spTgt>
                                        </p:tgtEl>
                                        <p:attrNameLst>
                                          <p:attrName>style.visibility</p:attrName>
                                        </p:attrNameLst>
                                      </p:cBhvr>
                                      <p:to>
                                        <p:strVal val="visible"/>
                                      </p:to>
                                    </p:set>
                                    <p:animEffect transition="in" filter="checkerboard(across)">
                                      <p:cBhvr>
                                        <p:cTn id="17" dur="500"/>
                                        <p:tgtEl>
                                          <p:spTgt spid="307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a:t>Allusion Argument</a:t>
            </a:r>
          </a:p>
        </p:txBody>
      </p:sp>
      <p:sp>
        <p:nvSpPr>
          <p:cNvPr id="31747" name="Rectangle 3"/>
          <p:cNvSpPr>
            <a:spLocks noGrp="1" noChangeArrowheads="1"/>
          </p:cNvSpPr>
          <p:nvPr>
            <p:ph type="body" idx="1"/>
          </p:nvPr>
        </p:nvSpPr>
        <p:spPr/>
        <p:txBody>
          <a:bodyPr/>
          <a:lstStyle/>
          <a:p>
            <a:r>
              <a:rPr lang="en-US" altLang="en-US"/>
              <a:t>Several of the OT passages alluded to in Revelation 19:11-21 show silver age features following Jesus</a:t>
            </a:r>
            <a:r>
              <a:rPr lang="en-US" altLang="en-US">
                <a:cs typeface="Arial" charset="0"/>
              </a:rPr>
              <a:t>'</a:t>
            </a:r>
            <a:r>
              <a:rPr lang="en-US" altLang="en-US"/>
              <a:t> return:</a:t>
            </a:r>
          </a:p>
          <a:p>
            <a:pPr lvl="1"/>
            <a:r>
              <a:rPr lang="en-US" altLang="en-US"/>
              <a:t>Zechariah 14</a:t>
            </a:r>
          </a:p>
          <a:p>
            <a:pPr lvl="1"/>
            <a:r>
              <a:rPr lang="en-US" altLang="en-US"/>
              <a:t>Daniel 7</a:t>
            </a:r>
          </a:p>
          <a:p>
            <a:pPr lvl="1"/>
            <a:r>
              <a:rPr lang="en-US" altLang="en-US"/>
              <a:t>Isaiah 30-32</a:t>
            </a:r>
          </a:p>
          <a:p>
            <a:pPr lvl="1"/>
            <a:r>
              <a:rPr lang="en-US" altLang="en-US"/>
              <a:t>Joel 3</a:t>
            </a:r>
          </a:p>
        </p:txBody>
      </p:sp>
    </p:spTree>
    <p:custDataLst>
      <p:tags r:id="rId1"/>
    </p:custDataLst>
  </p:cSld>
  <p:clrMapOvr>
    <a:masterClrMapping/>
  </p:clrMapOvr>
  <p:transition advTm="4149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checkerboard(across)">
                                      <p:cBhvr>
                                        <p:cTn id="7" dur="500"/>
                                        <p:tgtEl>
                                          <p:spTgt spid="317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1747">
                                            <p:txEl>
                                              <p:pRg st="1" end="1"/>
                                            </p:txEl>
                                          </p:spTgt>
                                        </p:tgtEl>
                                        <p:attrNameLst>
                                          <p:attrName>style.visibility</p:attrName>
                                        </p:attrNameLst>
                                      </p:cBhvr>
                                      <p:to>
                                        <p:strVal val="visible"/>
                                      </p:to>
                                    </p:set>
                                    <p:animEffect transition="in" filter="checkerboard(across)">
                                      <p:cBhvr>
                                        <p:cTn id="12" dur="500"/>
                                        <p:tgtEl>
                                          <p:spTgt spid="317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1747">
                                            <p:txEl>
                                              <p:pRg st="2" end="2"/>
                                            </p:txEl>
                                          </p:spTgt>
                                        </p:tgtEl>
                                        <p:attrNameLst>
                                          <p:attrName>style.visibility</p:attrName>
                                        </p:attrNameLst>
                                      </p:cBhvr>
                                      <p:to>
                                        <p:strVal val="visible"/>
                                      </p:to>
                                    </p:set>
                                    <p:animEffect transition="in" filter="checkerboard(across)">
                                      <p:cBhvr>
                                        <p:cTn id="17" dur="500"/>
                                        <p:tgtEl>
                                          <p:spTgt spid="3174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1747">
                                            <p:txEl>
                                              <p:pRg st="3" end="3"/>
                                            </p:txEl>
                                          </p:spTgt>
                                        </p:tgtEl>
                                        <p:attrNameLst>
                                          <p:attrName>style.visibility</p:attrName>
                                        </p:attrNameLst>
                                      </p:cBhvr>
                                      <p:to>
                                        <p:strVal val="visible"/>
                                      </p:to>
                                    </p:set>
                                    <p:animEffect transition="in" filter="checkerboard(across)">
                                      <p:cBhvr>
                                        <p:cTn id="22" dur="500"/>
                                        <p:tgtEl>
                                          <p:spTgt spid="3174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1747">
                                            <p:txEl>
                                              <p:pRg st="4" end="4"/>
                                            </p:txEl>
                                          </p:spTgt>
                                        </p:tgtEl>
                                        <p:attrNameLst>
                                          <p:attrName>style.visibility</p:attrName>
                                        </p:attrNameLst>
                                      </p:cBhvr>
                                      <p:to>
                                        <p:strVal val="visible"/>
                                      </p:to>
                                    </p:set>
                                    <p:animEffect transition="in" filter="checkerboard(across)">
                                      <p:cBhvr>
                                        <p:cTn id="27" dur="500"/>
                                        <p:tgtEl>
                                          <p:spTgt spid="317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a:t>Zechariah 14</a:t>
            </a:r>
          </a:p>
        </p:txBody>
      </p:sp>
      <p:sp>
        <p:nvSpPr>
          <p:cNvPr id="32771" name="Rectangle 3"/>
          <p:cNvSpPr>
            <a:spLocks noGrp="1" noChangeArrowheads="1"/>
          </p:cNvSpPr>
          <p:nvPr>
            <p:ph type="body" idx="1"/>
          </p:nvPr>
        </p:nvSpPr>
        <p:spPr/>
        <p:txBody>
          <a:bodyPr/>
          <a:lstStyle/>
          <a:p>
            <a:pPr>
              <a:lnSpc>
                <a:spcPct val="90000"/>
              </a:lnSpc>
            </a:pPr>
            <a:r>
              <a:rPr lang="en-US" altLang="en-US"/>
              <a:t>The Lord comes with his holy ones to wage war against the nations gathered against Jerusalem (1-5).</a:t>
            </a:r>
          </a:p>
          <a:p>
            <a:pPr>
              <a:lnSpc>
                <a:spcPct val="90000"/>
              </a:lnSpc>
            </a:pPr>
            <a:r>
              <a:rPr lang="en-US" altLang="en-US"/>
              <a:t>The Lord destroys them miraculously (12-15).</a:t>
            </a:r>
          </a:p>
          <a:p>
            <a:pPr>
              <a:lnSpc>
                <a:spcPct val="90000"/>
              </a:lnSpc>
            </a:pPr>
            <a:r>
              <a:rPr lang="en-US" altLang="en-US"/>
              <a:t>A silver age follows (16ff).</a:t>
            </a:r>
          </a:p>
          <a:p>
            <a:pPr lvl="1">
              <a:lnSpc>
                <a:spcPct val="90000"/>
              </a:lnSpc>
            </a:pPr>
            <a:r>
              <a:rPr lang="en-US" altLang="en-US"/>
              <a:t>There are survivors.</a:t>
            </a:r>
          </a:p>
          <a:p>
            <a:pPr lvl="1">
              <a:lnSpc>
                <a:spcPct val="90000"/>
              </a:lnSpc>
            </a:pPr>
            <a:r>
              <a:rPr lang="en-US" altLang="en-US"/>
              <a:t>They must come up to Jerusalem yearly.</a:t>
            </a:r>
          </a:p>
          <a:p>
            <a:pPr lvl="1">
              <a:lnSpc>
                <a:spcPct val="90000"/>
              </a:lnSpc>
            </a:pPr>
            <a:r>
              <a:rPr lang="en-US" altLang="en-US"/>
              <a:t>Drought is threatened on disobedient.</a:t>
            </a:r>
          </a:p>
        </p:txBody>
      </p:sp>
    </p:spTree>
    <p:custDataLst>
      <p:tags r:id="rId1"/>
    </p:custDataLst>
  </p:cSld>
  <p:clrMapOvr>
    <a:masterClrMapping/>
  </p:clrMapOvr>
  <p:transition advTm="11904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 calcmode="lin" valueType="num">
                                      <p:cBhvr additive="base">
                                        <p:cTn id="7" dur="500" fill="hold"/>
                                        <p:tgtEl>
                                          <p:spTgt spid="327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7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771">
                                            <p:txEl>
                                              <p:pRg st="1" end="1"/>
                                            </p:txEl>
                                          </p:spTgt>
                                        </p:tgtEl>
                                        <p:attrNameLst>
                                          <p:attrName>style.visibility</p:attrName>
                                        </p:attrNameLst>
                                      </p:cBhvr>
                                      <p:to>
                                        <p:strVal val="visible"/>
                                      </p:to>
                                    </p:set>
                                    <p:anim calcmode="lin" valueType="num">
                                      <p:cBhvr additive="base">
                                        <p:cTn id="13" dur="500" fill="hold"/>
                                        <p:tgtEl>
                                          <p:spTgt spid="327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7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2771">
                                            <p:txEl>
                                              <p:pRg st="2" end="2"/>
                                            </p:txEl>
                                          </p:spTgt>
                                        </p:tgtEl>
                                        <p:attrNameLst>
                                          <p:attrName>style.visibility</p:attrName>
                                        </p:attrNameLst>
                                      </p:cBhvr>
                                      <p:to>
                                        <p:strVal val="visible"/>
                                      </p:to>
                                    </p:set>
                                    <p:anim calcmode="lin" valueType="num">
                                      <p:cBhvr additive="base">
                                        <p:cTn id="19" dur="500" fill="hold"/>
                                        <p:tgtEl>
                                          <p:spTgt spid="327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7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2771">
                                            <p:txEl>
                                              <p:pRg st="3" end="3"/>
                                            </p:txEl>
                                          </p:spTgt>
                                        </p:tgtEl>
                                        <p:attrNameLst>
                                          <p:attrName>style.visibility</p:attrName>
                                        </p:attrNameLst>
                                      </p:cBhvr>
                                      <p:to>
                                        <p:strVal val="visible"/>
                                      </p:to>
                                    </p:set>
                                    <p:anim calcmode="lin" valueType="num">
                                      <p:cBhvr additive="base">
                                        <p:cTn id="25" dur="500" fill="hold"/>
                                        <p:tgtEl>
                                          <p:spTgt spid="3277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27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2771">
                                            <p:txEl>
                                              <p:pRg st="4" end="4"/>
                                            </p:txEl>
                                          </p:spTgt>
                                        </p:tgtEl>
                                        <p:attrNameLst>
                                          <p:attrName>style.visibility</p:attrName>
                                        </p:attrNameLst>
                                      </p:cBhvr>
                                      <p:to>
                                        <p:strVal val="visible"/>
                                      </p:to>
                                    </p:set>
                                    <p:anim calcmode="lin" valueType="num">
                                      <p:cBhvr additive="base">
                                        <p:cTn id="31" dur="500" fill="hold"/>
                                        <p:tgtEl>
                                          <p:spTgt spid="3277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27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2771">
                                            <p:txEl>
                                              <p:pRg st="5" end="5"/>
                                            </p:txEl>
                                          </p:spTgt>
                                        </p:tgtEl>
                                        <p:attrNameLst>
                                          <p:attrName>style.visibility</p:attrName>
                                        </p:attrNameLst>
                                      </p:cBhvr>
                                      <p:to>
                                        <p:strVal val="visible"/>
                                      </p:to>
                                    </p:set>
                                    <p:anim calcmode="lin" valueType="num">
                                      <p:cBhvr additive="base">
                                        <p:cTn id="37" dur="500" fill="hold"/>
                                        <p:tgtEl>
                                          <p:spTgt spid="3277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277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a:t>Daniel 7</a:t>
            </a:r>
          </a:p>
        </p:txBody>
      </p:sp>
      <p:sp>
        <p:nvSpPr>
          <p:cNvPr id="33795" name="Rectangle 3"/>
          <p:cNvSpPr>
            <a:spLocks noGrp="1" noChangeArrowheads="1"/>
          </p:cNvSpPr>
          <p:nvPr>
            <p:ph type="body" idx="1"/>
          </p:nvPr>
        </p:nvSpPr>
        <p:spPr/>
        <p:txBody>
          <a:bodyPr/>
          <a:lstStyle/>
          <a:p>
            <a:pPr>
              <a:lnSpc>
                <a:spcPct val="80000"/>
              </a:lnSpc>
            </a:pPr>
            <a:r>
              <a:rPr lang="en-US" altLang="en-US" sz="2800"/>
              <a:t>The beast described in Rev 13 is a combination of the four in Daniel 7; Rev 19 records his destruction.</a:t>
            </a:r>
          </a:p>
          <a:p>
            <a:pPr>
              <a:lnSpc>
                <a:spcPct val="80000"/>
              </a:lnSpc>
            </a:pPr>
            <a:r>
              <a:rPr lang="en-US" altLang="en-US" sz="2800"/>
              <a:t>The 4</a:t>
            </a:r>
            <a:r>
              <a:rPr lang="en-US" altLang="en-US" sz="2800" baseline="30000"/>
              <a:t>th</a:t>
            </a:r>
            <a:r>
              <a:rPr lang="en-US" altLang="en-US" sz="2800"/>
              <a:t> beast thrown in fire (11); cp Rev 19:20.</a:t>
            </a:r>
          </a:p>
          <a:p>
            <a:pPr>
              <a:lnSpc>
                <a:spcPct val="80000"/>
              </a:lnSpc>
            </a:pPr>
            <a:r>
              <a:rPr lang="en-US" altLang="en-US" sz="2800"/>
              <a:t>Thrones set for judgment (9-10); cp Rev 20:4.</a:t>
            </a:r>
          </a:p>
          <a:p>
            <a:pPr>
              <a:lnSpc>
                <a:spcPct val="80000"/>
              </a:lnSpc>
            </a:pPr>
            <a:r>
              <a:rPr lang="en-US" altLang="en-US" sz="2800"/>
              <a:t>Universal dominion given Son of Man (13-14) and saints (22); cp Rev 20:4</a:t>
            </a:r>
          </a:p>
          <a:p>
            <a:pPr>
              <a:lnSpc>
                <a:spcPct val="80000"/>
              </a:lnSpc>
            </a:pPr>
            <a:r>
              <a:rPr lang="en-US" altLang="en-US" sz="2800"/>
              <a:t>Subsequent silver age?</a:t>
            </a:r>
          </a:p>
          <a:p>
            <a:pPr lvl="1">
              <a:lnSpc>
                <a:spcPct val="80000"/>
              </a:lnSpc>
            </a:pPr>
            <a:r>
              <a:rPr lang="en-US" altLang="en-US" sz="2400"/>
              <a:t>Reign of saints follows 4</a:t>
            </a:r>
            <a:r>
              <a:rPr lang="en-US" altLang="en-US" sz="2400" baseline="30000"/>
              <a:t>th</a:t>
            </a:r>
            <a:r>
              <a:rPr lang="en-US" altLang="en-US" sz="2400"/>
              <a:t> beast</a:t>
            </a:r>
            <a:r>
              <a:rPr lang="en-US" altLang="en-US" sz="2400">
                <a:cs typeface="Arial" charset="0"/>
              </a:rPr>
              <a:t>'</a:t>
            </a:r>
            <a:r>
              <a:rPr lang="en-US" altLang="en-US" sz="2400"/>
              <a:t>s destruction (26).</a:t>
            </a:r>
          </a:p>
          <a:p>
            <a:pPr lvl="1">
              <a:lnSpc>
                <a:spcPct val="80000"/>
              </a:lnSpc>
            </a:pPr>
            <a:r>
              <a:rPr lang="en-US" altLang="en-US" sz="2400"/>
              <a:t>Other beasts live on without power after 4</a:t>
            </a:r>
            <a:r>
              <a:rPr lang="en-US" altLang="en-US" sz="2400" baseline="30000"/>
              <a:t>th</a:t>
            </a:r>
            <a:r>
              <a:rPr lang="en-US" altLang="en-US" sz="2400"/>
              <a:t> beast</a:t>
            </a:r>
            <a:r>
              <a:rPr lang="en-US" altLang="en-US" sz="2400">
                <a:cs typeface="Arial" charset="0"/>
              </a:rPr>
              <a:t>'</a:t>
            </a:r>
            <a:r>
              <a:rPr lang="en-US" altLang="en-US" sz="2400"/>
              <a:t>s destruction (11-12).</a:t>
            </a:r>
          </a:p>
        </p:txBody>
      </p:sp>
    </p:spTree>
    <p:custDataLst>
      <p:tags r:id="rId1"/>
    </p:custDataLst>
  </p:cSld>
  <p:clrMapOvr>
    <a:masterClrMapping/>
  </p:clrMapOvr>
  <p:transition advTm="12276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additive="base">
                                        <p:cTn id="7" dur="500" fill="hold"/>
                                        <p:tgtEl>
                                          <p:spTgt spid="337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7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3795">
                                            <p:txEl>
                                              <p:pRg st="1" end="1"/>
                                            </p:txEl>
                                          </p:spTgt>
                                        </p:tgtEl>
                                        <p:attrNameLst>
                                          <p:attrName>style.visibility</p:attrName>
                                        </p:attrNameLst>
                                      </p:cBhvr>
                                      <p:to>
                                        <p:strVal val="visible"/>
                                      </p:to>
                                    </p:set>
                                    <p:anim calcmode="lin" valueType="num">
                                      <p:cBhvr additive="base">
                                        <p:cTn id="13" dur="500" fill="hold"/>
                                        <p:tgtEl>
                                          <p:spTgt spid="337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37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3795">
                                            <p:txEl>
                                              <p:pRg st="2" end="2"/>
                                            </p:txEl>
                                          </p:spTgt>
                                        </p:tgtEl>
                                        <p:attrNameLst>
                                          <p:attrName>style.visibility</p:attrName>
                                        </p:attrNameLst>
                                      </p:cBhvr>
                                      <p:to>
                                        <p:strVal val="visible"/>
                                      </p:to>
                                    </p:set>
                                    <p:anim calcmode="lin" valueType="num">
                                      <p:cBhvr additive="base">
                                        <p:cTn id="19" dur="500" fill="hold"/>
                                        <p:tgtEl>
                                          <p:spTgt spid="3379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37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3795">
                                            <p:txEl>
                                              <p:pRg st="3" end="3"/>
                                            </p:txEl>
                                          </p:spTgt>
                                        </p:tgtEl>
                                        <p:attrNameLst>
                                          <p:attrName>style.visibility</p:attrName>
                                        </p:attrNameLst>
                                      </p:cBhvr>
                                      <p:to>
                                        <p:strVal val="visible"/>
                                      </p:to>
                                    </p:set>
                                    <p:anim calcmode="lin" valueType="num">
                                      <p:cBhvr additive="base">
                                        <p:cTn id="25" dur="500" fill="hold"/>
                                        <p:tgtEl>
                                          <p:spTgt spid="3379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37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3795">
                                            <p:txEl>
                                              <p:pRg st="4" end="4"/>
                                            </p:txEl>
                                          </p:spTgt>
                                        </p:tgtEl>
                                        <p:attrNameLst>
                                          <p:attrName>style.visibility</p:attrName>
                                        </p:attrNameLst>
                                      </p:cBhvr>
                                      <p:to>
                                        <p:strVal val="visible"/>
                                      </p:to>
                                    </p:set>
                                    <p:anim calcmode="lin" valueType="num">
                                      <p:cBhvr additive="base">
                                        <p:cTn id="31" dur="500" fill="hold"/>
                                        <p:tgtEl>
                                          <p:spTgt spid="3379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379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3795">
                                            <p:txEl>
                                              <p:pRg st="5" end="5"/>
                                            </p:txEl>
                                          </p:spTgt>
                                        </p:tgtEl>
                                        <p:attrNameLst>
                                          <p:attrName>style.visibility</p:attrName>
                                        </p:attrNameLst>
                                      </p:cBhvr>
                                      <p:to>
                                        <p:strVal val="visible"/>
                                      </p:to>
                                    </p:set>
                                    <p:anim calcmode="lin" valueType="num">
                                      <p:cBhvr additive="base">
                                        <p:cTn id="37" dur="500" fill="hold"/>
                                        <p:tgtEl>
                                          <p:spTgt spid="3379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379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3795">
                                            <p:txEl>
                                              <p:pRg st="6" end="6"/>
                                            </p:txEl>
                                          </p:spTgt>
                                        </p:tgtEl>
                                        <p:attrNameLst>
                                          <p:attrName>style.visibility</p:attrName>
                                        </p:attrNameLst>
                                      </p:cBhvr>
                                      <p:to>
                                        <p:strVal val="visible"/>
                                      </p:to>
                                    </p:set>
                                    <p:anim calcmode="lin" valueType="num">
                                      <p:cBhvr additive="base">
                                        <p:cTn id="43" dur="500" fill="hold"/>
                                        <p:tgtEl>
                                          <p:spTgt spid="3379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379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a:t>Isaiah 30-32</a:t>
            </a:r>
          </a:p>
        </p:txBody>
      </p:sp>
      <p:sp>
        <p:nvSpPr>
          <p:cNvPr id="34819" name="Rectangle 3"/>
          <p:cNvSpPr>
            <a:spLocks noGrp="1" noChangeArrowheads="1"/>
          </p:cNvSpPr>
          <p:nvPr>
            <p:ph type="body" idx="1"/>
          </p:nvPr>
        </p:nvSpPr>
        <p:spPr>
          <a:xfrm>
            <a:off x="457200" y="1600200"/>
            <a:ext cx="8229600" cy="4876800"/>
          </a:xfrm>
        </p:spPr>
        <p:txBody>
          <a:bodyPr/>
          <a:lstStyle/>
          <a:p>
            <a:pPr>
              <a:lnSpc>
                <a:spcPct val="90000"/>
              </a:lnSpc>
            </a:pPr>
            <a:r>
              <a:rPr lang="en-US" altLang="en-US"/>
              <a:t>God defeats the nations with the breath of his mouth (30:27-28), with a sword not of man (31:8), coming down on Mt Zion (31:4).</a:t>
            </a:r>
          </a:p>
          <a:p>
            <a:pPr>
              <a:lnSpc>
                <a:spcPct val="90000"/>
              </a:lnSpc>
            </a:pPr>
            <a:r>
              <a:rPr lang="en-US" altLang="en-US"/>
              <a:t>He casts leader (king of Assyrians?) into the fire (30:33).</a:t>
            </a:r>
          </a:p>
          <a:p>
            <a:pPr>
              <a:lnSpc>
                <a:spcPct val="90000"/>
              </a:lnSpc>
            </a:pPr>
            <a:r>
              <a:rPr lang="en-US" altLang="en-US"/>
              <a:t>Subsequent silver age?</a:t>
            </a:r>
          </a:p>
          <a:p>
            <a:pPr lvl="1">
              <a:lnSpc>
                <a:spcPct val="90000"/>
              </a:lnSpc>
            </a:pPr>
            <a:r>
              <a:rPr lang="en-US" altLang="en-US"/>
              <a:t>Young Assyrians become forced labor (31:8).</a:t>
            </a:r>
          </a:p>
          <a:p>
            <a:pPr lvl="1">
              <a:lnSpc>
                <a:spcPct val="90000"/>
              </a:lnSpc>
            </a:pPr>
            <a:r>
              <a:rPr lang="en-US" altLang="en-US"/>
              <a:t>God</a:t>
            </a:r>
            <a:r>
              <a:rPr lang="en-US" altLang="en-US">
                <a:cs typeface="Arial" charset="0"/>
              </a:rPr>
              <a:t>'</a:t>
            </a:r>
            <a:r>
              <a:rPr lang="en-US" altLang="en-US"/>
              <a:t>s king &amp; rulers will rule righteously (32:1ff).</a:t>
            </a:r>
          </a:p>
        </p:txBody>
      </p:sp>
    </p:spTree>
    <p:custDataLst>
      <p:tags r:id="rId1"/>
    </p:custDataLst>
  </p:cSld>
  <p:clrMapOvr>
    <a:masterClrMapping/>
  </p:clrMapOvr>
  <p:transition advTm="6365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checkerboard(across)">
                                      <p:cBhvr>
                                        <p:cTn id="7" dur="500"/>
                                        <p:tgtEl>
                                          <p:spTgt spid="348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4819">
                                            <p:txEl>
                                              <p:pRg st="1" end="1"/>
                                            </p:txEl>
                                          </p:spTgt>
                                        </p:tgtEl>
                                        <p:attrNameLst>
                                          <p:attrName>style.visibility</p:attrName>
                                        </p:attrNameLst>
                                      </p:cBhvr>
                                      <p:to>
                                        <p:strVal val="visible"/>
                                      </p:to>
                                    </p:set>
                                    <p:animEffect transition="in" filter="checkerboard(across)">
                                      <p:cBhvr>
                                        <p:cTn id="12" dur="500"/>
                                        <p:tgtEl>
                                          <p:spTgt spid="348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4819">
                                            <p:txEl>
                                              <p:pRg st="2" end="2"/>
                                            </p:txEl>
                                          </p:spTgt>
                                        </p:tgtEl>
                                        <p:attrNameLst>
                                          <p:attrName>style.visibility</p:attrName>
                                        </p:attrNameLst>
                                      </p:cBhvr>
                                      <p:to>
                                        <p:strVal val="visible"/>
                                      </p:to>
                                    </p:set>
                                    <p:animEffect transition="in" filter="checkerboard(across)">
                                      <p:cBhvr>
                                        <p:cTn id="17" dur="500"/>
                                        <p:tgtEl>
                                          <p:spTgt spid="3481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4819">
                                            <p:txEl>
                                              <p:pRg st="3" end="3"/>
                                            </p:txEl>
                                          </p:spTgt>
                                        </p:tgtEl>
                                        <p:attrNameLst>
                                          <p:attrName>style.visibility</p:attrName>
                                        </p:attrNameLst>
                                      </p:cBhvr>
                                      <p:to>
                                        <p:strVal val="visible"/>
                                      </p:to>
                                    </p:set>
                                    <p:animEffect transition="in" filter="checkerboard(across)">
                                      <p:cBhvr>
                                        <p:cTn id="22" dur="500"/>
                                        <p:tgtEl>
                                          <p:spTgt spid="3481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4819">
                                            <p:txEl>
                                              <p:pRg st="4" end="4"/>
                                            </p:txEl>
                                          </p:spTgt>
                                        </p:tgtEl>
                                        <p:attrNameLst>
                                          <p:attrName>style.visibility</p:attrName>
                                        </p:attrNameLst>
                                      </p:cBhvr>
                                      <p:to>
                                        <p:strVal val="visible"/>
                                      </p:to>
                                    </p:set>
                                    <p:animEffect transition="in" filter="checkerboard(across)">
                                      <p:cBhvr>
                                        <p:cTn id="27" dur="500"/>
                                        <p:tgtEl>
                                          <p:spTgt spid="348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a:t>Joel 3</a:t>
            </a:r>
          </a:p>
        </p:txBody>
      </p:sp>
      <p:sp>
        <p:nvSpPr>
          <p:cNvPr id="35843" name="Rectangle 3"/>
          <p:cNvSpPr>
            <a:spLocks noGrp="1" noChangeArrowheads="1"/>
          </p:cNvSpPr>
          <p:nvPr>
            <p:ph type="body" idx="1"/>
          </p:nvPr>
        </p:nvSpPr>
        <p:spPr/>
        <p:txBody>
          <a:bodyPr/>
          <a:lstStyle/>
          <a:p>
            <a:pPr>
              <a:lnSpc>
                <a:spcPct val="90000"/>
              </a:lnSpc>
            </a:pPr>
            <a:r>
              <a:rPr lang="en-US" altLang="en-US"/>
              <a:t>God will gather all nations &amp; judge them in the Valley of Jehoshaphat (1-2).</a:t>
            </a:r>
          </a:p>
          <a:p>
            <a:pPr>
              <a:lnSpc>
                <a:spcPct val="90000"/>
              </a:lnSpc>
            </a:pPr>
            <a:r>
              <a:rPr lang="en-US" altLang="en-US"/>
              <a:t>His activity is pictured as threshing, trampling grapes, God roaring from Zion (13-14, 16).</a:t>
            </a:r>
          </a:p>
          <a:p>
            <a:pPr>
              <a:lnSpc>
                <a:spcPct val="90000"/>
              </a:lnSpc>
            </a:pPr>
            <a:r>
              <a:rPr lang="en-US" altLang="en-US"/>
              <a:t>Jerusalem will be safe &amp; holy (16-17).</a:t>
            </a:r>
          </a:p>
          <a:p>
            <a:pPr>
              <a:lnSpc>
                <a:spcPct val="90000"/>
              </a:lnSpc>
            </a:pPr>
            <a:r>
              <a:rPr lang="en-US" altLang="en-US"/>
              <a:t>Subsequent silver age?</a:t>
            </a:r>
          </a:p>
          <a:p>
            <a:pPr lvl="1">
              <a:lnSpc>
                <a:spcPct val="90000"/>
              </a:lnSpc>
            </a:pPr>
            <a:r>
              <a:rPr lang="en-US" altLang="en-US"/>
              <a:t>Nations sold as slaves (6-8).</a:t>
            </a:r>
          </a:p>
          <a:p>
            <a:pPr lvl="1">
              <a:lnSpc>
                <a:spcPct val="90000"/>
              </a:lnSpc>
            </a:pPr>
            <a:r>
              <a:rPr lang="en-US" altLang="en-US"/>
              <a:t>Egypt, Edom desolate (19).</a:t>
            </a:r>
          </a:p>
        </p:txBody>
      </p:sp>
    </p:spTree>
    <p:custDataLst>
      <p:tags r:id="rId1"/>
    </p:custDataLst>
  </p:cSld>
  <p:clrMapOvr>
    <a:masterClrMapping/>
  </p:clrMapOvr>
  <p:transition advTm="5669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 calcmode="lin" valueType="num">
                                      <p:cBhvr additive="base">
                                        <p:cTn id="7" dur="500" fill="hold"/>
                                        <p:tgtEl>
                                          <p:spTgt spid="358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8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5843">
                                            <p:txEl>
                                              <p:pRg st="1" end="1"/>
                                            </p:txEl>
                                          </p:spTgt>
                                        </p:tgtEl>
                                        <p:attrNameLst>
                                          <p:attrName>style.visibility</p:attrName>
                                        </p:attrNameLst>
                                      </p:cBhvr>
                                      <p:to>
                                        <p:strVal val="visible"/>
                                      </p:to>
                                    </p:set>
                                    <p:anim calcmode="lin" valueType="num">
                                      <p:cBhvr additive="base">
                                        <p:cTn id="13" dur="500" fill="hold"/>
                                        <p:tgtEl>
                                          <p:spTgt spid="358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8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5843">
                                            <p:txEl>
                                              <p:pRg st="2" end="2"/>
                                            </p:txEl>
                                          </p:spTgt>
                                        </p:tgtEl>
                                        <p:attrNameLst>
                                          <p:attrName>style.visibility</p:attrName>
                                        </p:attrNameLst>
                                      </p:cBhvr>
                                      <p:to>
                                        <p:strVal val="visible"/>
                                      </p:to>
                                    </p:set>
                                    <p:anim calcmode="lin" valueType="num">
                                      <p:cBhvr additive="base">
                                        <p:cTn id="19" dur="500" fill="hold"/>
                                        <p:tgtEl>
                                          <p:spTgt spid="358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58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5843">
                                            <p:txEl>
                                              <p:pRg st="3" end="3"/>
                                            </p:txEl>
                                          </p:spTgt>
                                        </p:tgtEl>
                                        <p:attrNameLst>
                                          <p:attrName>style.visibility</p:attrName>
                                        </p:attrNameLst>
                                      </p:cBhvr>
                                      <p:to>
                                        <p:strVal val="visible"/>
                                      </p:to>
                                    </p:set>
                                    <p:anim calcmode="lin" valueType="num">
                                      <p:cBhvr additive="base">
                                        <p:cTn id="25" dur="500" fill="hold"/>
                                        <p:tgtEl>
                                          <p:spTgt spid="3584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58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5843">
                                            <p:txEl>
                                              <p:pRg st="4" end="4"/>
                                            </p:txEl>
                                          </p:spTgt>
                                        </p:tgtEl>
                                        <p:attrNameLst>
                                          <p:attrName>style.visibility</p:attrName>
                                        </p:attrNameLst>
                                      </p:cBhvr>
                                      <p:to>
                                        <p:strVal val="visible"/>
                                      </p:to>
                                    </p:set>
                                    <p:anim calcmode="lin" valueType="num">
                                      <p:cBhvr additive="base">
                                        <p:cTn id="31" dur="500" fill="hold"/>
                                        <p:tgtEl>
                                          <p:spTgt spid="3584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584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5843">
                                            <p:txEl>
                                              <p:pRg st="5" end="5"/>
                                            </p:txEl>
                                          </p:spTgt>
                                        </p:tgtEl>
                                        <p:attrNameLst>
                                          <p:attrName>style.visibility</p:attrName>
                                        </p:attrNameLst>
                                      </p:cBhvr>
                                      <p:to>
                                        <p:strVal val="visible"/>
                                      </p:to>
                                    </p:set>
                                    <p:anim calcmode="lin" valueType="num">
                                      <p:cBhvr additive="base">
                                        <p:cTn id="37" dur="500" fill="hold"/>
                                        <p:tgtEl>
                                          <p:spTgt spid="3584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584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990600"/>
          </a:xfrm>
        </p:spPr>
        <p:txBody>
          <a:bodyPr/>
          <a:lstStyle/>
          <a:p>
            <a:r>
              <a:rPr lang="en-US" altLang="en-US"/>
              <a:t>The Main Millennial Passage</a:t>
            </a:r>
          </a:p>
        </p:txBody>
      </p:sp>
      <p:sp>
        <p:nvSpPr>
          <p:cNvPr id="4100" name="Text Box 4"/>
          <p:cNvSpPr txBox="1">
            <a:spLocks noChangeArrowheads="1"/>
          </p:cNvSpPr>
          <p:nvPr/>
        </p:nvSpPr>
        <p:spPr bwMode="auto">
          <a:xfrm>
            <a:off x="228600" y="1066800"/>
            <a:ext cx="8915400" cy="556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Rev 20:1 (NIV) And I saw an angel coming down out of heaven, having the key to the Abyss and holding in his hand a great chain. 2 He seized the dragon, that ancient serpent, who is the devil, or Satan, and bound him for a thousand years. 3 He threw him into the Abyss, and locked and sealed it over him, to keep him from deceiving the nations anymore until the thousand years were ended. After that, he must be set free for a short time. 4 I saw thrones on which were seated those who had been given authority to judge. And I saw the souls of those who had been beheaded because of their testimony for Jesus and because of the word of God. They had not worshiped the beast or his image and had not received his mark on their foreheads or their hands. They came to life and reigned with Christ a thousand years. 5 (The rest of the dead did not come to life until the thousand years were ended.) This is the first resurrection. </a:t>
            </a:r>
          </a:p>
        </p:txBody>
      </p:sp>
    </p:spTree>
    <p:custDataLst>
      <p:tags r:id="rId1"/>
    </p:custDataLst>
  </p:cSld>
  <p:clrMapOvr>
    <a:masterClrMapping/>
  </p:clrMapOvr>
  <p:transition advTm="5396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checkerboard(across)">
                                      <p:cBhvr>
                                        <p:cTn id="7"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en-US"/>
              <a:t>Summary</a:t>
            </a:r>
          </a:p>
        </p:txBody>
      </p:sp>
      <p:sp>
        <p:nvSpPr>
          <p:cNvPr id="36867" name="Rectangle 3"/>
          <p:cNvSpPr>
            <a:spLocks noGrp="1" noChangeArrowheads="1"/>
          </p:cNvSpPr>
          <p:nvPr>
            <p:ph type="body" idx="1"/>
          </p:nvPr>
        </p:nvSpPr>
        <p:spPr/>
        <p:txBody>
          <a:bodyPr/>
          <a:lstStyle/>
          <a:p>
            <a:r>
              <a:rPr lang="en-US" altLang="en-US" sz="2800"/>
              <a:t>Zechariah 14 pictures the nations after Christ’s return being threatened with drought if they disobey.</a:t>
            </a:r>
          </a:p>
          <a:p>
            <a:r>
              <a:rPr lang="en-US" altLang="en-US" sz="2800"/>
              <a:t>Daniel 7 pictures the 1</a:t>
            </a:r>
            <a:r>
              <a:rPr lang="en-US" altLang="en-US" sz="2800" baseline="30000"/>
              <a:t>st</a:t>
            </a:r>
            <a:r>
              <a:rPr lang="en-US" altLang="en-US" sz="2800"/>
              <a:t> 3 beasts surviving but powerless after the Son of Man comes.</a:t>
            </a:r>
          </a:p>
          <a:p>
            <a:r>
              <a:rPr lang="en-US" altLang="en-US" sz="2800"/>
              <a:t>Isaiah 30-32 pictures Assyrians as forced labor.</a:t>
            </a:r>
          </a:p>
          <a:p>
            <a:r>
              <a:rPr lang="en-US" altLang="en-US" sz="2800"/>
              <a:t>Joel 3 pictures enslaved nations and some of them desolate.</a:t>
            </a:r>
          </a:p>
        </p:txBody>
      </p:sp>
    </p:spTree>
    <p:custDataLst>
      <p:tags r:id="rId1"/>
    </p:custDataLst>
  </p:cSld>
  <p:clrMapOvr>
    <a:masterClrMapping/>
  </p:clrMapOvr>
  <p:transition advTm="6185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 calcmode="lin" valueType="num">
                                      <p:cBhvr additive="base">
                                        <p:cTn id="7" dur="500" fill="hold"/>
                                        <p:tgtEl>
                                          <p:spTgt spid="368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68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6867">
                                            <p:txEl>
                                              <p:pRg st="1" end="1"/>
                                            </p:txEl>
                                          </p:spTgt>
                                        </p:tgtEl>
                                        <p:attrNameLst>
                                          <p:attrName>style.visibility</p:attrName>
                                        </p:attrNameLst>
                                      </p:cBhvr>
                                      <p:to>
                                        <p:strVal val="visible"/>
                                      </p:to>
                                    </p:set>
                                    <p:anim calcmode="lin" valueType="num">
                                      <p:cBhvr additive="base">
                                        <p:cTn id="13" dur="500" fill="hold"/>
                                        <p:tgtEl>
                                          <p:spTgt spid="368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68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6867">
                                            <p:txEl>
                                              <p:pRg st="2" end="2"/>
                                            </p:txEl>
                                          </p:spTgt>
                                        </p:tgtEl>
                                        <p:attrNameLst>
                                          <p:attrName>style.visibility</p:attrName>
                                        </p:attrNameLst>
                                      </p:cBhvr>
                                      <p:to>
                                        <p:strVal val="visible"/>
                                      </p:to>
                                    </p:set>
                                    <p:anim calcmode="lin" valueType="num">
                                      <p:cBhvr additive="base">
                                        <p:cTn id="19" dur="500" fill="hold"/>
                                        <p:tgtEl>
                                          <p:spTgt spid="368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68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6867">
                                            <p:txEl>
                                              <p:pRg st="3" end="3"/>
                                            </p:txEl>
                                          </p:spTgt>
                                        </p:tgtEl>
                                        <p:attrNameLst>
                                          <p:attrName>style.visibility</p:attrName>
                                        </p:attrNameLst>
                                      </p:cBhvr>
                                      <p:to>
                                        <p:strVal val="visible"/>
                                      </p:to>
                                    </p:set>
                                    <p:anim calcmode="lin" valueType="num">
                                      <p:cBhvr additive="base">
                                        <p:cTn id="25" dur="500" fill="hold"/>
                                        <p:tgtEl>
                                          <p:spTgt spid="3686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686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4" name="Picture 6" descr="peaceking"/>
          <p:cNvPicPr>
            <a:picLocks noChangeAspect="1" noChangeArrowheads="1"/>
          </p:cNvPicPr>
          <p:nvPr/>
        </p:nvPicPr>
        <p:blipFill>
          <a:blip r:embed="rId3">
            <a:lum bright="60000" contrast="-60000"/>
            <a:extLst>
              <a:ext uri="{28A0092B-C50C-407E-A947-70E740481C1C}">
                <a14:useLocalDpi xmlns:a14="http://schemas.microsoft.com/office/drawing/2010/main" val="0"/>
              </a:ext>
            </a:extLst>
          </a:blip>
          <a:srcRect/>
          <a:stretch>
            <a:fillRect/>
          </a:stretch>
        </p:blipFill>
        <p:spPr bwMode="auto">
          <a:xfrm>
            <a:off x="914400" y="715963"/>
            <a:ext cx="7315200" cy="5426075"/>
          </a:xfrm>
          <a:prstGeom prst="rect">
            <a:avLst/>
          </a:prstGeom>
          <a:noFill/>
          <a:extLst>
            <a:ext uri="{909E8E84-426E-40DD-AFC4-6F175D3DCCD1}">
              <a14:hiddenFill xmlns:a14="http://schemas.microsoft.com/office/drawing/2010/main">
                <a:solidFill>
                  <a:srgbClr val="FFFFFF"/>
                </a:solidFill>
              </a14:hiddenFill>
            </a:ext>
          </a:extLst>
        </p:spPr>
      </p:pic>
      <p:sp>
        <p:nvSpPr>
          <p:cNvPr id="37892" name="Rectangle 4"/>
          <p:cNvSpPr>
            <a:spLocks noGrp="1" noChangeArrowheads="1"/>
          </p:cNvSpPr>
          <p:nvPr>
            <p:ph type="ctrTitle"/>
          </p:nvPr>
        </p:nvSpPr>
        <p:spPr/>
        <p:txBody>
          <a:bodyPr/>
          <a:lstStyle/>
          <a:p>
            <a:r>
              <a:rPr lang="en-US" altLang="en-US"/>
              <a:t>The End</a:t>
            </a:r>
          </a:p>
        </p:txBody>
      </p:sp>
      <p:sp>
        <p:nvSpPr>
          <p:cNvPr id="37893" name="Rectangle 5"/>
          <p:cNvSpPr>
            <a:spLocks noGrp="1" noChangeArrowheads="1"/>
          </p:cNvSpPr>
          <p:nvPr>
            <p:ph type="subTitle" idx="1"/>
          </p:nvPr>
        </p:nvSpPr>
        <p:spPr/>
        <p:txBody>
          <a:bodyPr/>
          <a:lstStyle/>
          <a:p>
            <a:r>
              <a:rPr lang="en-US" altLang="en-US"/>
              <a:t>I suspect that dispute on the Millennium will not end until Jesus returns!</a:t>
            </a:r>
          </a:p>
        </p:txBody>
      </p:sp>
    </p:spTree>
    <p:custDataLst>
      <p:tags r:id="rId1"/>
    </p:custDataLst>
  </p:cSld>
  <p:clrMapOvr>
    <a:masterClrMapping/>
  </p:clrMapOvr>
  <p:transition advTm="6774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7892"/>
                                        </p:tgtEl>
                                        <p:attrNameLst>
                                          <p:attrName>style.visibility</p:attrName>
                                        </p:attrNameLst>
                                      </p:cBhvr>
                                      <p:to>
                                        <p:strVal val="visible"/>
                                      </p:to>
                                    </p:set>
                                    <p:anim calcmode="lin" valueType="num">
                                      <p:cBhvr>
                                        <p:cTn id="7" dur="500" fill="hold"/>
                                        <p:tgtEl>
                                          <p:spTgt spid="37892"/>
                                        </p:tgtEl>
                                        <p:attrNameLst>
                                          <p:attrName>ppt_w</p:attrName>
                                        </p:attrNameLst>
                                      </p:cBhvr>
                                      <p:tavLst>
                                        <p:tav tm="0">
                                          <p:val>
                                            <p:fltVal val="0"/>
                                          </p:val>
                                        </p:tav>
                                        <p:tav tm="100000">
                                          <p:val>
                                            <p:strVal val="#ppt_w"/>
                                          </p:val>
                                        </p:tav>
                                      </p:tavLst>
                                    </p:anim>
                                    <p:anim calcmode="lin" valueType="num">
                                      <p:cBhvr>
                                        <p:cTn id="8" dur="500" fill="hold"/>
                                        <p:tgtEl>
                                          <p:spTgt spid="3789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nodeType="clickEffect">
                                  <p:stCondLst>
                                    <p:cond delay="0"/>
                                  </p:stCondLst>
                                  <p:childTnLst>
                                    <p:set>
                                      <p:cBhvr>
                                        <p:cTn id="12" dur="1" fill="hold">
                                          <p:stCondLst>
                                            <p:cond delay="0"/>
                                          </p:stCondLst>
                                        </p:cTn>
                                        <p:tgtEl>
                                          <p:spTgt spid="37893">
                                            <p:txEl>
                                              <p:pRg st="0" end="0"/>
                                            </p:txEl>
                                          </p:spTgt>
                                        </p:tgtEl>
                                        <p:attrNameLst>
                                          <p:attrName>style.visibility</p:attrName>
                                        </p:attrNameLst>
                                      </p:cBhvr>
                                      <p:to>
                                        <p:strVal val="visible"/>
                                      </p:to>
                                    </p:set>
                                    <p:animEffect transition="in" filter="checkerboard(across)">
                                      <p:cBhvr>
                                        <p:cTn id="13" dur="500"/>
                                        <p:tgtEl>
                                          <p:spTgt spid="3789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p:txBody>
          <a:bodyPr/>
          <a:lstStyle/>
          <a:p>
            <a:r>
              <a:rPr lang="en-US" altLang="en-US"/>
              <a:t>Main Millennial Passage, Cont.</a:t>
            </a:r>
          </a:p>
        </p:txBody>
      </p:sp>
      <p:sp>
        <p:nvSpPr>
          <p:cNvPr id="6149" name="Text Box 5"/>
          <p:cNvSpPr txBox="1">
            <a:spLocks noChangeArrowheads="1"/>
          </p:cNvSpPr>
          <p:nvPr/>
        </p:nvSpPr>
        <p:spPr bwMode="auto">
          <a:xfrm>
            <a:off x="381000" y="1371600"/>
            <a:ext cx="8458200" cy="52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Rev 20:6 Blessed and holy are those who have part in the first resurrection. The second death has no power over them, but they will be priests of God and of Christ and will reign with him for a thousand years. 7 When the thousand years are over, Satan will be released from his prison 8 and will go out to deceive the nations in the four corners of the earth</a:t>
            </a:r>
            <a:r>
              <a:rPr lang="en-US" altLang="en-US" sz="2400">
                <a:cs typeface="Arial" charset="0"/>
              </a:rPr>
              <a:t>–</a:t>
            </a:r>
            <a:r>
              <a:rPr lang="en-US" altLang="en-US" sz="2400"/>
              <a:t>Gog and Magog</a:t>
            </a:r>
            <a:r>
              <a:rPr lang="en-US" altLang="en-US" sz="2400">
                <a:cs typeface="Arial" charset="0"/>
              </a:rPr>
              <a:t>–</a:t>
            </a:r>
            <a:r>
              <a:rPr lang="en-US" altLang="en-US" sz="2400"/>
              <a:t>to gather them for battle. In number they are like the sand on the seashore. 9 They marched across the breadth of the earth and surrounded the camp of God's people, the city he loves. But fire came down from heaven and devoured them. 10 And the devil, who deceived them, was thrown into the lake of burning sulfur, where the beast and the false prophet had been thrown. They will be tormented day and night for ever and ever. </a:t>
            </a:r>
          </a:p>
        </p:txBody>
      </p:sp>
    </p:spTree>
    <p:custDataLst>
      <p:tags r:id="rId1"/>
    </p:custDataLst>
  </p:cSld>
  <p:clrMapOvr>
    <a:masterClrMapping/>
  </p:clrMapOvr>
  <p:transition advTm="4705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149"/>
                                        </p:tgtEl>
                                        <p:attrNameLst>
                                          <p:attrName>style.visibility</p:attrName>
                                        </p:attrNameLst>
                                      </p:cBhvr>
                                      <p:to>
                                        <p:strVal val="visible"/>
                                      </p:to>
                                    </p:set>
                                    <p:animEffect transition="in" filter="checkerboard(across)">
                                      <p:cBhvr>
                                        <p:cTn id="7" dur="5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a:t>Its Context</a:t>
            </a:r>
          </a:p>
        </p:txBody>
      </p:sp>
      <p:sp>
        <p:nvSpPr>
          <p:cNvPr id="8195" name="Rectangle 3"/>
          <p:cNvSpPr>
            <a:spLocks noGrp="1" noChangeArrowheads="1"/>
          </p:cNvSpPr>
          <p:nvPr>
            <p:ph type="body" idx="1"/>
          </p:nvPr>
        </p:nvSpPr>
        <p:spPr/>
        <p:txBody>
          <a:bodyPr/>
          <a:lstStyle/>
          <a:p>
            <a:r>
              <a:rPr lang="en-US" altLang="en-US"/>
              <a:t>This passage is immediately preceded by Revelation 19:11-21, which looks to most readers as though it is a description of Jesus</a:t>
            </a:r>
            <a:r>
              <a:rPr lang="en-US" altLang="en-US">
                <a:cs typeface="Arial" charset="0"/>
              </a:rPr>
              <a:t>'</a:t>
            </a:r>
            <a:r>
              <a:rPr lang="en-US" altLang="en-US"/>
              <a:t> second coming.</a:t>
            </a:r>
          </a:p>
          <a:p>
            <a:r>
              <a:rPr lang="en-US" altLang="en-US"/>
              <a:t>Let</a:t>
            </a:r>
            <a:r>
              <a:rPr lang="en-US" altLang="en-US">
                <a:cs typeface="Arial" charset="0"/>
              </a:rPr>
              <a:t>'</a:t>
            </a:r>
            <a:r>
              <a:rPr lang="en-US" altLang="en-US"/>
              <a:t>s have a look at this passage too.</a:t>
            </a:r>
          </a:p>
        </p:txBody>
      </p:sp>
    </p:spTree>
    <p:custDataLst>
      <p:tags r:id="rId1"/>
    </p:custDataLst>
  </p:cSld>
  <p:clrMapOvr>
    <a:masterClrMapping/>
  </p:clrMapOvr>
  <p:transition advTm="1427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checkerboard(across)">
                                      <p:cBhvr>
                                        <p:cTn id="7" dur="500"/>
                                        <p:tgtEl>
                                          <p:spTgt spid="81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checkerboard(across)">
                                      <p:cBhvr>
                                        <p:cTn id="12" dur="500"/>
                                        <p:tgtEl>
                                          <p:spTgt spid="81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a:t>Revelation 19</a:t>
            </a:r>
          </a:p>
        </p:txBody>
      </p:sp>
      <p:sp>
        <p:nvSpPr>
          <p:cNvPr id="9220" name="Text Box 4"/>
          <p:cNvSpPr txBox="1">
            <a:spLocks noChangeArrowheads="1"/>
          </p:cNvSpPr>
          <p:nvPr/>
        </p:nvSpPr>
        <p:spPr bwMode="auto">
          <a:xfrm>
            <a:off x="609600" y="1295400"/>
            <a:ext cx="7924800" cy="52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11 (NIV) I saw heaven standing open and there before me was a white horse, whose rider is called Faithful and True. With justice he judges and makes war. 12 His eyes are like blazing fire, and on his head are many crowns. He has a name written on him that no one knows but he himself. 13 He is dressed in a robe dipped in blood, and his name is the Word of God. 14 The armies of heaven were following him, riding on white horses and dressed in fine linen, white and clean. 15 Out of his mouth comes a sharp sword with which to strike down the nations. "He will rule them with an iron scepter." He treads the winepress of the fury of the wrath of God Almighty. 16 On his robe and on his thigh he has this name written: KING OF KINGS AND LORD OF LORDS. </a:t>
            </a:r>
          </a:p>
        </p:txBody>
      </p:sp>
    </p:spTree>
    <p:custDataLst>
      <p:tags r:id="rId1"/>
    </p:custDataLst>
  </p:cSld>
  <p:clrMapOvr>
    <a:masterClrMapping/>
  </p:clrMapOvr>
  <p:transition advTm="4879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checkerboard(across)">
                                      <p:cBhvr>
                                        <p:cTn id="7"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Grp="1" noChangeArrowheads="1"/>
          </p:cNvSpPr>
          <p:nvPr>
            <p:ph type="title"/>
          </p:nvPr>
        </p:nvSpPr>
        <p:spPr>
          <a:xfrm>
            <a:off x="457200" y="274638"/>
            <a:ext cx="8229600" cy="715962"/>
          </a:xfrm>
        </p:spPr>
        <p:txBody>
          <a:bodyPr/>
          <a:lstStyle/>
          <a:p>
            <a:r>
              <a:rPr lang="en-US" altLang="en-US" sz="4000"/>
              <a:t>Revelation 19</a:t>
            </a:r>
          </a:p>
        </p:txBody>
      </p:sp>
      <p:sp>
        <p:nvSpPr>
          <p:cNvPr id="11269" name="Text Box 5"/>
          <p:cNvSpPr txBox="1">
            <a:spLocks noChangeArrowheads="1"/>
          </p:cNvSpPr>
          <p:nvPr/>
        </p:nvSpPr>
        <p:spPr bwMode="auto">
          <a:xfrm>
            <a:off x="304800" y="1066800"/>
            <a:ext cx="8610600" cy="556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17 And I saw an angel standing in the sun, who cried in a loud voice to all the birds flying in midair, "Come, gather together for the great supper of God, 18 so that you may eat the flesh of kings, generals, and mighty men, of horses and their riders, and the flesh of all people, free and slave, small and great." 19 Then I saw the beast and the kings of the earth and their armies gathered together to make war against the rider on the horse and his army. 20 But the beast was captured, and with him the false prophet who had performed the miraculous signs on his behalf. With these signs he had deluded those who had received the mark of the beast and worshiped his image. The two of them were thrown alive into the fiery lake of burning sulfur. 21 The rest of them were killed with the sword that came out of the mouth of the rider on the horse, and all the birds gorged themselves on their flesh.</a:t>
            </a:r>
          </a:p>
        </p:txBody>
      </p:sp>
    </p:spTree>
    <p:custDataLst>
      <p:tags r:id="rId1"/>
    </p:custDataLst>
  </p:cSld>
  <p:clrMapOvr>
    <a:masterClrMapping/>
  </p:clrMapOvr>
  <p:transition advTm="5016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269"/>
                                        </p:tgtEl>
                                        <p:attrNameLst>
                                          <p:attrName>style.visibility</p:attrName>
                                        </p:attrNameLst>
                                      </p:cBhvr>
                                      <p:to>
                                        <p:strVal val="visible"/>
                                      </p:to>
                                    </p:set>
                                    <p:animEffect transition="in" filter="checkerboard(across)">
                                      <p:cBhvr>
                                        <p:cTn id="7" dur="5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a:t>Pre-Millennial Argument</a:t>
            </a:r>
          </a:p>
        </p:txBody>
      </p:sp>
      <p:sp>
        <p:nvSpPr>
          <p:cNvPr id="13315" name="Rectangle 3"/>
          <p:cNvSpPr>
            <a:spLocks noGrp="1" noChangeArrowheads="1"/>
          </p:cNvSpPr>
          <p:nvPr>
            <p:ph type="body" idx="1"/>
          </p:nvPr>
        </p:nvSpPr>
        <p:spPr/>
        <p:txBody>
          <a:bodyPr/>
          <a:lstStyle/>
          <a:p>
            <a:r>
              <a:rPr lang="en-US" altLang="en-US"/>
              <a:t>It seems to me that there are two lines of argument that arise from Revelation 20 and its preceding context Revelation 19 that point to a pre-millennial solution:</a:t>
            </a:r>
          </a:p>
          <a:p>
            <a:pPr lvl="1"/>
            <a:r>
              <a:rPr lang="en-US" altLang="en-US"/>
              <a:t>A continuity argument</a:t>
            </a:r>
          </a:p>
          <a:p>
            <a:pPr lvl="1"/>
            <a:r>
              <a:rPr lang="en-US" altLang="en-US"/>
              <a:t>An argument from OT allusions</a:t>
            </a:r>
          </a:p>
          <a:p>
            <a:r>
              <a:rPr lang="en-US" altLang="en-US"/>
              <a:t>Let</a:t>
            </a:r>
            <a:r>
              <a:rPr lang="en-US" altLang="en-US">
                <a:cs typeface="Arial" charset="0"/>
              </a:rPr>
              <a:t>'</a:t>
            </a:r>
            <a:r>
              <a:rPr lang="en-US" altLang="en-US"/>
              <a:t>s look at each of these in turn.</a:t>
            </a:r>
          </a:p>
        </p:txBody>
      </p:sp>
    </p:spTree>
    <p:custDataLst>
      <p:tags r:id="rId1"/>
    </p:custDataLst>
  </p:cSld>
  <p:clrMapOvr>
    <a:masterClrMapping/>
  </p:clrMapOvr>
  <p:transition advTm="2197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15">
                                            <p:txEl>
                                              <p:pRg st="1" end="1"/>
                                            </p:txEl>
                                          </p:spTgt>
                                        </p:tgtEl>
                                        <p:attrNameLst>
                                          <p:attrName>style.visibility</p:attrName>
                                        </p:attrNameLst>
                                      </p:cBhvr>
                                      <p:to>
                                        <p:strVal val="visible"/>
                                      </p:to>
                                    </p:set>
                                    <p:anim calcmode="lin" valueType="num">
                                      <p:cBhvr additive="base">
                                        <p:cTn id="13" dur="5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315">
                                            <p:txEl>
                                              <p:pRg st="2" end="2"/>
                                            </p:txEl>
                                          </p:spTgt>
                                        </p:tgtEl>
                                        <p:attrNameLst>
                                          <p:attrName>style.visibility</p:attrName>
                                        </p:attrNameLst>
                                      </p:cBhvr>
                                      <p:to>
                                        <p:strVal val="visible"/>
                                      </p:to>
                                    </p:set>
                                    <p:anim calcmode="lin" valueType="num">
                                      <p:cBhvr additive="base">
                                        <p:cTn id="19" dur="5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315">
                                            <p:txEl>
                                              <p:pRg st="3" end="3"/>
                                            </p:txEl>
                                          </p:spTgt>
                                        </p:tgtEl>
                                        <p:attrNameLst>
                                          <p:attrName>style.visibility</p:attrName>
                                        </p:attrNameLst>
                                      </p:cBhvr>
                                      <p:to>
                                        <p:strVal val="visible"/>
                                      </p:to>
                                    </p:set>
                                    <p:anim calcmode="lin" valueType="num">
                                      <p:cBhvr additive="base">
                                        <p:cTn id="25" dur="5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1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0" name="Picture 6" descr="peaceking"/>
          <p:cNvPicPr>
            <a:picLocks noChangeAspect="1" noChangeArrowheads="1"/>
          </p:cNvPicPr>
          <p:nvPr/>
        </p:nvPicPr>
        <p:blipFill>
          <a:blip r:embed="rId3">
            <a:lum bright="60000" contrast="-60000"/>
            <a:extLst>
              <a:ext uri="{28A0092B-C50C-407E-A947-70E740481C1C}">
                <a14:useLocalDpi xmlns:a14="http://schemas.microsoft.com/office/drawing/2010/main" val="0"/>
              </a:ext>
            </a:extLst>
          </a:blip>
          <a:srcRect/>
          <a:stretch>
            <a:fillRect/>
          </a:stretch>
        </p:blipFill>
        <p:spPr bwMode="auto">
          <a:xfrm>
            <a:off x="914400" y="715963"/>
            <a:ext cx="7315200" cy="5426075"/>
          </a:xfrm>
          <a:prstGeom prst="rect">
            <a:avLst/>
          </a:prstGeom>
          <a:noFill/>
          <a:extLst>
            <a:ext uri="{909E8E84-426E-40DD-AFC4-6F175D3DCCD1}">
              <a14:hiddenFill xmlns:a14="http://schemas.microsoft.com/office/drawing/2010/main">
                <a:solidFill>
                  <a:srgbClr val="FFFFFF"/>
                </a:solidFill>
              </a14:hiddenFill>
            </a:ext>
          </a:extLst>
        </p:spPr>
      </p:pic>
      <p:sp>
        <p:nvSpPr>
          <p:cNvPr id="16388" name="Rectangle 4"/>
          <p:cNvSpPr>
            <a:spLocks noGrp="1" noChangeArrowheads="1"/>
          </p:cNvSpPr>
          <p:nvPr>
            <p:ph type="ctrTitle"/>
          </p:nvPr>
        </p:nvSpPr>
        <p:spPr/>
        <p:txBody>
          <a:bodyPr/>
          <a:lstStyle/>
          <a:p>
            <a:r>
              <a:rPr lang="en-US" altLang="en-US"/>
              <a:t>Continuity Argument</a:t>
            </a:r>
          </a:p>
        </p:txBody>
      </p:sp>
      <p:sp>
        <p:nvSpPr>
          <p:cNvPr id="16389" name="Rectangle 5"/>
          <p:cNvSpPr>
            <a:spLocks noGrp="1" noChangeArrowheads="1"/>
          </p:cNvSpPr>
          <p:nvPr>
            <p:ph type="subTitle" idx="1"/>
          </p:nvPr>
        </p:nvSpPr>
        <p:spPr/>
        <p:txBody>
          <a:bodyPr/>
          <a:lstStyle/>
          <a:p>
            <a:endParaRPr lang="en-US" altLang="en-US"/>
          </a:p>
        </p:txBody>
      </p:sp>
    </p:spTree>
    <p:custDataLst>
      <p:tags r:id="rId1"/>
    </p:custDataLst>
  </p:cSld>
  <p:clrMapOvr>
    <a:masterClrMapping/>
  </p:clrMapOvr>
  <p:transition advTm="401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6388"/>
                                        </p:tgtEl>
                                        <p:attrNameLst>
                                          <p:attrName>style.visibility</p:attrName>
                                        </p:attrNameLst>
                                      </p:cBhvr>
                                      <p:to>
                                        <p:strVal val="visible"/>
                                      </p:to>
                                    </p:set>
                                    <p:anim calcmode="lin" valueType="num">
                                      <p:cBhvr>
                                        <p:cTn id="7" dur="500" fill="hold"/>
                                        <p:tgtEl>
                                          <p:spTgt spid="16388"/>
                                        </p:tgtEl>
                                        <p:attrNameLst>
                                          <p:attrName>ppt_w</p:attrName>
                                        </p:attrNameLst>
                                      </p:cBhvr>
                                      <p:tavLst>
                                        <p:tav tm="0">
                                          <p:val>
                                            <p:fltVal val="0"/>
                                          </p:val>
                                        </p:tav>
                                        <p:tav tm="100000">
                                          <p:val>
                                            <p:strVal val="#ppt_w"/>
                                          </p:val>
                                        </p:tav>
                                      </p:tavLst>
                                    </p:anim>
                                    <p:anim calcmode="lin" valueType="num">
                                      <p:cBhvr>
                                        <p:cTn id="8" dur="500" fill="hold"/>
                                        <p:tgtEl>
                                          <p:spTgt spid="1638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7|5.7"/>
</p:tagLst>
</file>

<file path=ppt/tags/tag10.xml><?xml version="1.0" encoding="utf-8"?>
<p:tagLst xmlns:a="http://schemas.openxmlformats.org/drawingml/2006/main" xmlns:r="http://schemas.openxmlformats.org/officeDocument/2006/relationships" xmlns:p="http://schemas.openxmlformats.org/presentationml/2006/main">
  <p:tag name="TIMING" val="|0.3|20|4|8.5"/>
</p:tagLst>
</file>

<file path=ppt/tags/tag11.xml><?xml version="1.0" encoding="utf-8"?>
<p:tagLst xmlns:a="http://schemas.openxmlformats.org/drawingml/2006/main" xmlns:r="http://schemas.openxmlformats.org/officeDocument/2006/relationships" xmlns:p="http://schemas.openxmlformats.org/presentationml/2006/main">
  <p:tag name="TIMING" val="|0.4|5.5|3.1"/>
</p:tagLst>
</file>

<file path=ppt/tags/tag12.xml><?xml version="1.0" encoding="utf-8"?>
<p:tagLst xmlns:a="http://schemas.openxmlformats.org/drawingml/2006/main" xmlns:r="http://schemas.openxmlformats.org/officeDocument/2006/relationships" xmlns:p="http://schemas.openxmlformats.org/presentationml/2006/main">
  <p:tag name="TIMING" val="|3|2.8|38.8"/>
</p:tagLst>
</file>

<file path=ppt/tags/tag13.xml><?xml version="1.0" encoding="utf-8"?>
<p:tagLst xmlns:a="http://schemas.openxmlformats.org/drawingml/2006/main" xmlns:r="http://schemas.openxmlformats.org/officeDocument/2006/relationships" xmlns:p="http://schemas.openxmlformats.org/presentationml/2006/main">
  <p:tag name="TIMING" val="|0.5|15.4|11.6"/>
</p:tagLst>
</file>

<file path=ppt/tags/tag14.xml><?xml version="1.0" encoding="utf-8"?>
<p:tagLst xmlns:a="http://schemas.openxmlformats.org/drawingml/2006/main" xmlns:r="http://schemas.openxmlformats.org/officeDocument/2006/relationships" xmlns:p="http://schemas.openxmlformats.org/presentationml/2006/main">
  <p:tag name="TIMING" val="|4.2|12.7|7.5"/>
</p:tagLst>
</file>

<file path=ppt/tags/tag15.xml><?xml version="1.0" encoding="utf-8"?>
<p:tagLst xmlns:a="http://schemas.openxmlformats.org/drawingml/2006/main" xmlns:r="http://schemas.openxmlformats.org/officeDocument/2006/relationships" xmlns:p="http://schemas.openxmlformats.org/presentationml/2006/main">
  <p:tag name="TIMING" val="|0.9|31.7|5.8|15.5|6.8|10.3|29.5"/>
</p:tagLst>
</file>

<file path=ppt/tags/tag16.xml><?xml version="1.0" encoding="utf-8"?>
<p:tagLst xmlns:a="http://schemas.openxmlformats.org/drawingml/2006/main" xmlns:r="http://schemas.openxmlformats.org/officeDocument/2006/relationships" xmlns:p="http://schemas.openxmlformats.org/presentationml/2006/main">
  <p:tag name="TIMING" val="|0.5|4.4|19.2|28.3"/>
</p:tagLst>
</file>

<file path=ppt/tags/tag17.xml><?xml version="1.0" encoding="utf-8"?>
<p:tagLst xmlns:a="http://schemas.openxmlformats.org/drawingml/2006/main" xmlns:r="http://schemas.openxmlformats.org/officeDocument/2006/relationships" xmlns:p="http://schemas.openxmlformats.org/presentationml/2006/main">
  <p:tag name="TIMING" val="|0.3|5.4|7.2|6.4|9.7|7.7|11.5|6.7"/>
</p:tagLst>
</file>

<file path=ppt/tags/tag18.xml><?xml version="1.0" encoding="utf-8"?>
<p:tagLst xmlns:a="http://schemas.openxmlformats.org/drawingml/2006/main" xmlns:r="http://schemas.openxmlformats.org/officeDocument/2006/relationships" xmlns:p="http://schemas.openxmlformats.org/presentationml/2006/main">
  <p:tag name="TIMING" val="|0.3|6.4|3.9|2.3|10.1"/>
</p:tagLst>
</file>

<file path=ppt/tags/tag19.xml><?xml version="1.0" encoding="utf-8"?>
<p:tagLst xmlns:a="http://schemas.openxmlformats.org/drawingml/2006/main" xmlns:r="http://schemas.openxmlformats.org/officeDocument/2006/relationships" xmlns:p="http://schemas.openxmlformats.org/presentationml/2006/main">
  <p:tag name="TIMING" val="|0.5"/>
</p:tagLst>
</file>

<file path=ppt/tags/tag2.xml><?xml version="1.0" encoding="utf-8"?>
<p:tagLst xmlns:a="http://schemas.openxmlformats.org/drawingml/2006/main" xmlns:r="http://schemas.openxmlformats.org/officeDocument/2006/relationships" xmlns:p="http://schemas.openxmlformats.org/presentationml/2006/main">
  <p:tag name="TIMING" val="|0.7|2.5|1.5|38.3|27.2"/>
</p:tagLst>
</file>

<file path=ppt/tags/tag20.xml><?xml version="1.0" encoding="utf-8"?>
<p:tagLst xmlns:a="http://schemas.openxmlformats.org/drawingml/2006/main" xmlns:r="http://schemas.openxmlformats.org/officeDocument/2006/relationships" xmlns:p="http://schemas.openxmlformats.org/presentationml/2006/main">
  <p:tag name="TIMING" val="|22|5.3|13.4|7.3|5.6|2.9|11.1|6"/>
</p:tagLst>
</file>

<file path=ppt/tags/tag21.xml><?xml version="1.0" encoding="utf-8"?>
<p:tagLst xmlns:a="http://schemas.openxmlformats.org/drawingml/2006/main" xmlns:r="http://schemas.openxmlformats.org/officeDocument/2006/relationships" xmlns:p="http://schemas.openxmlformats.org/presentationml/2006/main">
  <p:tag name="TIMING" val="|0.3|5.2|3.6|1.9|3.5|6.7|10.6|3.7"/>
</p:tagLst>
</file>

<file path=ppt/tags/tag22.xml><?xml version="1.0" encoding="utf-8"?>
<p:tagLst xmlns:a="http://schemas.openxmlformats.org/drawingml/2006/main" xmlns:r="http://schemas.openxmlformats.org/officeDocument/2006/relationships" xmlns:p="http://schemas.openxmlformats.org/presentationml/2006/main">
  <p:tag name="TIMING" val="|0.4|4.7|13|2.9"/>
</p:tagLst>
</file>

<file path=ppt/tags/tag23.xml><?xml version="1.0" encoding="utf-8"?>
<p:tagLst xmlns:a="http://schemas.openxmlformats.org/drawingml/2006/main" xmlns:r="http://schemas.openxmlformats.org/officeDocument/2006/relationships" xmlns:p="http://schemas.openxmlformats.org/presentationml/2006/main">
  <p:tag name="TIMING" val="|0.4|12.1|17"/>
</p:tagLst>
</file>

<file path=ppt/tags/tag24.xml><?xml version="1.0" encoding="utf-8"?>
<p:tagLst xmlns:a="http://schemas.openxmlformats.org/drawingml/2006/main" xmlns:r="http://schemas.openxmlformats.org/officeDocument/2006/relationships" xmlns:p="http://schemas.openxmlformats.org/presentationml/2006/main">
  <p:tag name="TIMING" val="|0.3|36.3|33.7"/>
</p:tagLst>
</file>

<file path=ppt/tags/tag25.xml><?xml version="1.0" encoding="utf-8"?>
<p:tagLst xmlns:a="http://schemas.openxmlformats.org/drawingml/2006/main" xmlns:r="http://schemas.openxmlformats.org/officeDocument/2006/relationships" xmlns:p="http://schemas.openxmlformats.org/presentationml/2006/main">
  <p:tag name="TIMING" val="|1.1|20|3.4|1.3|1.6"/>
</p:tagLst>
</file>

<file path=ppt/tags/tag26.xml><?xml version="1.0" encoding="utf-8"?>
<p:tagLst xmlns:a="http://schemas.openxmlformats.org/drawingml/2006/main" xmlns:r="http://schemas.openxmlformats.org/officeDocument/2006/relationships" xmlns:p="http://schemas.openxmlformats.org/presentationml/2006/main">
  <p:tag name="TIMING" val="|7.5|11.3|15.6|3.5|26.7|17.5"/>
</p:tagLst>
</file>

<file path=ppt/tags/tag27.xml><?xml version="1.0" encoding="utf-8"?>
<p:tagLst xmlns:a="http://schemas.openxmlformats.org/drawingml/2006/main" xmlns:r="http://schemas.openxmlformats.org/officeDocument/2006/relationships" xmlns:p="http://schemas.openxmlformats.org/presentationml/2006/main">
  <p:tag name="TIMING" val="|0.6|38.9|10.5|8.2|13.7|7.5|8.9"/>
</p:tagLst>
</file>

<file path=ppt/tags/tag28.xml><?xml version="1.0" encoding="utf-8"?>
<p:tagLst xmlns:a="http://schemas.openxmlformats.org/drawingml/2006/main" xmlns:r="http://schemas.openxmlformats.org/officeDocument/2006/relationships" xmlns:p="http://schemas.openxmlformats.org/presentationml/2006/main">
  <p:tag name="TIMING" val="|4.7|16.9|14.5|2.5|14.8"/>
</p:tagLst>
</file>

<file path=ppt/tags/tag29.xml><?xml version="1.0" encoding="utf-8"?>
<p:tagLst xmlns:a="http://schemas.openxmlformats.org/drawingml/2006/main" xmlns:r="http://schemas.openxmlformats.org/officeDocument/2006/relationships" xmlns:p="http://schemas.openxmlformats.org/presentationml/2006/main">
  <p:tag name="TIMING" val="|0.4|9.3|12.9|7.9|2|12.4"/>
</p:tagLst>
</file>

<file path=ppt/tags/tag3.xml><?xml version="1.0" encoding="utf-8"?>
<p:tagLst xmlns:a="http://schemas.openxmlformats.org/drawingml/2006/main" xmlns:r="http://schemas.openxmlformats.org/officeDocument/2006/relationships" xmlns:p="http://schemas.openxmlformats.org/presentationml/2006/main">
  <p:tag name="TIMING" val="|0.3"/>
</p:tagLst>
</file>

<file path=ppt/tags/tag30.xml><?xml version="1.0" encoding="utf-8"?>
<p:tagLst xmlns:a="http://schemas.openxmlformats.org/drawingml/2006/main" xmlns:r="http://schemas.openxmlformats.org/officeDocument/2006/relationships" xmlns:p="http://schemas.openxmlformats.org/presentationml/2006/main">
  <p:tag name="TIMING" val="|0.5|10.2|8.6|6.8"/>
</p:tagLst>
</file>

<file path=ppt/tags/tag31.xml><?xml version="1.0" encoding="utf-8"?>
<p:tagLst xmlns:a="http://schemas.openxmlformats.org/drawingml/2006/main" xmlns:r="http://schemas.openxmlformats.org/officeDocument/2006/relationships" xmlns:p="http://schemas.openxmlformats.org/presentationml/2006/main">
  <p:tag name="TIMING" val="|0.7|18.3"/>
</p:tagLst>
</file>

<file path=ppt/tags/tag4.xml><?xml version="1.0" encoding="utf-8"?>
<p:tagLst xmlns:a="http://schemas.openxmlformats.org/drawingml/2006/main" xmlns:r="http://schemas.openxmlformats.org/officeDocument/2006/relationships" xmlns:p="http://schemas.openxmlformats.org/presentationml/2006/main">
  <p:tag name="TIMING" val="|0.8"/>
</p:tagLst>
</file>

<file path=ppt/tags/tag5.xml><?xml version="1.0" encoding="utf-8"?>
<p:tagLst xmlns:a="http://schemas.openxmlformats.org/drawingml/2006/main" xmlns:r="http://schemas.openxmlformats.org/officeDocument/2006/relationships" xmlns:p="http://schemas.openxmlformats.org/presentationml/2006/main">
  <p:tag name="TIMING" val="|0.5|10.1"/>
</p:tagLst>
</file>

<file path=ppt/tags/tag6.xml><?xml version="1.0" encoding="utf-8"?>
<p:tagLst xmlns:a="http://schemas.openxmlformats.org/drawingml/2006/main" xmlns:r="http://schemas.openxmlformats.org/officeDocument/2006/relationships" xmlns:p="http://schemas.openxmlformats.org/presentationml/2006/main">
  <p:tag name="TIMING" val="|0.4"/>
</p:tagLst>
</file>

<file path=ppt/tags/tag7.xml><?xml version="1.0" encoding="utf-8"?>
<p:tagLst xmlns:a="http://schemas.openxmlformats.org/drawingml/2006/main" xmlns:r="http://schemas.openxmlformats.org/officeDocument/2006/relationships" xmlns:p="http://schemas.openxmlformats.org/presentationml/2006/main">
  <p:tag name="TIMING" val="|0.2"/>
</p:tagLst>
</file>

<file path=ppt/tags/tag8.xml><?xml version="1.0" encoding="utf-8"?>
<p:tagLst xmlns:a="http://schemas.openxmlformats.org/drawingml/2006/main" xmlns:r="http://schemas.openxmlformats.org/officeDocument/2006/relationships" xmlns:p="http://schemas.openxmlformats.org/presentationml/2006/main">
  <p:tag name="TIMING" val="|4.3|6.8|3.3|3.8"/>
</p:tagLst>
</file>

<file path=ppt/tags/tag9.xml><?xml version="1.0" encoding="utf-8"?>
<p:tagLst xmlns:a="http://schemas.openxmlformats.org/drawingml/2006/main" xmlns:r="http://schemas.openxmlformats.org/officeDocument/2006/relationships" xmlns:p="http://schemas.openxmlformats.org/presentationml/2006/main">
  <p:tag name="TIMING" val="|0.8"/>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TotalTime>
  <Words>1991</Words>
  <Application>Microsoft Office PowerPoint</Application>
  <PresentationFormat>On-screen Show (4:3)</PresentationFormat>
  <Paragraphs>149</Paragraphs>
  <Slides>31</Slides>
  <Notes>0</Notes>
  <HiddenSlides>0</HiddenSlides>
  <MMClips>1</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Default Design</vt:lpstr>
      <vt:lpstr>The Millennial Question: An Attempt at a Solution</vt:lpstr>
      <vt:lpstr>Introduction</vt:lpstr>
      <vt:lpstr>The Main Millennial Passage</vt:lpstr>
      <vt:lpstr>Main Millennial Passage, Cont.</vt:lpstr>
      <vt:lpstr>Its Context</vt:lpstr>
      <vt:lpstr>Revelation 19</vt:lpstr>
      <vt:lpstr>Revelation 19</vt:lpstr>
      <vt:lpstr>Pre-Millennial Argument</vt:lpstr>
      <vt:lpstr>Continuity Argument</vt:lpstr>
      <vt:lpstr>Continuity Argument</vt:lpstr>
      <vt:lpstr>Pre-Mill View</vt:lpstr>
      <vt:lpstr>Preterist View</vt:lpstr>
      <vt:lpstr>Response to Preterist View</vt:lpstr>
      <vt:lpstr>Recapitulation View</vt:lpstr>
      <vt:lpstr>Response to Recap View</vt:lpstr>
      <vt:lpstr>Features Show Continuity</vt:lpstr>
      <vt:lpstr>Features Show Continuity</vt:lpstr>
      <vt:lpstr>Summary</vt:lpstr>
      <vt:lpstr>Allusion Argument</vt:lpstr>
      <vt:lpstr>Allusions in Revelation 19:11-21</vt:lpstr>
      <vt:lpstr>Allusions in Revelation 19:11-21</vt:lpstr>
      <vt:lpstr>Allusions in Revelation 19:11-21</vt:lpstr>
      <vt:lpstr>Golden Age vs Silver Age</vt:lpstr>
      <vt:lpstr>Golden Age vs Silver Age</vt:lpstr>
      <vt:lpstr>Allusion Argument</vt:lpstr>
      <vt:lpstr>Zechariah 14</vt:lpstr>
      <vt:lpstr>Daniel 7</vt:lpstr>
      <vt:lpstr>Isaiah 30-32</vt:lpstr>
      <vt:lpstr>Joel 3</vt:lpstr>
      <vt:lpstr>Summary</vt:lpstr>
      <vt:lpstr>The End</vt:lpstr>
    </vt:vector>
  </TitlesOfParts>
  <Company>Biblical Theological Seminary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Millennial Question: An Attempt at a Solution</dc:title>
  <dc:creator>rnewman</dc:creator>
  <cp:lastModifiedBy>Newman</cp:lastModifiedBy>
  <cp:revision>89</cp:revision>
  <dcterms:created xsi:type="dcterms:W3CDTF">2007-11-12T21:08:58Z</dcterms:created>
  <dcterms:modified xsi:type="dcterms:W3CDTF">2015-07-06T20:10:41Z</dcterms:modified>
</cp:coreProperties>
</file>