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20E5D5-B409-4254-9139-7057677A7F37}" type="slidenum">
              <a:rPr lang="en-US" altLang="en-US"/>
              <a:pPr/>
              <a:t>‹#›</a:t>
            </a:fld>
            <a:endParaRPr lang="en-US" altLang="en-US"/>
          </a:p>
        </p:txBody>
      </p:sp>
    </p:spTree>
    <p:extLst>
      <p:ext uri="{BB962C8B-B14F-4D97-AF65-F5344CB8AC3E}">
        <p14:creationId xmlns:p14="http://schemas.microsoft.com/office/powerpoint/2010/main" val="240532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C1A94F-D21D-4BBE-AFCD-285BE1DEEC47}" type="slidenum">
              <a:rPr lang="en-US" altLang="en-US"/>
              <a:pPr/>
              <a:t>‹#›</a:t>
            </a:fld>
            <a:endParaRPr lang="en-US" altLang="en-US"/>
          </a:p>
        </p:txBody>
      </p:sp>
    </p:spTree>
    <p:extLst>
      <p:ext uri="{BB962C8B-B14F-4D97-AF65-F5344CB8AC3E}">
        <p14:creationId xmlns:p14="http://schemas.microsoft.com/office/powerpoint/2010/main" val="226608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E8D4286-2F7A-42B8-BFBD-C5FEE8C5A249}" type="slidenum">
              <a:rPr lang="en-US" altLang="en-US"/>
              <a:pPr/>
              <a:t>‹#›</a:t>
            </a:fld>
            <a:endParaRPr lang="en-US" altLang="en-US"/>
          </a:p>
        </p:txBody>
      </p:sp>
    </p:spTree>
    <p:extLst>
      <p:ext uri="{BB962C8B-B14F-4D97-AF65-F5344CB8AC3E}">
        <p14:creationId xmlns:p14="http://schemas.microsoft.com/office/powerpoint/2010/main" val="204910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85C22D-05F4-43DB-9657-737DEA7972B9}" type="slidenum">
              <a:rPr lang="en-US" altLang="en-US"/>
              <a:pPr/>
              <a:t>‹#›</a:t>
            </a:fld>
            <a:endParaRPr lang="en-US" altLang="en-US"/>
          </a:p>
        </p:txBody>
      </p:sp>
    </p:spTree>
    <p:extLst>
      <p:ext uri="{BB962C8B-B14F-4D97-AF65-F5344CB8AC3E}">
        <p14:creationId xmlns:p14="http://schemas.microsoft.com/office/powerpoint/2010/main" val="137594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A07AA30-7B83-46BE-AF32-3E21E6F6EB06}" type="slidenum">
              <a:rPr lang="en-US" altLang="en-US"/>
              <a:pPr/>
              <a:t>‹#›</a:t>
            </a:fld>
            <a:endParaRPr lang="en-US" altLang="en-US"/>
          </a:p>
        </p:txBody>
      </p:sp>
    </p:spTree>
    <p:extLst>
      <p:ext uri="{BB962C8B-B14F-4D97-AF65-F5344CB8AC3E}">
        <p14:creationId xmlns:p14="http://schemas.microsoft.com/office/powerpoint/2010/main" val="108450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01605A-B0B2-4F2D-813A-5F0AE2EADBC1}" type="slidenum">
              <a:rPr lang="en-US" altLang="en-US"/>
              <a:pPr/>
              <a:t>‹#›</a:t>
            </a:fld>
            <a:endParaRPr lang="en-US" altLang="en-US"/>
          </a:p>
        </p:txBody>
      </p:sp>
    </p:spTree>
    <p:extLst>
      <p:ext uri="{BB962C8B-B14F-4D97-AF65-F5344CB8AC3E}">
        <p14:creationId xmlns:p14="http://schemas.microsoft.com/office/powerpoint/2010/main" val="2908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990357-2C37-4FC1-A5ED-29A7AD31E65A}" type="slidenum">
              <a:rPr lang="en-US" altLang="en-US"/>
              <a:pPr/>
              <a:t>‹#›</a:t>
            </a:fld>
            <a:endParaRPr lang="en-US" altLang="en-US"/>
          </a:p>
        </p:txBody>
      </p:sp>
    </p:spTree>
    <p:extLst>
      <p:ext uri="{BB962C8B-B14F-4D97-AF65-F5344CB8AC3E}">
        <p14:creationId xmlns:p14="http://schemas.microsoft.com/office/powerpoint/2010/main" val="385083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B5F2277-A365-45D6-8E88-625F2ADBEC4E}" type="slidenum">
              <a:rPr lang="en-US" altLang="en-US"/>
              <a:pPr/>
              <a:t>‹#›</a:t>
            </a:fld>
            <a:endParaRPr lang="en-US" altLang="en-US"/>
          </a:p>
        </p:txBody>
      </p:sp>
    </p:spTree>
    <p:extLst>
      <p:ext uri="{BB962C8B-B14F-4D97-AF65-F5344CB8AC3E}">
        <p14:creationId xmlns:p14="http://schemas.microsoft.com/office/powerpoint/2010/main" val="309909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EEC4239-1AB6-461C-B152-B79D1DE742B2}" type="slidenum">
              <a:rPr lang="en-US" altLang="en-US"/>
              <a:pPr/>
              <a:t>‹#›</a:t>
            </a:fld>
            <a:endParaRPr lang="en-US" altLang="en-US"/>
          </a:p>
        </p:txBody>
      </p:sp>
    </p:spTree>
    <p:extLst>
      <p:ext uri="{BB962C8B-B14F-4D97-AF65-F5344CB8AC3E}">
        <p14:creationId xmlns:p14="http://schemas.microsoft.com/office/powerpoint/2010/main" val="31079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24A2BB1-A467-4A67-BE3C-05A55397C453}" type="slidenum">
              <a:rPr lang="en-US" altLang="en-US"/>
              <a:pPr/>
              <a:t>‹#›</a:t>
            </a:fld>
            <a:endParaRPr lang="en-US" altLang="en-US"/>
          </a:p>
        </p:txBody>
      </p:sp>
    </p:spTree>
    <p:extLst>
      <p:ext uri="{BB962C8B-B14F-4D97-AF65-F5344CB8AC3E}">
        <p14:creationId xmlns:p14="http://schemas.microsoft.com/office/powerpoint/2010/main" val="120746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785EC45-4CFA-4581-8C3A-5BC6EB601F1A}" type="slidenum">
              <a:rPr lang="en-US" altLang="en-US"/>
              <a:pPr/>
              <a:t>‹#›</a:t>
            </a:fld>
            <a:endParaRPr lang="en-US" altLang="en-US"/>
          </a:p>
        </p:txBody>
      </p:sp>
    </p:spTree>
    <p:extLst>
      <p:ext uri="{BB962C8B-B14F-4D97-AF65-F5344CB8AC3E}">
        <p14:creationId xmlns:p14="http://schemas.microsoft.com/office/powerpoint/2010/main" val="29111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4F9E280-D889-4694-84D8-BC3FAED6DD1F}" type="slidenum">
              <a:rPr lang="en-US" altLang="en-US"/>
              <a:pPr/>
              <a:t>‹#›</a:t>
            </a:fld>
            <a:endParaRPr lang="en-US" altLang="en-US"/>
          </a:p>
        </p:txBody>
      </p:sp>
    </p:spTree>
    <p:extLst>
      <p:ext uri="{BB962C8B-B14F-4D97-AF65-F5344CB8AC3E}">
        <p14:creationId xmlns:p14="http://schemas.microsoft.com/office/powerpoint/2010/main" val="367626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02162EA-F6E6-477F-B167-B863CA14D0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5.wmf"/><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5.wmf"/><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wmf"/><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The Millennial Question</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052" name="Picture 4" descr="MCj019363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914400"/>
            <a:ext cx="1420813" cy="13954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MCj031039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572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2" name="MillQuest.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1283" y="5562600"/>
            <a:ext cx="609600" cy="609600"/>
          </a:xfrm>
          <a:prstGeom prst="rect">
            <a:avLst/>
          </a:prstGeom>
        </p:spPr>
      </p:pic>
    </p:spTree>
    <p:custDataLst>
      <p:tags r:id="rId1"/>
    </p:custDataLst>
  </p:cSld>
  <p:clrMapOvr>
    <a:masterClrMapping/>
  </p:clrMapOvr>
  <p:transition advTm="1777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 calcmode="lin" valueType="num">
                                      <p:cBhvr additive="base">
                                        <p:cTn id="1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checkerboard(across)">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 calcmode="lin" valueType="num">
                                      <p:cBhvr additive="base">
                                        <p:cTn id="28" dur="500" fill="hold"/>
                                        <p:tgtEl>
                                          <p:spTgt spid="2052"/>
                                        </p:tgtEl>
                                        <p:attrNameLst>
                                          <p:attrName>ppt_x</p:attrName>
                                        </p:attrNameLst>
                                      </p:cBhvr>
                                      <p:tavLst>
                                        <p:tav tm="0">
                                          <p:val>
                                            <p:strVal val="#ppt_x"/>
                                          </p:val>
                                        </p:tav>
                                        <p:tav tm="100000">
                                          <p:val>
                                            <p:strVal val="#ppt_x"/>
                                          </p:val>
                                        </p:tav>
                                      </p:tavLst>
                                    </p:anim>
                                    <p:anim calcmode="lin" valueType="num">
                                      <p:cBhvr additive="base">
                                        <p:cTn id="29"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Pre-Mill Arguments</a:t>
            </a:r>
          </a:p>
        </p:txBody>
      </p:sp>
      <p:sp>
        <p:nvSpPr>
          <p:cNvPr id="13315" name="Rectangle 3"/>
          <p:cNvSpPr>
            <a:spLocks noGrp="1" noChangeArrowheads="1"/>
          </p:cNvSpPr>
          <p:nvPr>
            <p:ph type="body" idx="1"/>
          </p:nvPr>
        </p:nvSpPr>
        <p:spPr/>
        <p:txBody>
          <a:bodyPr/>
          <a:lstStyle/>
          <a:p>
            <a:r>
              <a:rPr lang="en-US" altLang="en-US"/>
              <a:t>Natural reading of Revelation 20 in context.</a:t>
            </a:r>
          </a:p>
          <a:p>
            <a:r>
              <a:rPr lang="en-US" altLang="en-US"/>
              <a:t>Takes </a:t>
            </a:r>
            <a:r>
              <a:rPr lang="en-US" altLang="en-US">
                <a:cs typeface="Arial" charset="0"/>
              </a:rPr>
              <a:t>"</a:t>
            </a:r>
            <a:r>
              <a:rPr lang="en-US" altLang="en-US"/>
              <a:t>came to life</a:t>
            </a:r>
            <a:r>
              <a:rPr lang="en-US" altLang="en-US">
                <a:cs typeface="Arial" charset="0"/>
              </a:rPr>
              <a:t>"</a:t>
            </a:r>
            <a:r>
              <a:rPr lang="en-US" altLang="en-US"/>
              <a:t> and </a:t>
            </a:r>
            <a:r>
              <a:rPr lang="en-US" altLang="en-US">
                <a:cs typeface="Arial" charset="0"/>
              </a:rPr>
              <a:t>"</a:t>
            </a:r>
            <a:r>
              <a:rPr lang="en-US" altLang="en-US"/>
              <a:t>resurrection</a:t>
            </a:r>
            <a:r>
              <a:rPr lang="en-US" altLang="en-US">
                <a:cs typeface="Arial" charset="0"/>
              </a:rPr>
              <a:t>"</a:t>
            </a:r>
            <a:r>
              <a:rPr lang="en-US" altLang="en-US"/>
              <a:t> literally here.</a:t>
            </a:r>
          </a:p>
          <a:p>
            <a:r>
              <a:rPr lang="en-US" altLang="en-US"/>
              <a:t>Treats promises of land &amp; kingdom to Israel and patriarchs seriously.</a:t>
            </a:r>
          </a:p>
        </p:txBody>
      </p:sp>
    </p:spTree>
    <p:custDataLst>
      <p:tags r:id="rId1"/>
    </p:custDataLst>
  </p:cSld>
  <p:clrMapOvr>
    <a:masterClrMapping/>
  </p:clrMapOvr>
  <p:transition advTm="745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A-Mill Arguments</a:t>
            </a:r>
          </a:p>
        </p:txBody>
      </p:sp>
      <p:sp>
        <p:nvSpPr>
          <p:cNvPr id="14339" name="Rectangle 3"/>
          <p:cNvSpPr>
            <a:spLocks noGrp="1" noChangeArrowheads="1"/>
          </p:cNvSpPr>
          <p:nvPr>
            <p:ph type="body" idx="1"/>
          </p:nvPr>
        </p:nvSpPr>
        <p:spPr/>
        <p:txBody>
          <a:bodyPr/>
          <a:lstStyle/>
          <a:p>
            <a:r>
              <a:rPr lang="en-US" altLang="en-US"/>
              <a:t>Are sacrifices really going to be re-instituted?  What about the argument in Hebrews?</a:t>
            </a:r>
          </a:p>
          <a:p>
            <a:r>
              <a:rPr lang="en-US" altLang="en-US"/>
              <a:t>The pre-mill scheme is earthly and Jewish, rather than heavenly and Christian.</a:t>
            </a:r>
          </a:p>
          <a:p>
            <a:r>
              <a:rPr lang="en-US" altLang="en-US"/>
              <a:t>The pre-mill scheme re-duplicates the revolt at Christ’s coming so as to have another at the end of the millennium.</a:t>
            </a:r>
          </a:p>
        </p:txBody>
      </p:sp>
    </p:spTree>
    <p:custDataLst>
      <p:tags r:id="rId1"/>
    </p:custDataLst>
  </p:cSld>
  <p:clrMapOvr>
    <a:masterClrMapping/>
  </p:clrMapOvr>
  <p:transition advTm="1138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Post-Mill Arguments</a:t>
            </a:r>
          </a:p>
        </p:txBody>
      </p:sp>
      <p:sp>
        <p:nvSpPr>
          <p:cNvPr id="15363" name="Rectangle 3"/>
          <p:cNvSpPr>
            <a:spLocks noGrp="1" noChangeArrowheads="1"/>
          </p:cNvSpPr>
          <p:nvPr>
            <p:ph type="body" idx="1"/>
          </p:nvPr>
        </p:nvSpPr>
        <p:spPr/>
        <p:txBody>
          <a:bodyPr/>
          <a:lstStyle/>
          <a:p>
            <a:r>
              <a:rPr lang="en-US" altLang="en-US"/>
              <a:t>Will use a-mill arguments against pre-mills.</a:t>
            </a:r>
          </a:p>
          <a:p>
            <a:r>
              <a:rPr lang="en-US" altLang="en-US"/>
              <a:t>Is the church age really going to be a defeat rather than a victory?  Doesn</a:t>
            </a:r>
            <a:r>
              <a:rPr lang="en-US" altLang="en-US">
                <a:cs typeface="Arial" charset="0"/>
              </a:rPr>
              <a:t>'</a:t>
            </a:r>
            <a:r>
              <a:rPr lang="en-US" altLang="en-US"/>
              <a:t>t Christ promise victory?</a:t>
            </a:r>
          </a:p>
          <a:p>
            <a:r>
              <a:rPr lang="en-US" altLang="en-US"/>
              <a:t>Don</a:t>
            </a:r>
            <a:r>
              <a:rPr lang="en-US" altLang="en-US">
                <a:cs typeface="Arial" charset="0"/>
              </a:rPr>
              <a:t>'</a:t>
            </a:r>
            <a:r>
              <a:rPr lang="en-US" altLang="en-US"/>
              <a:t>t the pre-mill and a-mill schemes discourage effort, since God is going to bring in the kingdom without our help?</a:t>
            </a:r>
          </a:p>
        </p:txBody>
      </p:sp>
    </p:spTree>
    <p:custDataLst>
      <p:tags r:id="rId1"/>
    </p:custDataLst>
  </p:cSld>
  <p:clrMapOvr>
    <a:masterClrMapping/>
  </p:clrMapOvr>
  <p:transition advTm="44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Conclusions</a:t>
            </a:r>
          </a:p>
        </p:txBody>
      </p:sp>
      <p:sp>
        <p:nvSpPr>
          <p:cNvPr id="16387" name="Rectangle 3"/>
          <p:cNvSpPr>
            <a:spLocks noGrp="1" noChangeArrowheads="1"/>
          </p:cNvSpPr>
          <p:nvPr>
            <p:ph type="body" idx="1"/>
          </p:nvPr>
        </p:nvSpPr>
        <p:spPr/>
        <p:txBody>
          <a:bodyPr/>
          <a:lstStyle/>
          <a:p>
            <a:r>
              <a:rPr lang="en-US" altLang="en-US"/>
              <a:t>I personally think the pre-mill arguments are stronger.</a:t>
            </a:r>
          </a:p>
          <a:p>
            <a:r>
              <a:rPr lang="en-US" altLang="en-US"/>
              <a:t>The debate does not involve central doctrines of Christianity.</a:t>
            </a:r>
          </a:p>
          <a:p>
            <a:r>
              <a:rPr lang="en-US" altLang="en-US"/>
              <a:t>God will do what he wants, whatever our schemes may look like.</a:t>
            </a:r>
          </a:p>
          <a:p>
            <a:r>
              <a:rPr lang="en-US" altLang="en-US"/>
              <a:t>There are hermeneutical (interpretive) issues here regarding OT prophecy.</a:t>
            </a:r>
          </a:p>
        </p:txBody>
      </p:sp>
    </p:spTree>
    <p:custDataLst>
      <p:tags r:id="rId1"/>
    </p:custDataLst>
  </p:cSld>
  <p:clrMapOvr>
    <a:masterClrMapping/>
  </p:clrMapOvr>
  <p:transition advTm="4769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For Further Study</a:t>
            </a:r>
          </a:p>
        </p:txBody>
      </p:sp>
      <p:sp>
        <p:nvSpPr>
          <p:cNvPr id="19460" name="Rectangle 4"/>
          <p:cNvSpPr>
            <a:spLocks noGrp="1" noChangeArrowheads="1"/>
          </p:cNvSpPr>
          <p:nvPr>
            <p:ph type="body" sz="half" idx="1"/>
          </p:nvPr>
        </p:nvSpPr>
        <p:spPr/>
        <p:txBody>
          <a:bodyPr/>
          <a:lstStyle/>
          <a:p>
            <a:pPr>
              <a:buFontTx/>
              <a:buNone/>
            </a:pPr>
            <a:r>
              <a:rPr lang="en-US" altLang="en-US" sz="2800"/>
              <a:t>	See the book in the Zondervan Counterpoints Series, </a:t>
            </a:r>
            <a:r>
              <a:rPr lang="en-US" altLang="en-US" sz="2800" i="1"/>
              <a:t>Three Views on the Millennium &amp; Beyond</a:t>
            </a:r>
          </a:p>
          <a:p>
            <a:pPr>
              <a:buFontTx/>
              <a:buNone/>
            </a:pPr>
            <a:r>
              <a:rPr lang="en-US" altLang="en-US" sz="2800"/>
              <a:t>Blaising – Pre-Mill</a:t>
            </a:r>
          </a:p>
          <a:p>
            <a:pPr>
              <a:buFontTx/>
              <a:buNone/>
            </a:pPr>
            <a:r>
              <a:rPr lang="en-US" altLang="en-US" sz="2800"/>
              <a:t>Gentry </a:t>
            </a:r>
            <a:r>
              <a:rPr lang="en-US" altLang="en-US" sz="2800">
                <a:cs typeface="Arial" charset="0"/>
              </a:rPr>
              <a:t>–</a:t>
            </a:r>
            <a:r>
              <a:rPr lang="en-US" altLang="en-US" sz="2800"/>
              <a:t> Post-Mill</a:t>
            </a:r>
          </a:p>
          <a:p>
            <a:pPr>
              <a:buFontTx/>
              <a:buNone/>
            </a:pPr>
            <a:r>
              <a:rPr lang="en-US" altLang="en-US" sz="2800"/>
              <a:t>Strimple – A-Mill</a:t>
            </a:r>
          </a:p>
        </p:txBody>
      </p:sp>
      <p:pic>
        <p:nvPicPr>
          <p:cNvPr id="19462" name="Picture 6" descr="Mill3Views0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64138" y="1600200"/>
            <a:ext cx="300513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69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checkerboard(across)">
                                      <p:cBhvr>
                                        <p:cTn id="7" dur="500"/>
                                        <p:tgtEl>
                                          <p:spTgt spid="194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checkerboard(across)">
                                      <p:cBhvr>
                                        <p:cTn id="12" dur="500"/>
                                        <p:tgtEl>
                                          <p:spTgt spid="194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checkerboard(across)">
                                      <p:cBhvr>
                                        <p:cTn id="17" dur="500"/>
                                        <p:tgtEl>
                                          <p:spTgt spid="1946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checkerboard(across)">
                                      <p:cBhvr>
                                        <p:cTn id="22"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p:txBody>
          <a:bodyPr/>
          <a:lstStyle/>
          <a:p>
            <a:r>
              <a:rPr lang="en-US" altLang="en-US"/>
              <a:t>The End</a:t>
            </a:r>
          </a:p>
        </p:txBody>
      </p:sp>
      <p:sp>
        <p:nvSpPr>
          <p:cNvPr id="17413" name="Rectangle 5"/>
          <p:cNvSpPr>
            <a:spLocks noGrp="1" noChangeArrowheads="1"/>
          </p:cNvSpPr>
          <p:nvPr>
            <p:ph type="subTitle" idx="1"/>
          </p:nvPr>
        </p:nvSpPr>
        <p:spPr/>
        <p:txBody>
          <a:bodyPr/>
          <a:lstStyle/>
          <a:p>
            <a:r>
              <a:rPr lang="en-US" altLang="en-US"/>
              <a:t>Will come when &amp; how God </a:t>
            </a:r>
          </a:p>
          <a:p>
            <a:r>
              <a:rPr lang="en-US" altLang="en-US"/>
              <a:t>brings it; may we be faithful!</a:t>
            </a:r>
          </a:p>
        </p:txBody>
      </p:sp>
      <p:pic>
        <p:nvPicPr>
          <p:cNvPr id="17414" name="Picture 6" descr="MCj01936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57200"/>
            <a:ext cx="2057400" cy="2020888"/>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1992313"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3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7415"/>
                                        </p:tgtEl>
                                        <p:attrNameLst>
                                          <p:attrName>style.visibility</p:attrName>
                                        </p:attrNameLst>
                                      </p:cBhvr>
                                      <p:to>
                                        <p:strVal val="visible"/>
                                      </p:to>
                                    </p:set>
                                    <p:animEffect transition="in" filter="checkerboard(across)">
                                      <p:cBhvr>
                                        <p:cTn id="13" dur="500"/>
                                        <p:tgtEl>
                                          <p:spTgt spid="174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ppt_x"/>
                                          </p:val>
                                        </p:tav>
                                        <p:tav tm="100000">
                                          <p:val>
                                            <p:strVal val="#ppt_x"/>
                                          </p:val>
                                        </p:tav>
                                      </p:tavLst>
                                    </p:anim>
                                    <p:anim calcmode="lin" valueType="num">
                                      <p:cBhvr additive="base">
                                        <p:cTn id="19" dur="500" fill="hold"/>
                                        <p:tgtEl>
                                          <p:spTgt spid="17414"/>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413">
                                            <p:txEl>
                                              <p:pRg st="0" end="0"/>
                                            </p:txEl>
                                          </p:spTgt>
                                        </p:tgtEl>
                                        <p:attrNameLst>
                                          <p:attrName>style.visibility</p:attrName>
                                        </p:attrNameLst>
                                      </p:cBhvr>
                                      <p:to>
                                        <p:strVal val="visible"/>
                                      </p:to>
                                    </p:set>
                                    <p:anim calcmode="lin" valueType="num">
                                      <p:cBhvr additive="base">
                                        <p:cTn id="24" dur="500" fill="hold"/>
                                        <p:tgtEl>
                                          <p:spTgt spid="174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4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3">
                                            <p:txEl>
                                              <p:pRg st="1" end="1"/>
                                            </p:txEl>
                                          </p:spTgt>
                                        </p:tgtEl>
                                        <p:attrNameLst>
                                          <p:attrName>style.visibility</p:attrName>
                                        </p:attrNameLst>
                                      </p:cBhvr>
                                      <p:to>
                                        <p:strVal val="visible"/>
                                      </p:to>
                                    </p:set>
                                    <p:anim calcmode="lin" valueType="num">
                                      <p:cBhvr additive="base">
                                        <p:cTn id="30" dur="500" fill="hold"/>
                                        <p:tgtEl>
                                          <p:spTgt spid="1741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4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The Millennial Question</a:t>
            </a:r>
          </a:p>
        </p:txBody>
      </p:sp>
      <p:sp>
        <p:nvSpPr>
          <p:cNvPr id="3075" name="Rectangle 3"/>
          <p:cNvSpPr>
            <a:spLocks noGrp="1" noChangeArrowheads="1"/>
          </p:cNvSpPr>
          <p:nvPr>
            <p:ph type="body" idx="1"/>
          </p:nvPr>
        </p:nvSpPr>
        <p:spPr>
          <a:xfrm>
            <a:off x="1295400" y="2209800"/>
            <a:ext cx="5791200" cy="3916363"/>
          </a:xfrm>
        </p:spPr>
        <p:txBody>
          <a:bodyPr/>
          <a:lstStyle/>
          <a:p>
            <a:r>
              <a:rPr lang="en-US" altLang="en-US"/>
              <a:t>What is </a:t>
            </a:r>
            <a:r>
              <a:rPr lang="en-US" altLang="en-US">
                <a:cs typeface="Arial" charset="0"/>
              </a:rPr>
              <a:t>"</a:t>
            </a:r>
            <a:r>
              <a:rPr lang="en-US" altLang="en-US"/>
              <a:t>the Millennium</a:t>
            </a:r>
            <a:r>
              <a:rPr lang="en-US" altLang="en-US">
                <a:cs typeface="Arial" charset="0"/>
              </a:rPr>
              <a:t>"</a:t>
            </a:r>
            <a:r>
              <a:rPr lang="en-US" altLang="en-US"/>
              <a:t>?</a:t>
            </a:r>
          </a:p>
          <a:p>
            <a:r>
              <a:rPr lang="en-US" altLang="en-US"/>
              <a:t>What are the alternative views?</a:t>
            </a:r>
          </a:p>
          <a:p>
            <a:r>
              <a:rPr lang="en-US" altLang="en-US"/>
              <a:t>What do the arguments look like?</a:t>
            </a:r>
          </a:p>
        </p:txBody>
      </p:sp>
      <p:pic>
        <p:nvPicPr>
          <p:cNvPr id="3076" name="Picture 4" descr="MCj031039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495800"/>
            <a:ext cx="1579563" cy="18129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15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75">
                                            <p:txEl>
                                              <p:pRg st="2" end="2"/>
                                            </p:txEl>
                                          </p:spTgt>
                                        </p:tgtEl>
                                        <p:attrNameLst>
                                          <p:attrName>style.visibility</p:attrName>
                                        </p:attrNameLst>
                                      </p:cBhvr>
                                      <p:to>
                                        <p:strVal val="visible"/>
                                      </p:to>
                                    </p:set>
                                    <p:anim calcmode="lin" valueType="num">
                                      <p:cBhvr additive="base">
                                        <p:cTn id="24"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What is the Millennium?</a:t>
            </a:r>
          </a:p>
        </p:txBody>
      </p:sp>
      <p:sp>
        <p:nvSpPr>
          <p:cNvPr id="7171" name="Rectangle 3"/>
          <p:cNvSpPr>
            <a:spLocks noGrp="1" noChangeArrowheads="1"/>
          </p:cNvSpPr>
          <p:nvPr>
            <p:ph type="body" idx="1"/>
          </p:nvPr>
        </p:nvSpPr>
        <p:spPr/>
        <p:txBody>
          <a:bodyPr/>
          <a:lstStyle/>
          <a:p>
            <a:pPr>
              <a:lnSpc>
                <a:spcPct val="90000"/>
              </a:lnSpc>
              <a:buFontTx/>
              <a:buNone/>
            </a:pPr>
            <a:r>
              <a:rPr lang="en-US" altLang="en-US"/>
              <a:t>The term comes from Revelation 20.  Millennium is Latin for </a:t>
            </a:r>
            <a:r>
              <a:rPr lang="en-US" altLang="en-US">
                <a:cs typeface="Arial" charset="0"/>
              </a:rPr>
              <a:t>"</a:t>
            </a:r>
            <a:r>
              <a:rPr lang="en-US" altLang="en-US"/>
              <a:t>1,000 years.</a:t>
            </a:r>
            <a:r>
              <a:rPr lang="en-US" altLang="en-US">
                <a:cs typeface="Arial" charset="0"/>
              </a:rPr>
              <a:t>"</a:t>
            </a:r>
          </a:p>
          <a:p>
            <a:pPr>
              <a:lnSpc>
                <a:spcPct val="90000"/>
              </a:lnSpc>
              <a:buFontTx/>
              <a:buNone/>
            </a:pPr>
            <a:r>
              <a:rPr lang="en-US" altLang="en-US"/>
              <a:t>Several things are to happen in this period of one thousand years:</a:t>
            </a:r>
          </a:p>
          <a:p>
            <a:pPr>
              <a:lnSpc>
                <a:spcPct val="90000"/>
              </a:lnSpc>
            </a:pPr>
            <a:r>
              <a:rPr lang="en-US" altLang="en-US"/>
              <a:t>Satan will be bound in the Abyss (2-3).</a:t>
            </a:r>
          </a:p>
          <a:p>
            <a:pPr>
              <a:lnSpc>
                <a:spcPct val="90000"/>
              </a:lnSpc>
            </a:pPr>
            <a:r>
              <a:rPr lang="en-US" altLang="en-US"/>
              <a:t>Certain believers will come to life &amp; rule with Christ (4-6).</a:t>
            </a:r>
          </a:p>
          <a:p>
            <a:pPr>
              <a:lnSpc>
                <a:spcPct val="90000"/>
              </a:lnSpc>
            </a:pPr>
            <a:r>
              <a:rPr lang="en-US" altLang="en-US"/>
              <a:t>At the end, Satan will be released &amp; lead a rebellion of the nations (7-10).</a:t>
            </a:r>
          </a:p>
        </p:txBody>
      </p:sp>
    </p:spTree>
    <p:custDataLst>
      <p:tags r:id="rId1"/>
    </p:custDataLst>
  </p:cSld>
  <p:clrMapOvr>
    <a:masterClrMapping/>
  </p:clrMapOvr>
  <p:transition advTm="28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are the alternative views?</a:t>
            </a:r>
          </a:p>
        </p:txBody>
      </p:sp>
      <p:sp>
        <p:nvSpPr>
          <p:cNvPr id="4099" name="Rectangle 3"/>
          <p:cNvSpPr>
            <a:spLocks noGrp="1" noChangeArrowheads="1"/>
          </p:cNvSpPr>
          <p:nvPr>
            <p:ph type="body" idx="1"/>
          </p:nvPr>
        </p:nvSpPr>
        <p:spPr/>
        <p:txBody>
          <a:bodyPr/>
          <a:lstStyle/>
          <a:p>
            <a:pPr>
              <a:buFontTx/>
              <a:buNone/>
            </a:pPr>
            <a:r>
              <a:rPr lang="en-US" altLang="en-US"/>
              <a:t>The alternative views disagree on the timing of the Millennium relative to the return of Christ, and on the nature of the Millennium.</a:t>
            </a:r>
          </a:p>
          <a:p>
            <a:r>
              <a:rPr lang="en-US" altLang="en-US"/>
              <a:t>Pre-Millennial View (before Millennium)</a:t>
            </a:r>
          </a:p>
          <a:p>
            <a:r>
              <a:rPr lang="en-US" altLang="en-US"/>
              <a:t>Post-Millennial View (after Millennium)</a:t>
            </a:r>
          </a:p>
          <a:p>
            <a:r>
              <a:rPr lang="en-US" altLang="en-US"/>
              <a:t>A-Millennial View (no [earthly] Millennium)</a:t>
            </a:r>
          </a:p>
        </p:txBody>
      </p:sp>
    </p:spTree>
    <p:custDataLst>
      <p:tags r:id="rId1"/>
    </p:custDataLst>
  </p:cSld>
  <p:clrMapOvr>
    <a:masterClrMapping/>
  </p:clrMapOvr>
  <p:transition advTm="383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altLang="en-US"/>
              <a:t>Church History</a:t>
            </a:r>
          </a:p>
        </p:txBody>
      </p:sp>
      <p:sp>
        <p:nvSpPr>
          <p:cNvPr id="5125" name="Line 5"/>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126" name="Picture 6"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5129" name="Text Box 9"/>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5130" name="Text Box 10"/>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5131" name="Text Box 11"/>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5132" name="Text Box 12"/>
          <p:cNvSpPr txBox="1">
            <a:spLocks noChangeArrowheads="1"/>
          </p:cNvSpPr>
          <p:nvPr/>
        </p:nvSpPr>
        <p:spPr bwMode="auto">
          <a:xfrm>
            <a:off x="990600" y="4648200"/>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Nearly all Christians (except extreme Preterists) believe that Jesus will come again in the future, and that the time between his comings is primarily the church age, in which we have a responsibility to take the Gospel to all the nations.</a:t>
            </a:r>
          </a:p>
        </p:txBody>
      </p:sp>
    </p:spTree>
    <p:custDataLst>
      <p:tags r:id="rId1"/>
    </p:custDataLst>
  </p:cSld>
  <p:clrMapOvr>
    <a:masterClrMapping/>
  </p:clrMapOvr>
  <p:transition advTm="336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heckerboard(across)">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checkerboard(across)">
                                      <p:cBhvr>
                                        <p:cTn id="12" dur="500"/>
                                        <p:tgtEl>
                                          <p:spTgt spid="5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checkerboard(across)">
                                      <p:cBhvr>
                                        <p:cTn id="1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A-Millennial View</a:t>
            </a:r>
          </a:p>
        </p:txBody>
      </p:sp>
      <p:sp>
        <p:nvSpPr>
          <p:cNvPr id="8195"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196"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8199"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8200" name="Text Box 8"/>
          <p:cNvSpPr txBox="1">
            <a:spLocks noChangeArrowheads="1"/>
          </p:cNvSpPr>
          <p:nvPr/>
        </p:nvSpPr>
        <p:spPr bwMode="auto">
          <a:xfrm>
            <a:off x="38862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8201"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8202" name="Text Box 10"/>
          <p:cNvSpPr txBox="1">
            <a:spLocks noChangeArrowheads="1"/>
          </p:cNvSpPr>
          <p:nvPr/>
        </p:nvSpPr>
        <p:spPr bwMode="auto">
          <a:xfrm>
            <a:off x="1447800" y="5029200"/>
            <a:ext cx="6781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church age </a:t>
            </a:r>
            <a:r>
              <a:rPr lang="en-US" altLang="en-US" sz="2400" i="1"/>
              <a:t>is</a:t>
            </a:r>
            <a:r>
              <a:rPr lang="en-US" altLang="en-US" sz="2400"/>
              <a:t> the millennium.  The saints are ruling from heaven, and Satan is bound to such an extent that the Gospel is going out to all the nations.</a:t>
            </a:r>
          </a:p>
        </p:txBody>
      </p:sp>
      <p:sp>
        <p:nvSpPr>
          <p:cNvPr id="8203" name="Oval 11"/>
          <p:cNvSpPr>
            <a:spLocks noChangeArrowheads="1"/>
          </p:cNvSpPr>
          <p:nvPr/>
        </p:nvSpPr>
        <p:spPr bwMode="auto">
          <a:xfrm>
            <a:off x="1676400" y="2286000"/>
            <a:ext cx="5334000" cy="22098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Text Box 12"/>
          <p:cNvSpPr txBox="1">
            <a:spLocks noChangeArrowheads="1"/>
          </p:cNvSpPr>
          <p:nvPr/>
        </p:nvSpPr>
        <p:spPr bwMode="auto">
          <a:xfrm>
            <a:off x="2971800" y="1600200"/>
            <a:ext cx="2689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accent2"/>
                </a:solidFill>
              </a:rPr>
              <a:t>MILLENNIUM</a:t>
            </a:r>
          </a:p>
        </p:txBody>
      </p:sp>
    </p:spTree>
    <p:custDataLst>
      <p:tags r:id="rId1"/>
    </p:custDataLst>
  </p:cSld>
  <p:clrMapOvr>
    <a:masterClrMapping/>
  </p:clrMapOvr>
  <p:transition advTm="3452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checkerboard(across)">
                                      <p:cBhvr>
                                        <p:cTn id="7" dur="500"/>
                                        <p:tgtEl>
                                          <p:spTgt spid="8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204"/>
                                        </p:tgtEl>
                                        <p:attrNameLst>
                                          <p:attrName>style.visibility</p:attrName>
                                        </p:attrNameLst>
                                      </p:cBhvr>
                                      <p:to>
                                        <p:strVal val="visible"/>
                                      </p:to>
                                    </p:set>
                                    <p:anim calcmode="lin" valueType="num">
                                      <p:cBhvr additive="base">
                                        <p:cTn id="12" dur="500" fill="hold"/>
                                        <p:tgtEl>
                                          <p:spTgt spid="8204"/>
                                        </p:tgtEl>
                                        <p:attrNameLst>
                                          <p:attrName>ppt_x</p:attrName>
                                        </p:attrNameLst>
                                      </p:cBhvr>
                                      <p:tavLst>
                                        <p:tav tm="0">
                                          <p:val>
                                            <p:strVal val="#ppt_x"/>
                                          </p:val>
                                        </p:tav>
                                        <p:tav tm="100000">
                                          <p:val>
                                            <p:strVal val="#ppt_x"/>
                                          </p:val>
                                        </p:tav>
                                      </p:tavLst>
                                    </p:anim>
                                    <p:anim calcmode="lin" valueType="num">
                                      <p:cBhvr additive="base">
                                        <p:cTn id="13" dur="500" fill="hold"/>
                                        <p:tgtEl>
                                          <p:spTgt spid="82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Post-Millennial View</a:t>
            </a:r>
          </a:p>
        </p:txBody>
      </p:sp>
      <p:sp>
        <p:nvSpPr>
          <p:cNvPr id="9219"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0"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8288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8603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9224" name="Text Box 8"/>
          <p:cNvSpPr txBox="1">
            <a:spLocks noChangeArrowheads="1"/>
          </p:cNvSpPr>
          <p:nvPr/>
        </p:nvSpPr>
        <p:spPr bwMode="auto">
          <a:xfrm>
            <a:off x="3200400" y="42672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9225" name="Text Box 9"/>
          <p:cNvSpPr txBox="1">
            <a:spLocks noChangeArrowheads="1"/>
          </p:cNvSpPr>
          <p:nvPr/>
        </p:nvSpPr>
        <p:spPr bwMode="auto">
          <a:xfrm>
            <a:off x="71628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9226" name="Text Box 10"/>
          <p:cNvSpPr txBox="1">
            <a:spLocks noChangeArrowheads="1"/>
          </p:cNvSpPr>
          <p:nvPr/>
        </p:nvSpPr>
        <p:spPr bwMode="auto">
          <a:xfrm>
            <a:off x="1295400" y="4876800"/>
            <a:ext cx="6629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Millennium is not the whole church age, but only the latter part.  The Gospel will spread to all the nations, and when this is complete there will be a time of great peace &amp; prosperity.</a:t>
            </a:r>
          </a:p>
        </p:txBody>
      </p:sp>
      <p:sp>
        <p:nvSpPr>
          <p:cNvPr id="9227" name="Oval 11"/>
          <p:cNvSpPr>
            <a:spLocks noChangeArrowheads="1"/>
          </p:cNvSpPr>
          <p:nvPr/>
        </p:nvSpPr>
        <p:spPr bwMode="auto">
          <a:xfrm>
            <a:off x="3505200" y="1905000"/>
            <a:ext cx="3352800" cy="22860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Line 12"/>
          <p:cNvSpPr>
            <a:spLocks noChangeShapeType="1"/>
          </p:cNvSpPr>
          <p:nvPr/>
        </p:nvSpPr>
        <p:spPr bwMode="auto">
          <a:xfrm flipH="1" flipV="1">
            <a:off x="1828800" y="2971800"/>
            <a:ext cx="2514600" cy="1066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flipH="1">
            <a:off x="1828800" y="2057400"/>
            <a:ext cx="2514600" cy="914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Rectangle 14"/>
          <p:cNvSpPr>
            <a:spLocks noChangeArrowheads="1"/>
          </p:cNvSpPr>
          <p:nvPr/>
        </p:nvSpPr>
        <p:spPr bwMode="auto">
          <a:xfrm>
            <a:off x="4495800" y="1374775"/>
            <a:ext cx="206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MILLENNIUM</a:t>
            </a:r>
          </a:p>
        </p:txBody>
      </p:sp>
    </p:spTree>
    <p:custDataLst>
      <p:tags r:id="rId1"/>
    </p:custDataLst>
  </p:cSld>
  <p:clrMapOvr>
    <a:masterClrMapping/>
  </p:clrMapOvr>
  <p:transition advTm="395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checkerboard(across)">
                                      <p:cBhvr>
                                        <p:cTn id="7" dur="500"/>
                                        <p:tgtEl>
                                          <p:spTgt spid="922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checkerboard(across)">
                                      <p:cBhvr>
                                        <p:cTn id="10" dur="500"/>
                                        <p:tgtEl>
                                          <p:spTgt spid="922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227"/>
                                        </p:tgtEl>
                                        <p:attrNameLst>
                                          <p:attrName>style.visibility</p:attrName>
                                        </p:attrNameLst>
                                      </p:cBhvr>
                                      <p:to>
                                        <p:strVal val="visible"/>
                                      </p:to>
                                    </p:set>
                                    <p:animEffect transition="in" filter="checkerboard(across)">
                                      <p:cBhvr>
                                        <p:cTn id="15" dur="500"/>
                                        <p:tgtEl>
                                          <p:spTgt spid="922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9230"/>
                                        </p:tgtEl>
                                        <p:attrNameLst>
                                          <p:attrName>style.visibility</p:attrName>
                                        </p:attrNameLst>
                                      </p:cBhvr>
                                      <p:to>
                                        <p:strVal val="visible"/>
                                      </p:to>
                                    </p:set>
                                    <p:anim calcmode="lin" valueType="num">
                                      <p:cBhvr additive="base">
                                        <p:cTn id="20" dur="500" fill="hold"/>
                                        <p:tgtEl>
                                          <p:spTgt spid="9230"/>
                                        </p:tgtEl>
                                        <p:attrNameLst>
                                          <p:attrName>ppt_x</p:attrName>
                                        </p:attrNameLst>
                                      </p:cBhvr>
                                      <p:tavLst>
                                        <p:tav tm="0">
                                          <p:val>
                                            <p:strVal val="#ppt_x"/>
                                          </p:val>
                                        </p:tav>
                                        <p:tav tm="100000">
                                          <p:val>
                                            <p:strVal val="#ppt_x"/>
                                          </p:val>
                                        </p:tav>
                                      </p:tavLst>
                                    </p:anim>
                                    <p:anim calcmode="lin" valueType="num">
                                      <p:cBhvr additive="base">
                                        <p:cTn id="21" dur="500" fill="hold"/>
                                        <p:tgtEl>
                                          <p:spTgt spid="92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28" grpId="0" animBg="1"/>
      <p:bldP spid="9229" grpId="0" animBg="1"/>
      <p:bldP spid="92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Pre-Millennial View</a:t>
            </a:r>
          </a:p>
        </p:txBody>
      </p:sp>
      <p:sp>
        <p:nvSpPr>
          <p:cNvPr id="10243" name="Line 3"/>
          <p:cNvSpPr>
            <a:spLocks noChangeShapeType="1"/>
          </p:cNvSpPr>
          <p:nvPr/>
        </p:nvSpPr>
        <p:spPr bwMode="auto">
          <a:xfrm>
            <a:off x="990600" y="3733800"/>
            <a:ext cx="708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244" name="Picture 4" descr="MCj036631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835025" cy="184308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MCj03103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752600"/>
            <a:ext cx="1579563" cy="18129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Cj02378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421982" y="1750218"/>
            <a:ext cx="1479550" cy="1179513"/>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p:cNvSpPr txBox="1">
            <a:spLocks noChangeArrowheads="1"/>
          </p:cNvSpPr>
          <p:nvPr/>
        </p:nvSpPr>
        <p:spPr bwMode="auto">
          <a:xfrm>
            <a:off x="685800" y="3962400"/>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Jesus</a:t>
            </a:r>
          </a:p>
        </p:txBody>
      </p:sp>
      <p:sp>
        <p:nvSpPr>
          <p:cNvPr id="10248" name="Text Box 8"/>
          <p:cNvSpPr txBox="1">
            <a:spLocks noChangeArrowheads="1"/>
          </p:cNvSpPr>
          <p:nvPr/>
        </p:nvSpPr>
        <p:spPr bwMode="auto">
          <a:xfrm>
            <a:off x="2438400" y="3962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Church Age</a:t>
            </a:r>
          </a:p>
        </p:txBody>
      </p:sp>
      <p:sp>
        <p:nvSpPr>
          <p:cNvPr id="10249" name="Text Box 9"/>
          <p:cNvSpPr txBox="1">
            <a:spLocks noChangeArrowheads="1"/>
          </p:cNvSpPr>
          <p:nvPr/>
        </p:nvSpPr>
        <p:spPr bwMode="auto">
          <a:xfrm>
            <a:off x="4648200" y="396240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SecondComing</a:t>
            </a:r>
          </a:p>
        </p:txBody>
      </p:sp>
      <p:sp>
        <p:nvSpPr>
          <p:cNvPr id="10250" name="Oval 10"/>
          <p:cNvSpPr>
            <a:spLocks noChangeArrowheads="1"/>
          </p:cNvSpPr>
          <p:nvPr/>
        </p:nvSpPr>
        <p:spPr bwMode="auto">
          <a:xfrm>
            <a:off x="6019800" y="2362200"/>
            <a:ext cx="2895600" cy="205740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11"/>
          <p:cNvSpPr>
            <a:spLocks noChangeArrowheads="1"/>
          </p:cNvSpPr>
          <p:nvPr/>
        </p:nvSpPr>
        <p:spPr bwMode="auto">
          <a:xfrm>
            <a:off x="6400800" y="2971800"/>
            <a:ext cx="2065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accent2"/>
                </a:solidFill>
              </a:rPr>
              <a:t>MILLENNIUM</a:t>
            </a:r>
          </a:p>
        </p:txBody>
      </p:sp>
      <p:sp>
        <p:nvSpPr>
          <p:cNvPr id="10252" name="Text Box 12"/>
          <p:cNvSpPr txBox="1">
            <a:spLocks noChangeArrowheads="1"/>
          </p:cNvSpPr>
          <p:nvPr/>
        </p:nvSpPr>
        <p:spPr bwMode="auto">
          <a:xfrm>
            <a:off x="1066800" y="5029200"/>
            <a:ext cx="716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Millennium follows the church age.  It is set up by Christ when he comes and defeats his enemies, and puts Satan into the Abyss.  The saints then rule with Jesus on earth for a thousand years.</a:t>
            </a:r>
          </a:p>
        </p:txBody>
      </p:sp>
      <p:pic>
        <p:nvPicPr>
          <p:cNvPr id="10253" name="Picture 13" descr="MCj019363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1524000"/>
            <a:ext cx="1420813" cy="13954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75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animEffect transition="in" filter="checkerboard(across)">
                                      <p:cBhvr>
                                        <p:cTn id="7" dur="500"/>
                                        <p:tgtEl>
                                          <p:spTgt spid="10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checkerboard(across)">
                                      <p:cBhvr>
                                        <p:cTn id="12" dur="500"/>
                                        <p:tgtEl>
                                          <p:spTgt spid="10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10253"/>
                                        </p:tgtEl>
                                        <p:attrNameLst>
                                          <p:attrName>style.visibility</p:attrName>
                                        </p:attrNameLst>
                                      </p:cBhvr>
                                      <p:to>
                                        <p:strVal val="visible"/>
                                      </p:to>
                                    </p:set>
                                    <p:anim calcmode="lin" valueType="num">
                                      <p:cBhvr additive="base">
                                        <p:cTn id="17" dur="500" fill="hold"/>
                                        <p:tgtEl>
                                          <p:spTgt spid="10253"/>
                                        </p:tgtEl>
                                        <p:attrNameLst>
                                          <p:attrName>ppt_x</p:attrName>
                                        </p:attrNameLst>
                                      </p:cBhvr>
                                      <p:tavLst>
                                        <p:tav tm="0">
                                          <p:val>
                                            <p:strVal val="#ppt_x"/>
                                          </p:val>
                                        </p:tav>
                                        <p:tav tm="100000">
                                          <p:val>
                                            <p:strVal val="#ppt_x"/>
                                          </p:val>
                                        </p:tav>
                                      </p:tavLst>
                                    </p:anim>
                                    <p:anim calcmode="lin" valueType="num">
                                      <p:cBhvr additive="base">
                                        <p:cTn id="18" dur="500" fill="hold"/>
                                        <p:tgtEl>
                                          <p:spTgt spid="102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2971800"/>
            <a:ext cx="7772400" cy="628650"/>
          </a:xfrm>
        </p:spPr>
        <p:txBody>
          <a:bodyPr/>
          <a:lstStyle/>
          <a:p>
            <a:r>
              <a:rPr lang="en-US" altLang="en-US" sz="4000"/>
              <a:t>What do the arguments look like?</a:t>
            </a:r>
          </a:p>
        </p:txBody>
      </p:sp>
      <p:sp>
        <p:nvSpPr>
          <p:cNvPr id="11267" name="Rectangle 3"/>
          <p:cNvSpPr>
            <a:spLocks noGrp="1" noChangeArrowheads="1"/>
          </p:cNvSpPr>
          <p:nvPr>
            <p:ph type="subTitle" idx="1"/>
          </p:nvPr>
        </p:nvSpPr>
        <p:spPr>
          <a:xfrm>
            <a:off x="1371600" y="4267200"/>
            <a:ext cx="6400800" cy="1371600"/>
          </a:xfrm>
        </p:spPr>
        <p:txBody>
          <a:bodyPr/>
          <a:lstStyle/>
          <a:p>
            <a:r>
              <a:rPr lang="en-US" altLang="en-US"/>
              <a:t>Just a sketch here</a:t>
            </a:r>
          </a:p>
        </p:txBody>
      </p:sp>
      <p:pic>
        <p:nvPicPr>
          <p:cNvPr id="11268" name="Picture 4" descr="MCj031039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199231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MCj01936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685800"/>
            <a:ext cx="2106613" cy="2070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3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checkerboard(across)">
                                      <p:cBhvr>
                                        <p:cTn id="13" dur="500"/>
                                        <p:tgtEl>
                                          <p:spTgt spid="112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 calcmode="lin" valueType="num">
                                      <p:cBhvr additive="base">
                                        <p:cTn id="18" dur="500" fill="hold"/>
                                        <p:tgtEl>
                                          <p:spTgt spid="11269"/>
                                        </p:tgtEl>
                                        <p:attrNameLst>
                                          <p:attrName>ppt_x</p:attrName>
                                        </p:attrNameLst>
                                      </p:cBhvr>
                                      <p:tavLst>
                                        <p:tav tm="0">
                                          <p:val>
                                            <p:strVal val="#ppt_x"/>
                                          </p:val>
                                        </p:tav>
                                        <p:tav tm="100000">
                                          <p:val>
                                            <p:strVal val="#ppt_x"/>
                                          </p:val>
                                        </p:tav>
                                      </p:tavLst>
                                    </p:anim>
                                    <p:anim calcmode="lin" valueType="num">
                                      <p:cBhvr additive="base">
                                        <p:cTn id="19" dur="500" fill="hold"/>
                                        <p:tgtEl>
                                          <p:spTgt spid="1126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67">
                                            <p:txEl>
                                              <p:pRg st="0" end="0"/>
                                            </p:txEl>
                                          </p:spTgt>
                                        </p:tgtEl>
                                        <p:attrNameLst>
                                          <p:attrName>style.visibility</p:attrName>
                                        </p:attrNameLst>
                                      </p:cBhvr>
                                      <p:to>
                                        <p:strVal val="visible"/>
                                      </p:to>
                                    </p:set>
                                    <p:anim calcmode="lin" valueType="num">
                                      <p:cBhvr additive="base">
                                        <p:cTn id="24"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3.3|1|1.1"/>
</p:tagLst>
</file>

<file path=ppt/tags/tag10.xml><?xml version="1.0" encoding="utf-8"?>
<p:tagLst xmlns:a="http://schemas.openxmlformats.org/drawingml/2006/main" xmlns:r="http://schemas.openxmlformats.org/officeDocument/2006/relationships" xmlns:p="http://schemas.openxmlformats.org/presentationml/2006/main">
  <p:tag name="TIMING" val="|0.4|43.1|23"/>
</p:tagLst>
</file>

<file path=ppt/tags/tag11.xml><?xml version="1.0" encoding="utf-8"?>
<p:tagLst xmlns:a="http://schemas.openxmlformats.org/drawingml/2006/main" xmlns:r="http://schemas.openxmlformats.org/officeDocument/2006/relationships" xmlns:p="http://schemas.openxmlformats.org/presentationml/2006/main">
  <p:tag name="TIMING" val="|6.7|30.7|10.1"/>
</p:tagLst>
</file>

<file path=ppt/tags/tag12.xml><?xml version="1.0" encoding="utf-8"?>
<p:tagLst xmlns:a="http://schemas.openxmlformats.org/drawingml/2006/main" xmlns:r="http://schemas.openxmlformats.org/officeDocument/2006/relationships" xmlns:p="http://schemas.openxmlformats.org/presentationml/2006/main">
  <p:tag name="TIMING" val="|1.2|9.5|24.9"/>
</p:tagLst>
</file>

<file path=ppt/tags/tag13.xml><?xml version="1.0" encoding="utf-8"?>
<p:tagLst xmlns:a="http://schemas.openxmlformats.org/drawingml/2006/main" xmlns:r="http://schemas.openxmlformats.org/officeDocument/2006/relationships" xmlns:p="http://schemas.openxmlformats.org/presentationml/2006/main">
  <p:tag name="TIMING" val="|4.2|4.7|3.8|13.6"/>
</p:tagLst>
</file>

<file path=ppt/tags/tag14.xml><?xml version="1.0" encoding="utf-8"?>
<p:tagLst xmlns:a="http://schemas.openxmlformats.org/drawingml/2006/main" xmlns:r="http://schemas.openxmlformats.org/officeDocument/2006/relationships" xmlns:p="http://schemas.openxmlformats.org/presentationml/2006/main">
  <p:tag name="TIMING" val="|1.9|2.2|1|0.8"/>
</p:tagLst>
</file>

<file path=ppt/tags/tag15.xml><?xml version="1.0" encoding="utf-8"?>
<p:tagLst xmlns:a="http://schemas.openxmlformats.org/drawingml/2006/main" xmlns:r="http://schemas.openxmlformats.org/officeDocument/2006/relationships" xmlns:p="http://schemas.openxmlformats.org/presentationml/2006/main">
  <p:tag name="TIMING" val="|0.4|0.8|1|0.8|2.3"/>
</p:tagLst>
</file>

<file path=ppt/tags/tag2.xml><?xml version="1.0" encoding="utf-8"?>
<p:tagLst xmlns:a="http://schemas.openxmlformats.org/drawingml/2006/main" xmlns:r="http://schemas.openxmlformats.org/officeDocument/2006/relationships" xmlns:p="http://schemas.openxmlformats.org/presentationml/2006/main">
  <p:tag name="TIMING" val="|1.1|0.9|2.1|1.8"/>
</p:tagLst>
</file>

<file path=ppt/tags/tag3.xml><?xml version="1.0" encoding="utf-8"?>
<p:tagLst xmlns:a="http://schemas.openxmlformats.org/drawingml/2006/main" xmlns:r="http://schemas.openxmlformats.org/officeDocument/2006/relationships" xmlns:p="http://schemas.openxmlformats.org/presentationml/2006/main">
  <p:tag name="TIMING" val="|1|6.6|4.2|3.9|6.1"/>
</p:tagLst>
</file>

<file path=ppt/tags/tag4.xml><?xml version="1.0" encoding="utf-8"?>
<p:tagLst xmlns:a="http://schemas.openxmlformats.org/drawingml/2006/main" xmlns:r="http://schemas.openxmlformats.org/officeDocument/2006/relationships" xmlns:p="http://schemas.openxmlformats.org/presentationml/2006/main">
  <p:tag name="TIMING" val="|0.5|8.9|12.4|6.7"/>
</p:tagLst>
</file>

<file path=ppt/tags/tag5.xml><?xml version="1.0" encoding="utf-8"?>
<p:tagLst xmlns:a="http://schemas.openxmlformats.org/drawingml/2006/main" xmlns:r="http://schemas.openxmlformats.org/officeDocument/2006/relationships" xmlns:p="http://schemas.openxmlformats.org/presentationml/2006/main">
  <p:tag name="TIMING" val="|4|5.2|2.9"/>
</p:tagLst>
</file>

<file path=ppt/tags/tag6.xml><?xml version="1.0" encoding="utf-8"?>
<p:tagLst xmlns:a="http://schemas.openxmlformats.org/drawingml/2006/main" xmlns:r="http://schemas.openxmlformats.org/officeDocument/2006/relationships" xmlns:p="http://schemas.openxmlformats.org/presentationml/2006/main">
  <p:tag name="TIMING" val="|10.8|1.4"/>
</p:tagLst>
</file>

<file path=ppt/tags/tag7.xml><?xml version="1.0" encoding="utf-8"?>
<p:tagLst xmlns:a="http://schemas.openxmlformats.org/drawingml/2006/main" xmlns:r="http://schemas.openxmlformats.org/officeDocument/2006/relationships" xmlns:p="http://schemas.openxmlformats.org/presentationml/2006/main">
  <p:tag name="TIMING" val="|7.8|3.1|3.2"/>
</p:tagLst>
</file>

<file path=ppt/tags/tag8.xml><?xml version="1.0" encoding="utf-8"?>
<p:tagLst xmlns:a="http://schemas.openxmlformats.org/drawingml/2006/main" xmlns:r="http://schemas.openxmlformats.org/officeDocument/2006/relationships" xmlns:p="http://schemas.openxmlformats.org/presentationml/2006/main">
  <p:tag name="TIMING" val="|7.6|2.6|4.5"/>
</p:tagLst>
</file>

<file path=ppt/tags/tag9.xml><?xml version="1.0" encoding="utf-8"?>
<p:tagLst xmlns:a="http://schemas.openxmlformats.org/drawingml/2006/main" xmlns:r="http://schemas.openxmlformats.org/officeDocument/2006/relationships" xmlns:p="http://schemas.openxmlformats.org/presentationml/2006/main">
  <p:tag name="TIMING" val="|0.3|1.5|0.6|1.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TotalTime>
  <Words>556</Words>
  <Application>Microsoft Office PowerPoint</Application>
  <PresentationFormat>On-screen Show (4:3)</PresentationFormat>
  <Paragraphs>67</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The Millennial Question</vt:lpstr>
      <vt:lpstr>The Millennial Question</vt:lpstr>
      <vt:lpstr>What is the Millennium?</vt:lpstr>
      <vt:lpstr>What are the alternative views?</vt:lpstr>
      <vt:lpstr>Church History</vt:lpstr>
      <vt:lpstr>A-Millennial View</vt:lpstr>
      <vt:lpstr>Post-Millennial View</vt:lpstr>
      <vt:lpstr>Pre-Millennial View</vt:lpstr>
      <vt:lpstr>What do the arguments look like?</vt:lpstr>
      <vt:lpstr>Pre-Mill Arguments</vt:lpstr>
      <vt:lpstr>A-Mill Arguments</vt:lpstr>
      <vt:lpstr>Post-Mill Arguments</vt:lpstr>
      <vt:lpstr>Conclusions</vt:lpstr>
      <vt:lpstr>For Further Study</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Millennial Question</dc:title>
  <dc:creator>Robert C. Newman</dc:creator>
  <cp:lastModifiedBy>Newman</cp:lastModifiedBy>
  <cp:revision>55</cp:revision>
  <dcterms:created xsi:type="dcterms:W3CDTF">2004-09-11T12:58:47Z</dcterms:created>
  <dcterms:modified xsi:type="dcterms:W3CDTF">2015-07-06T20:14:12Z</dcterms:modified>
</cp:coreProperties>
</file>