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E1BEE-9FEA-4713-9891-683AFABE25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86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05EDC-1CBF-46EB-A796-5716766329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7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D8802-395E-41BD-B250-8F13E1A35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02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B922B0-0E77-4266-A8C3-13A34D291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94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B1FE4-944A-453C-A50E-471310201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52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99FE9E-3609-4CB0-8455-585E7DF216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68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200E5-6E88-45D2-8857-024AF94D6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5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B2DED-5792-4D1C-955F-C95D69EF3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69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D68378-400A-4B87-999E-8525E6D92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4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9A85D-E4AA-494F-B259-2824596422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60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0FD81-CEEB-4746-B94B-9B9883BA6A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43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9EC766-2BC7-4A8D-A637-3D4877EFE13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hyperlink" Target="http://www.newmanlib.ibri.org" TargetMode="External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hyperlink" Target="http://newmanlib.ibri.org/NewmanPpt/AbstractsTopically.htm" TargetMode="Externa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hyperlink" Target="http://www.newmanlib.ibri.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hyperlink" Target="http://www.newmanlib.ibri.or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hyperlink" Target="http://www.newmanlib.ibri.or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hyperlink" Target="http://www.newmanlib.ibri.or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hyperlink" Target="http://www.newmanlib.ibri.or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hyperlink" Target="http://www.newmanlib.ibri.or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hyperlink" Target="http://www.newmanlib.ibri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hyperlink" Target="http://www.newmanlib.ibri.org" TargetMode="External"/><Relationship Id="rId4" Type="http://schemas.openxmlformats.org/officeDocument/2006/relationships/hyperlink" Target="http://newmanlib.ibri.org/NewmanPpt/AbstractsTopically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hyperlink" Target="http://www.newmanlib.ibri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hyperlink" Target="http://www.newmanlib.ibri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hyperlink" Target="http://www.newmanlib.ibri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hyperlink" Target="http://www.newmanlib.ibri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hyperlink" Target="http://www.newmanlib.ibri.or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hyperlink" Target="http://www.newmanlib.ibri.or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hyperlink" Target="http://www.newmanlib.ibri.or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newmanlib.ibri.org/NewmanPpt/AbstractsTopically.htm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hyperlink" Target="http://www.newmanlib.ibri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MC900303034[1]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69925"/>
            <a:ext cx="55626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Foolishness of Materialism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Psalm 49</a:t>
            </a:r>
          </a:p>
          <a:p>
            <a:pPr eaLnBrk="1" hangingPunct="1"/>
            <a:r>
              <a:rPr lang="en-US" altLang="en-US" i="1" smtClean="0"/>
              <a:t>Robert C. Newman</a:t>
            </a:r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6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13319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7"/>
              </a:rPr>
              <a:t>newmanlib.ibri.org</a:t>
            </a:r>
            <a:r>
              <a:rPr lang="en-US" altLang="en-US" sz="1000"/>
              <a:t> -</a:t>
            </a:r>
          </a:p>
        </p:txBody>
      </p:sp>
      <p:pic>
        <p:nvPicPr>
          <p:cNvPr id="2" name="Materialis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58086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Introduction (1-4)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315200" cy="4525963"/>
          </a:xfrm>
        </p:spPr>
        <p:txBody>
          <a:bodyPr/>
          <a:lstStyle/>
          <a:p>
            <a:pPr eaLnBrk="1" hangingPunct="1"/>
            <a:r>
              <a:rPr lang="en-US" altLang="en-US" smtClean="0"/>
              <a:t>This psalm is for everyone, rich &amp; poor, common &amp; elite. (1-2)</a:t>
            </a:r>
          </a:p>
          <a:p>
            <a:pPr eaLnBrk="1" hangingPunct="1"/>
            <a:r>
              <a:rPr lang="en-US" altLang="en-US" smtClean="0"/>
              <a:t>Its message gives insight (and comes from God). (3)</a:t>
            </a:r>
          </a:p>
          <a:p>
            <a:pPr eaLnBrk="1" hangingPunct="1"/>
            <a:r>
              <a:rPr lang="en-US" altLang="en-US" smtClean="0"/>
              <a:t>Yet it is not commonly understood, but is to most people like a riddle or parable. (4)</a:t>
            </a: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27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Problem (5-6)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problem is that most people believe in practical materialism, and so tend to live that way.</a:t>
            </a:r>
          </a:p>
          <a:p>
            <a:pPr eaLnBrk="1" hangingPunct="1"/>
            <a:r>
              <a:rPr lang="en-US" altLang="en-US" smtClean="0"/>
              <a:t>We are all easily influenced in our attitudes &amp; actions by social pressure:</a:t>
            </a:r>
          </a:p>
          <a:p>
            <a:pPr lvl="1" eaLnBrk="1" hangingPunct="1"/>
            <a:r>
              <a:rPr lang="en-US" altLang="en-US" smtClean="0"/>
              <a:t>So the poor fear oppression by the wealthy &amp; powerful (5-6).</a:t>
            </a:r>
          </a:p>
          <a:p>
            <a:pPr lvl="1" eaLnBrk="1" hangingPunct="1"/>
            <a:r>
              <a:rPr lang="en-US" altLang="en-US" smtClean="0"/>
              <a:t>The rich trust in their wealth &amp; power to get through life (6).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3557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32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Problem (5-6)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This is not a new problem in our so-called modern materialistic culture.</a:t>
            </a:r>
          </a:p>
          <a:p>
            <a:pPr eaLnBrk="1" hangingPunct="1"/>
            <a:r>
              <a:rPr lang="en-US" altLang="en-US" smtClean="0"/>
              <a:t>It has been a dominant force throughout history, from the earliest times.</a:t>
            </a:r>
          </a:p>
          <a:p>
            <a:pPr eaLnBrk="1" hangingPunct="1"/>
            <a:r>
              <a:rPr lang="en-US" altLang="en-US" smtClean="0"/>
              <a:t>Attempts to solve this by means of social legislation in recent centuries have not really worked.</a:t>
            </a:r>
          </a:p>
          <a:p>
            <a:pPr eaLnBrk="1" hangingPunct="1"/>
            <a:r>
              <a:rPr lang="en-US" altLang="en-US" smtClean="0"/>
              <a:t>People are still materialists.</a:t>
            </a: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40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Real Situation (7-20)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No one is wealthy (or powerful) enough to buy back his life from God. (7-9)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Is 8b referring to an installment purchase?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Instead everyone dies (wise &amp; foolish, rich &amp; poor), and they don’t take it with them. (10, 17)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Not even the wealth left behind will stay in the family to memorialize the person. (11-12) 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5605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125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Real Situation (7-20)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As foolish as practical materialism is (11, 13, 18), it is considered praiseworthy &amp; wise by most people.</a:t>
            </a:r>
          </a:p>
          <a:p>
            <a:pPr eaLnBrk="1" hangingPunct="1"/>
            <a:r>
              <a:rPr lang="en-US" altLang="en-US" smtClean="0"/>
              <a:t>Yet the grave will end such glory (12, 20, 14, 17, 19)</a:t>
            </a:r>
          </a:p>
          <a:p>
            <a:pPr lvl="1" eaLnBrk="1" hangingPunct="1"/>
            <a:r>
              <a:rPr lang="en-US" altLang="en-US" smtClean="0"/>
              <a:t>They will never again see prosperity. (19)</a:t>
            </a:r>
          </a:p>
          <a:p>
            <a:pPr lvl="1" eaLnBrk="1" hangingPunct="1"/>
            <a:r>
              <a:rPr lang="en-US" altLang="en-US" smtClean="0"/>
              <a:t>The upright will dominate beyond the grave. (14)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6629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81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Solution (15-16)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15  But God will redeem my soul;</a:t>
            </a:r>
          </a:p>
          <a:p>
            <a:pPr lvl="1" eaLnBrk="1" hangingPunct="1"/>
            <a:r>
              <a:rPr lang="en-US" altLang="en-US" smtClean="0"/>
              <a:t>Indeed, He will rescue me from the power of the grave.</a:t>
            </a:r>
          </a:p>
          <a:p>
            <a:pPr eaLnBrk="1" hangingPunct="1"/>
            <a:r>
              <a:rPr lang="en-US" altLang="en-US" smtClean="0"/>
              <a:t>16  Do not be afraid when someone becomes rich,</a:t>
            </a:r>
          </a:p>
          <a:p>
            <a:pPr lvl="1" eaLnBrk="1" hangingPunct="1"/>
            <a:r>
              <a:rPr lang="en-US" altLang="en-US" smtClean="0"/>
              <a:t>When the glory of his house increases.</a:t>
            </a:r>
          </a:p>
          <a:p>
            <a:pPr eaLnBrk="1" hangingPunct="1"/>
            <a:r>
              <a:rPr lang="en-US" altLang="en-US" smtClean="0"/>
              <a:t>Don’t trust in wealth or political power. </a:t>
            </a:r>
          </a:p>
          <a:p>
            <a:pPr lvl="1" eaLnBrk="1" hangingPunct="1"/>
            <a:r>
              <a:rPr lang="en-US" altLang="en-US" smtClean="0"/>
              <a:t>(implied throughout)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7653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49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Solution (15-16)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Don’t be afraid of wealth or political power wielded by your enemies. (16)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Trust &amp; fear God: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He alone can buy back your life. (15)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12  But man in his splendor will not remain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	He is like the beasts which perish.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20  Man in his splendor, but without understanding,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Is like the beasts that perish.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123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MC900303034[1]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71513"/>
            <a:ext cx="56388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End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886200"/>
            <a:ext cx="5867400" cy="1752600"/>
          </a:xfrm>
        </p:spPr>
        <p:txBody>
          <a:bodyPr/>
          <a:lstStyle/>
          <a:p>
            <a:pPr eaLnBrk="1" hangingPunct="1"/>
            <a:r>
              <a:rPr lang="en-US" altLang="en-US" smtClean="0"/>
              <a:t>May you abandon materialism in your life!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4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9702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5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42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Materialism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Materialism (or perhaps better, practical materialism) is the belief that one’s main goal in life is to accumulate enough wealth and power to live pleasantly.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It is a very widespread belief, probably the most popular religion at all times throughout history, and not just among the rich.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This view is seriously flawed, as we shall see in Psalm 49.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First we give a translation, then we come back to unpack the psalm.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42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Introduction (vv 1-4)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14400" y="1447800"/>
            <a:ext cx="73152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   Hear this, all you people!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Listen, all inhabitants of the world!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2   Both commoners and nobles,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Rich and poor together.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3   My mouth will speak wisdom,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The meditation of my heart will be understanding.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4   I will turn my ear toward a parable;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I will explain my riddle on the harp.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15365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23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pPr eaLnBrk="1" hangingPunct="1"/>
            <a:r>
              <a:rPr lang="en-US" altLang="en-US" smtClean="0"/>
              <a:t>The Problem (5-6):</a:t>
            </a:r>
            <a:br>
              <a:rPr lang="en-US" altLang="en-US" smtClean="0"/>
            </a:br>
            <a:r>
              <a:rPr lang="en-US" altLang="en-US" smtClean="0"/>
              <a:t>Materialism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14400" y="2667000"/>
            <a:ext cx="73914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5   Why should I fear in days of adversity,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When the iniquity of my enemies surrounds me?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6   Those who trust in their power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And boast in the greatness of their wealth?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17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Real Situation (7-20)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14400" y="2057400"/>
            <a:ext cx="73152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7   Surely no one can ransom his brother,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Nor give God his redemption.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8   For the redemption of his soul is costly,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That it should ever be paid in full,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9   That he should live forever,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Not to see the grave.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17413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17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Real Situation (7-20)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4400" y="1371600"/>
            <a:ext cx="73152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10  Indeed, even he sees that wise men die,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The fool and the brute perish together,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And they leave their wealth to others.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11  Their thought is that their houses last forever,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And their dwelling is from generation to generation.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They name their lands after themselves.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12  But man in his splendor will not remain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He is like the beasts which perish.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18437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23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Real Situation (7-20)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914400" y="1600200"/>
            <a:ext cx="73152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13  This is their foolish way;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Yet those who come after them approve their words.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14  Like sheep they are appointed for the grave;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Death will be their shepherd.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In the morning the upright will subdue them.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15  But God will redeem my soul;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Indeed, He will rescue me from the power of the grave.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19461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205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Real Situation (7-20)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914400" y="1752600"/>
            <a:ext cx="7315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16  Do not be afraid when someone becomes rich,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	When the glory of his house increases.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17  For in his death he will take nothing with him;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	His glory will not descend with him.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18  Though he used to congratulate himself while he lived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</a:t>
            </a:r>
            <a:r>
              <a:rPr lang="en-US" altLang="en-US" smtClean="0"/>
              <a:t>̶</a:t>
            </a:r>
            <a:r>
              <a:rPr lang="en-US" altLang="en-US" smtClean="0">
                <a:latin typeface="WP TypographicSymbols" pitchFamily="2" charset="0"/>
              </a:rPr>
              <a:t>   </a:t>
            </a:r>
            <a:r>
              <a:rPr lang="en-US" altLang="en-US" smtClean="0"/>
              <a:t>And </a:t>
            </a:r>
            <a:r>
              <a:rPr lang="en-US" altLang="en-US"/>
              <a:t>men will praise you when you do well for yourself </a:t>
            </a:r>
            <a:r>
              <a:rPr lang="en-US" altLang="en-US" smtClean="0"/>
              <a:t>̶</a:t>
            </a:r>
            <a:endParaRPr lang="en-US" altLang="en-US">
              <a:latin typeface="WP TypographicSymbols" pitchFamily="2" charset="0"/>
            </a:endParaRP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0485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16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Real Situation (7-20)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14400" y="1752600"/>
            <a:ext cx="73152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19  Yet he will go down to the generation of his fathers;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He will never again see the light.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20  Man in his splendor, but without understanding,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	Is like the beasts that perish.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 rot="-5400000">
            <a:off x="-735012" y="5876925"/>
            <a:ext cx="1716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  <a:hlinkClick r:id="rId3"/>
              </a:rPr>
              <a:t>Abstracts of Powerpoint Talks</a:t>
            </a:r>
            <a:endParaRPr lang="en-US" altLang="en-US" sz="1000">
              <a:latin typeface="Calibri" charset="0"/>
            </a:endParaRPr>
          </a:p>
        </p:txBody>
      </p:sp>
      <p:sp>
        <p:nvSpPr>
          <p:cNvPr id="21509" name="TextBox 3"/>
          <p:cNvSpPr txBox="1">
            <a:spLocks noChangeArrowheads="1"/>
          </p:cNvSpPr>
          <p:nvPr/>
        </p:nvSpPr>
        <p:spPr bwMode="auto">
          <a:xfrm rot="-5400000">
            <a:off x="-731837" y="731837"/>
            <a:ext cx="170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/>
              <a:t>- </a:t>
            </a:r>
            <a:r>
              <a:rPr lang="en-US" altLang="en-US" sz="1000">
                <a:hlinkClick r:id="rId4"/>
              </a:rPr>
              <a:t>newmanlib.ibri.org</a:t>
            </a:r>
            <a:r>
              <a:rPr lang="en-US" altLang="en-US" sz="1000"/>
              <a:t> -</a:t>
            </a:r>
          </a:p>
        </p:txBody>
      </p:sp>
    </p:spTree>
    <p:custDataLst>
      <p:tags r:id="rId1"/>
    </p:custDataLst>
  </p:cSld>
  <p:clrMapOvr>
    <a:masterClrMapping/>
  </p:clrMapOvr>
  <p:transition advTm="21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2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.3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2|8|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4|21.5|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.3|27.8|37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0.8|8.5|2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7|4.4|3.4|21.2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0.7|2.3|17.9|3.2|5.1|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5.2|9.5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754</Words>
  <Application>Microsoft Office PowerPoint</Application>
  <PresentationFormat>On-screen Show (4:3)</PresentationFormat>
  <Paragraphs>133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The Foolishness of Materialism</vt:lpstr>
      <vt:lpstr>Materialism</vt:lpstr>
      <vt:lpstr>Introduction (vv 1-4)</vt:lpstr>
      <vt:lpstr>The Problem (5-6): Materialism</vt:lpstr>
      <vt:lpstr>The Real Situation (7-20)</vt:lpstr>
      <vt:lpstr>The Real Situation (7-20)</vt:lpstr>
      <vt:lpstr>The Real Situation (7-20)</vt:lpstr>
      <vt:lpstr>The Real Situation (7-20)</vt:lpstr>
      <vt:lpstr>The Real Situation (7-20)</vt:lpstr>
      <vt:lpstr>Introduction (1-4)</vt:lpstr>
      <vt:lpstr>The Problem (5-6)</vt:lpstr>
      <vt:lpstr>The Problem (5-6)</vt:lpstr>
      <vt:lpstr>The Real Situation (7-20)</vt:lpstr>
      <vt:lpstr>The Real Situation (7-20)</vt:lpstr>
      <vt:lpstr>The Solution (15-16)</vt:lpstr>
      <vt:lpstr>The Solution (15-16)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Foolishness of Materialism</dc:title>
  <dc:creator>rnewman</dc:creator>
  <cp:lastModifiedBy>Newman</cp:lastModifiedBy>
  <cp:revision>83</cp:revision>
  <dcterms:created xsi:type="dcterms:W3CDTF">2010-09-20T21:32:35Z</dcterms:created>
  <dcterms:modified xsi:type="dcterms:W3CDTF">2015-07-21T15:03:51Z</dcterms:modified>
</cp:coreProperties>
</file>