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99"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309" r:id="rId33"/>
    <p:sldId id="286" r:id="rId34"/>
    <p:sldId id="293" r:id="rId35"/>
    <p:sldId id="287" r:id="rId36"/>
    <p:sldId id="288" r:id="rId37"/>
    <p:sldId id="289" r:id="rId38"/>
    <p:sldId id="290" r:id="rId39"/>
    <p:sldId id="291" r:id="rId40"/>
    <p:sldId id="292" r:id="rId41"/>
    <p:sldId id="294" r:id="rId42"/>
    <p:sldId id="295" r:id="rId43"/>
    <p:sldId id="296" r:id="rId44"/>
    <p:sldId id="297" r:id="rId45"/>
    <p:sldId id="310" r:id="rId46"/>
    <p:sldId id="300" r:id="rId47"/>
    <p:sldId id="301" r:id="rId48"/>
    <p:sldId id="302" r:id="rId49"/>
    <p:sldId id="298" r:id="rId50"/>
    <p:sldId id="303" r:id="rId51"/>
    <p:sldId id="304" r:id="rId52"/>
    <p:sldId id="305" r:id="rId53"/>
    <p:sldId id="306" r:id="rId54"/>
    <p:sldId id="307" r:id="rId55"/>
    <p:sldId id="308" r:id="rId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3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990600"/>
            <a:ext cx="7772400" cy="1371600"/>
          </a:xfrm>
        </p:spPr>
        <p:txBody>
          <a:bodyPr/>
          <a:lstStyle>
            <a:lvl1pPr>
              <a:defRPr sz="4000"/>
            </a:lvl1pPr>
          </a:lstStyle>
          <a:p>
            <a:pPr lvl="0"/>
            <a:r>
              <a:rPr lang="en-US" altLang="en-US" noProof="0" smtClean="0"/>
              <a:t>Click to edit Master title style</a:t>
            </a:r>
          </a:p>
        </p:txBody>
      </p:sp>
      <p:sp>
        <p:nvSpPr>
          <p:cNvPr id="6147"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6148" name="Rectangle 4"/>
          <p:cNvSpPr>
            <a:spLocks noGrp="1" noChangeArrowheads="1"/>
          </p:cNvSpPr>
          <p:nvPr>
            <p:ph type="dt" sz="half" idx="2"/>
          </p:nvPr>
        </p:nvSpPr>
        <p:spPr>
          <a:xfrm>
            <a:off x="685800" y="6248400"/>
            <a:ext cx="1905000" cy="457200"/>
          </a:xfrm>
        </p:spPr>
        <p:txBody>
          <a:bodyPr/>
          <a:lstStyle>
            <a:lvl1pPr>
              <a:defRPr/>
            </a:lvl1pPr>
          </a:lstStyle>
          <a:p>
            <a:endParaRPr lang="en-US" altLang="en-US"/>
          </a:p>
        </p:txBody>
      </p:sp>
      <p:sp>
        <p:nvSpPr>
          <p:cNvPr id="6149" name="Rectangle 5"/>
          <p:cNvSpPr>
            <a:spLocks noGrp="1" noChangeArrowheads="1"/>
          </p:cNvSpPr>
          <p:nvPr>
            <p:ph type="ftr" sz="quarter" idx="3"/>
          </p:nvPr>
        </p:nvSpPr>
        <p:spPr>
          <a:xfrm>
            <a:off x="3124200" y="6248400"/>
            <a:ext cx="2895600" cy="457200"/>
          </a:xfrm>
        </p:spPr>
        <p:txBody>
          <a:bodyPr/>
          <a:lstStyle>
            <a:lvl1pPr>
              <a:defRPr/>
            </a:lvl1pPr>
          </a:lstStyle>
          <a:p>
            <a:endParaRPr lang="en-US" altLang="en-US"/>
          </a:p>
        </p:txBody>
      </p:sp>
      <p:sp>
        <p:nvSpPr>
          <p:cNvPr id="6150" name="Rectangle 6"/>
          <p:cNvSpPr>
            <a:spLocks noGrp="1" noChangeArrowheads="1"/>
          </p:cNvSpPr>
          <p:nvPr>
            <p:ph type="sldNum" sz="quarter" idx="4"/>
          </p:nvPr>
        </p:nvSpPr>
        <p:spPr>
          <a:xfrm>
            <a:off x="6553200" y="6248400"/>
            <a:ext cx="1905000" cy="457200"/>
          </a:xfrm>
        </p:spPr>
        <p:txBody>
          <a:bodyPr/>
          <a:lstStyle>
            <a:lvl1pPr>
              <a:defRPr/>
            </a:lvl1pPr>
          </a:lstStyle>
          <a:p>
            <a:fld id="{2BB0FA25-FB03-414B-A18E-2D274EABF368}" type="slidenum">
              <a:rPr lang="en-US" altLang="en-US"/>
              <a:pPr/>
              <a:t>‹#›</a:t>
            </a:fld>
            <a:endParaRPr lang="en-US" altLang="en-US"/>
          </a:p>
        </p:txBody>
      </p:sp>
      <p:sp>
        <p:nvSpPr>
          <p:cNvPr id="6151" name="AutoShape 7"/>
          <p:cNvSpPr>
            <a:spLocks noChangeArrowheads="1"/>
          </p:cNvSpPr>
          <p:nvPr/>
        </p:nvSpPr>
        <p:spPr bwMode="auto">
          <a:xfrm>
            <a:off x="685800" y="2393950"/>
            <a:ext cx="7772400" cy="109538"/>
          </a:xfrm>
          <a:custGeom>
            <a:avLst/>
            <a:gdLst>
              <a:gd name="G0" fmla="+- 618 0 0"/>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altLang="en-US" sz="2400">
              <a:latin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F0A91F6-890C-419B-BAE9-EB5C27BE581A}" type="slidenum">
              <a:rPr lang="en-US" altLang="en-US"/>
              <a:pPr/>
              <a:t>‹#›</a:t>
            </a:fld>
            <a:endParaRPr lang="en-US" altLang="en-US"/>
          </a:p>
        </p:txBody>
      </p:sp>
    </p:spTree>
    <p:extLst>
      <p:ext uri="{BB962C8B-B14F-4D97-AF65-F5344CB8AC3E}">
        <p14:creationId xmlns:p14="http://schemas.microsoft.com/office/powerpoint/2010/main" val="10457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3EB57A6-F141-499E-8E7D-BE558B696159}" type="slidenum">
              <a:rPr lang="en-US" altLang="en-US"/>
              <a:pPr/>
              <a:t>‹#›</a:t>
            </a:fld>
            <a:endParaRPr lang="en-US" altLang="en-US"/>
          </a:p>
        </p:txBody>
      </p:sp>
    </p:spTree>
    <p:extLst>
      <p:ext uri="{BB962C8B-B14F-4D97-AF65-F5344CB8AC3E}">
        <p14:creationId xmlns:p14="http://schemas.microsoft.com/office/powerpoint/2010/main" val="127462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DBF5F2B-1F19-47B2-898C-582025640195}" type="slidenum">
              <a:rPr lang="en-US" altLang="en-US"/>
              <a:pPr/>
              <a:t>‹#›</a:t>
            </a:fld>
            <a:endParaRPr lang="en-US" altLang="en-US"/>
          </a:p>
        </p:txBody>
      </p:sp>
    </p:spTree>
    <p:extLst>
      <p:ext uri="{BB962C8B-B14F-4D97-AF65-F5344CB8AC3E}">
        <p14:creationId xmlns:p14="http://schemas.microsoft.com/office/powerpoint/2010/main" val="2610507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506180A-43FD-4FD8-8A95-228236528B87}" type="slidenum">
              <a:rPr lang="en-US" altLang="en-US"/>
              <a:pPr/>
              <a:t>‹#›</a:t>
            </a:fld>
            <a:endParaRPr lang="en-US" altLang="en-US"/>
          </a:p>
        </p:txBody>
      </p:sp>
    </p:spTree>
    <p:extLst>
      <p:ext uri="{BB962C8B-B14F-4D97-AF65-F5344CB8AC3E}">
        <p14:creationId xmlns:p14="http://schemas.microsoft.com/office/powerpoint/2010/main" val="359040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4B89A12-0CDC-4563-BEC9-43BCDC2751F9}" type="slidenum">
              <a:rPr lang="en-US" altLang="en-US"/>
              <a:pPr/>
              <a:t>‹#›</a:t>
            </a:fld>
            <a:endParaRPr lang="en-US" altLang="en-US"/>
          </a:p>
        </p:txBody>
      </p:sp>
    </p:spTree>
    <p:extLst>
      <p:ext uri="{BB962C8B-B14F-4D97-AF65-F5344CB8AC3E}">
        <p14:creationId xmlns:p14="http://schemas.microsoft.com/office/powerpoint/2010/main" val="129148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4F00515-CB6B-4F17-BA71-250699A1C6ED}" type="slidenum">
              <a:rPr lang="en-US" altLang="en-US"/>
              <a:pPr/>
              <a:t>‹#›</a:t>
            </a:fld>
            <a:endParaRPr lang="en-US" altLang="en-US"/>
          </a:p>
        </p:txBody>
      </p:sp>
    </p:spTree>
    <p:extLst>
      <p:ext uri="{BB962C8B-B14F-4D97-AF65-F5344CB8AC3E}">
        <p14:creationId xmlns:p14="http://schemas.microsoft.com/office/powerpoint/2010/main" val="247552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F9C849-7FA5-417E-AECA-C2D0CAFB1458}" type="slidenum">
              <a:rPr lang="en-US" altLang="en-US"/>
              <a:pPr/>
              <a:t>‹#›</a:t>
            </a:fld>
            <a:endParaRPr lang="en-US" altLang="en-US"/>
          </a:p>
        </p:txBody>
      </p:sp>
    </p:spTree>
    <p:extLst>
      <p:ext uri="{BB962C8B-B14F-4D97-AF65-F5344CB8AC3E}">
        <p14:creationId xmlns:p14="http://schemas.microsoft.com/office/powerpoint/2010/main" val="3816314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F83340A-41C0-465C-A7F7-DB81A74ED6F1}" type="slidenum">
              <a:rPr lang="en-US" altLang="en-US"/>
              <a:pPr/>
              <a:t>‹#›</a:t>
            </a:fld>
            <a:endParaRPr lang="en-US" altLang="en-US"/>
          </a:p>
        </p:txBody>
      </p:sp>
    </p:spTree>
    <p:extLst>
      <p:ext uri="{BB962C8B-B14F-4D97-AF65-F5344CB8AC3E}">
        <p14:creationId xmlns:p14="http://schemas.microsoft.com/office/powerpoint/2010/main" val="18094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53E677D-F2FF-49EB-BA06-FFD8A0DF0BEA}" type="slidenum">
              <a:rPr lang="en-US" altLang="en-US"/>
              <a:pPr/>
              <a:t>‹#›</a:t>
            </a:fld>
            <a:endParaRPr lang="en-US" altLang="en-US"/>
          </a:p>
        </p:txBody>
      </p:sp>
    </p:spTree>
    <p:extLst>
      <p:ext uri="{BB962C8B-B14F-4D97-AF65-F5344CB8AC3E}">
        <p14:creationId xmlns:p14="http://schemas.microsoft.com/office/powerpoint/2010/main" val="3391505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3B4F5D3-9689-4DBD-A289-00554AD795FF}" type="slidenum">
              <a:rPr lang="en-US" altLang="en-US"/>
              <a:pPr/>
              <a:t>‹#›</a:t>
            </a:fld>
            <a:endParaRPr lang="en-US" altLang="en-US"/>
          </a:p>
        </p:txBody>
      </p:sp>
    </p:spTree>
    <p:extLst>
      <p:ext uri="{BB962C8B-B14F-4D97-AF65-F5344CB8AC3E}">
        <p14:creationId xmlns:p14="http://schemas.microsoft.com/office/powerpoint/2010/main" val="2133344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AutoShape 4"/>
          <p:cNvSpPr>
            <a:spLocks noChangeArrowheads="1"/>
          </p:cNvSpPr>
          <p:nvPr/>
        </p:nvSpPr>
        <p:spPr bwMode="auto">
          <a:xfrm>
            <a:off x="609600" y="1566863"/>
            <a:ext cx="7958138" cy="109537"/>
          </a:xfrm>
          <a:custGeom>
            <a:avLst/>
            <a:gdLst>
              <a:gd name="G0" fmla="+- 585 0 0"/>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altLang="en-US" sz="2400">
              <a:latin typeface="Times New Roman" pitchFamily="18" charset="0"/>
            </a:endParaRPr>
          </a:p>
        </p:txBody>
      </p:sp>
      <p:sp>
        <p:nvSpPr>
          <p:cNvPr id="5125"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127"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endParaRPr lang="en-US" altLang="en-US"/>
          </a:p>
        </p:txBody>
      </p:sp>
      <p:sp>
        <p:nvSpPr>
          <p:cNvPr id="5128"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904061A5-9D4E-4AA8-8B2F-358C69E035E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Mary Magdalene</a:t>
            </a:r>
          </a:p>
        </p:txBody>
      </p:sp>
      <p:sp>
        <p:nvSpPr>
          <p:cNvPr id="2051" name="Rectangle 3"/>
          <p:cNvSpPr>
            <a:spLocks noGrp="1" noChangeArrowheads="1"/>
          </p:cNvSpPr>
          <p:nvPr>
            <p:ph type="subTitle" idx="1"/>
          </p:nvPr>
        </p:nvSpPr>
        <p:spPr/>
        <p:txBody>
          <a:bodyPr/>
          <a:lstStyle/>
          <a:p>
            <a:r>
              <a:rPr lang="en-US" altLang="en-US"/>
              <a:t>History and Hype</a:t>
            </a:r>
          </a:p>
          <a:p>
            <a:r>
              <a:rPr lang="en-US" altLang="en-US" i="1"/>
              <a:t>Robert C. Newman</a:t>
            </a:r>
          </a:p>
        </p:txBody>
      </p:sp>
      <p:pic>
        <p:nvPicPr>
          <p:cNvPr id="2052" name="Picture 4" descr="Mary&amp;MaryM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685800"/>
            <a:ext cx="3079750" cy="4718050"/>
          </a:xfrm>
          <a:prstGeom prst="rect">
            <a:avLst/>
          </a:prstGeom>
          <a:noFill/>
          <a:extLst>
            <a:ext uri="{909E8E84-426E-40DD-AFC4-6F175D3DCCD1}">
              <a14:hiddenFill xmlns:a14="http://schemas.microsoft.com/office/drawing/2010/main">
                <a:solidFill>
                  <a:srgbClr val="FFFFFF"/>
                </a:solidFill>
              </a14:hiddenFill>
            </a:ext>
          </a:extLst>
        </p:spPr>
      </p:pic>
      <p:pic>
        <p:nvPicPr>
          <p:cNvPr id="2" name="MaryMagdalen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85800" y="5715000"/>
            <a:ext cx="609600" cy="609600"/>
          </a:xfrm>
          <a:prstGeom prst="rect">
            <a:avLst/>
          </a:prstGeom>
        </p:spPr>
      </p:pic>
    </p:spTree>
    <p:custDataLst>
      <p:tags r:id="rId1"/>
    </p:custDataLst>
  </p:cSld>
  <p:clrMapOvr>
    <a:masterClrMapping/>
  </p:clrMapOvr>
  <p:transition advTm="3467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checkerboard(across)">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51">
                                            <p:txEl>
                                              <p:pRg st="0" end="0"/>
                                            </p:txEl>
                                          </p:spTgt>
                                        </p:tgtEl>
                                        <p:attrNameLst>
                                          <p:attrName>style.visibility</p:attrName>
                                        </p:attrNameLst>
                                      </p:cBhvr>
                                      <p:to>
                                        <p:strVal val="visible"/>
                                      </p:to>
                                    </p:set>
                                    <p:anim calcmode="lin" valueType="num">
                                      <p:cBhvr additive="base">
                                        <p:cTn id="22"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051">
                                            <p:txEl>
                                              <p:pRg st="1" end="1"/>
                                            </p:txEl>
                                          </p:spTgt>
                                        </p:tgtEl>
                                        <p:attrNameLst>
                                          <p:attrName>style.visibility</p:attrName>
                                        </p:attrNameLst>
                                      </p:cBhvr>
                                      <p:to>
                                        <p:strVal val="visible"/>
                                      </p:to>
                                    </p:set>
                                    <p:anim calcmode="lin" valueType="num">
                                      <p:cBhvr additive="base">
                                        <p:cTn id="28"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0"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Mary at the Crucifixion</a:t>
            </a:r>
          </a:p>
        </p:txBody>
      </p:sp>
      <p:sp>
        <p:nvSpPr>
          <p:cNvPr id="17412" name="Text Box 4"/>
          <p:cNvSpPr txBox="1">
            <a:spLocks noChangeArrowheads="1"/>
          </p:cNvSpPr>
          <p:nvPr/>
        </p:nvSpPr>
        <p:spPr bwMode="auto">
          <a:xfrm>
            <a:off x="838200" y="2286000"/>
            <a:ext cx="7467600" cy="207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a:p>
            <a:r>
              <a:rPr lang="en-US" altLang="en-US" sz="2800"/>
              <a:t>John 19:25 (NIV) Near the cross of Jesus stood his mother, his mother's sister, Mary the wife of Clopas, and Mary Magdalene. </a:t>
            </a:r>
          </a:p>
        </p:txBody>
      </p:sp>
    </p:spTree>
    <p:custDataLst>
      <p:tags r:id="rId1"/>
    </p:custDataLst>
  </p:cSld>
  <p:clrMapOvr>
    <a:masterClrMapping/>
  </p:clrMapOvr>
  <p:transition advTm="103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checkerboard(across)">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Mary at the Burial</a:t>
            </a:r>
          </a:p>
        </p:txBody>
      </p:sp>
      <p:sp>
        <p:nvSpPr>
          <p:cNvPr id="19460" name="Text Box 4"/>
          <p:cNvSpPr txBox="1">
            <a:spLocks noChangeArrowheads="1"/>
          </p:cNvSpPr>
          <p:nvPr/>
        </p:nvSpPr>
        <p:spPr bwMode="auto">
          <a:xfrm>
            <a:off x="762000" y="1981200"/>
            <a:ext cx="77724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 27:57-61 (NIV) As evening approached, there came a rich man from Arimathea, named Joseph, who had himself become a disciple of Jesus. 58 Going to Pilate, he asked for Jesus' body, and Pilate ordered that it be given to him. 59 Joseph took the body, wrapped it in a clean linen cloth, 60 and placed it in his own new tomb that he had cut out of the rock. He rolled a big stone in front of the entrance to the tomb and went away. 61 Mary Magdalene and the other Mary were sitting there opposite the tomb. </a:t>
            </a:r>
          </a:p>
        </p:txBody>
      </p:sp>
    </p:spTree>
    <p:custDataLst>
      <p:tags r:id="rId1"/>
    </p:custDataLst>
  </p:cSld>
  <p:clrMapOvr>
    <a:masterClrMapping/>
  </p:clrMapOvr>
  <p:transition advTm="323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checkerboard(across)">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Mary at the Burial</a:t>
            </a:r>
          </a:p>
        </p:txBody>
      </p:sp>
      <p:sp>
        <p:nvSpPr>
          <p:cNvPr id="21507" name="Rectangle 3"/>
          <p:cNvSpPr>
            <a:spLocks noGrp="1" noChangeArrowheads="1"/>
          </p:cNvSpPr>
          <p:nvPr>
            <p:ph type="body" idx="1"/>
          </p:nvPr>
        </p:nvSpPr>
        <p:spPr>
          <a:xfrm>
            <a:off x="566738" y="2209800"/>
            <a:ext cx="8001000" cy="3810000"/>
          </a:xfrm>
        </p:spPr>
        <p:txBody>
          <a:bodyPr/>
          <a:lstStyle/>
          <a:p>
            <a:r>
              <a:rPr lang="en-US" altLang="en-US"/>
              <a:t>Matthew mentions that Mary M and "the other Mary" sat opposite the tomb as Jesus was being buried.</a:t>
            </a:r>
          </a:p>
          <a:p>
            <a:r>
              <a:rPr lang="en-US" altLang="en-US"/>
              <a:t>They saw where Jesus body was buried and where the tomb was located.</a:t>
            </a:r>
          </a:p>
        </p:txBody>
      </p:sp>
    </p:spTree>
    <p:custDataLst>
      <p:tags r:id="rId1"/>
    </p:custDataLst>
  </p:cSld>
  <p:clrMapOvr>
    <a:masterClrMapping/>
  </p:clrMapOvr>
  <p:transition advTm="165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Mary at the Empty Tomb</a:t>
            </a:r>
          </a:p>
        </p:txBody>
      </p:sp>
      <p:sp>
        <p:nvSpPr>
          <p:cNvPr id="22531" name="Rectangle 3"/>
          <p:cNvSpPr>
            <a:spLocks noGrp="1" noChangeArrowheads="1"/>
          </p:cNvSpPr>
          <p:nvPr>
            <p:ph type="body" idx="1"/>
          </p:nvPr>
        </p:nvSpPr>
        <p:spPr>
          <a:xfrm>
            <a:off x="566738" y="2057400"/>
            <a:ext cx="8001000" cy="3962400"/>
          </a:xfrm>
        </p:spPr>
        <p:txBody>
          <a:bodyPr/>
          <a:lstStyle/>
          <a:p>
            <a:r>
              <a:rPr lang="en-US" altLang="en-US"/>
              <a:t>Mary M was among the women who bought spices after the Sabbath ended (Mark 16:1).</a:t>
            </a:r>
          </a:p>
          <a:p>
            <a:r>
              <a:rPr lang="en-US" altLang="en-US"/>
              <a:t>They came to anoint Jesus' body the next morning (Matt 28:1; Luke 24:1-10).</a:t>
            </a:r>
          </a:p>
        </p:txBody>
      </p:sp>
    </p:spTree>
    <p:custDataLst>
      <p:tags r:id="rId1"/>
    </p:custDataLst>
  </p:cSld>
  <p:clrMapOvr>
    <a:masterClrMapping/>
  </p:clrMapOvr>
  <p:transition advTm="124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Mary at the Empty Tomb</a:t>
            </a:r>
          </a:p>
        </p:txBody>
      </p:sp>
      <p:sp>
        <p:nvSpPr>
          <p:cNvPr id="23556" name="Text Box 4"/>
          <p:cNvSpPr txBox="1">
            <a:spLocks noChangeArrowheads="1"/>
          </p:cNvSpPr>
          <p:nvPr/>
        </p:nvSpPr>
        <p:spPr bwMode="auto">
          <a:xfrm>
            <a:off x="685800" y="22860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3557" name="Text Box 5"/>
          <p:cNvSpPr txBox="1">
            <a:spLocks noChangeArrowheads="1"/>
          </p:cNvSpPr>
          <p:nvPr/>
        </p:nvSpPr>
        <p:spPr bwMode="auto">
          <a:xfrm>
            <a:off x="762000" y="2286000"/>
            <a:ext cx="7620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Mark 16:1 (NIV) When the Sabbath was over, Mary Magdalene, Mary the mother of James, and Salome bought spices so that they might go to anoint Jesus' body. </a:t>
            </a:r>
          </a:p>
        </p:txBody>
      </p:sp>
      <p:sp>
        <p:nvSpPr>
          <p:cNvPr id="23558" name="Text Box 6"/>
          <p:cNvSpPr txBox="1">
            <a:spLocks noChangeArrowheads="1"/>
          </p:cNvSpPr>
          <p:nvPr/>
        </p:nvSpPr>
        <p:spPr bwMode="auto">
          <a:xfrm>
            <a:off x="838200" y="4191000"/>
            <a:ext cx="746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3559" name="Text Box 7"/>
          <p:cNvSpPr txBox="1">
            <a:spLocks noChangeArrowheads="1"/>
          </p:cNvSpPr>
          <p:nvPr/>
        </p:nvSpPr>
        <p:spPr bwMode="auto">
          <a:xfrm>
            <a:off x="838200" y="4267200"/>
            <a:ext cx="7315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 28:1 (NIV) After the Sabbath, at dawn on the first day of the week, Mary Magdalene and the other Mary went to look at the tomb. </a:t>
            </a:r>
          </a:p>
        </p:txBody>
      </p:sp>
    </p:spTree>
    <p:custDataLst>
      <p:tags r:id="rId1"/>
    </p:custDataLst>
  </p:cSld>
  <p:clrMapOvr>
    <a:masterClrMapping/>
  </p:clrMapOvr>
  <p:transition advTm="172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checkerboard(across)">
                                      <p:cBhvr>
                                        <p:cTn id="7" dur="500"/>
                                        <p:tgtEl>
                                          <p:spTgt spid="23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59"/>
                                        </p:tgtEl>
                                        <p:attrNameLst>
                                          <p:attrName>style.visibility</p:attrName>
                                        </p:attrNameLst>
                                      </p:cBhvr>
                                      <p:to>
                                        <p:strVal val="visible"/>
                                      </p:to>
                                    </p:set>
                                    <p:animEffect transition="in" filter="checkerboard(across)">
                                      <p:cBhvr>
                                        <p:cTn id="12"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Mary's Report</a:t>
            </a:r>
          </a:p>
        </p:txBody>
      </p:sp>
      <p:sp>
        <p:nvSpPr>
          <p:cNvPr id="25603" name="Rectangle 3"/>
          <p:cNvSpPr>
            <a:spLocks noGrp="1" noChangeArrowheads="1"/>
          </p:cNvSpPr>
          <p:nvPr>
            <p:ph type="body" idx="1"/>
          </p:nvPr>
        </p:nvSpPr>
        <p:spPr>
          <a:xfrm>
            <a:off x="566738" y="2057400"/>
            <a:ext cx="8001000" cy="3962400"/>
          </a:xfrm>
        </p:spPr>
        <p:txBody>
          <a:bodyPr/>
          <a:lstStyle/>
          <a:p>
            <a:r>
              <a:rPr lang="en-US" altLang="en-US"/>
              <a:t>John adds some additional detail.</a:t>
            </a:r>
          </a:p>
          <a:p>
            <a:r>
              <a:rPr lang="en-US" altLang="en-US"/>
              <a:t>Mary ran off to find Peter &amp; John to tell them that Jesus' body had been taken from the tomb.</a:t>
            </a:r>
          </a:p>
          <a:p>
            <a:r>
              <a:rPr lang="en-US" altLang="en-US"/>
              <a:t>This was apparently before the angels appeared to tell the women of Jesus' resurrection.</a:t>
            </a:r>
          </a:p>
        </p:txBody>
      </p:sp>
    </p:spTree>
    <p:custDataLst>
      <p:tags r:id="rId1"/>
    </p:custDataLst>
  </p:cSld>
  <p:clrMapOvr>
    <a:masterClrMapping/>
  </p:clrMapOvr>
  <p:transition advTm="148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Mary's Report</a:t>
            </a:r>
          </a:p>
        </p:txBody>
      </p:sp>
      <p:sp>
        <p:nvSpPr>
          <p:cNvPr id="26628" name="Text Box 4"/>
          <p:cNvSpPr txBox="1">
            <a:spLocks noChangeArrowheads="1"/>
          </p:cNvSpPr>
          <p:nvPr/>
        </p:nvSpPr>
        <p:spPr bwMode="auto">
          <a:xfrm>
            <a:off x="762000" y="1905000"/>
            <a:ext cx="76962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John 20:1-2 (NIV) Early on the first day of the week, while it was still dark, Mary Magdalene went to the tomb and saw that the stone had been removed from the entrance. 2 So she came running to Simon Peter and the other disciple, the one Jesus loved, and said, "They have taken the Lord out of the tomb, and we don't know where they have put him!" </a:t>
            </a:r>
          </a:p>
        </p:txBody>
      </p:sp>
    </p:spTree>
    <p:custDataLst>
      <p:tags r:id="rId1"/>
    </p:custDataLst>
  </p:cSld>
  <p:clrMapOvr>
    <a:masterClrMapping/>
  </p:clrMapOvr>
  <p:transition advTm="182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checkerboard(across)">
                                      <p:cBhvr>
                                        <p:cTn id="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Jesus appears to Mary</a:t>
            </a:r>
          </a:p>
        </p:txBody>
      </p:sp>
      <p:sp>
        <p:nvSpPr>
          <p:cNvPr id="28676" name="Text Box 4"/>
          <p:cNvSpPr txBox="1">
            <a:spLocks noChangeArrowheads="1"/>
          </p:cNvSpPr>
          <p:nvPr/>
        </p:nvSpPr>
        <p:spPr bwMode="auto">
          <a:xfrm>
            <a:off x="762000" y="2057400"/>
            <a:ext cx="74676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John 20:10-16 (NIV) Then the disciples went back to their homes, 11 but Mary stood outside the tomb crying. As she wept, she bent over to look into the tomb 12 and saw two angels in white, seated where Jesus' body had been, one at the head and the other at the foot… 14 At this, she turned around and saw Jesus standing there, but she did not realize that it was Jesus. 15 "Woman," he said, "why are you crying? Who is it you are looking for?" Thinking he was the gardener, she said, "Sir, if you have carried him away, tell me where you have put him, and I will get him." 16 Jesus said to her, "Mary." She turned toward him and cried out in Aramaic, "Rabboni!" (which means Teacher). </a:t>
            </a:r>
          </a:p>
        </p:txBody>
      </p:sp>
    </p:spTree>
    <p:custDataLst>
      <p:tags r:id="rId1"/>
    </p:custDataLst>
  </p:cSld>
  <p:clrMapOvr>
    <a:masterClrMapping/>
  </p:clrMapOvr>
  <p:transition advTm="395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checkerboard(across)">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Jesus appears to Mary</a:t>
            </a:r>
          </a:p>
        </p:txBody>
      </p:sp>
      <p:sp>
        <p:nvSpPr>
          <p:cNvPr id="30723" name="Rectangle 3"/>
          <p:cNvSpPr>
            <a:spLocks noGrp="1" noChangeArrowheads="1"/>
          </p:cNvSpPr>
          <p:nvPr>
            <p:ph type="body" idx="1"/>
          </p:nvPr>
        </p:nvSpPr>
        <p:spPr>
          <a:xfrm>
            <a:off x="566738" y="2133600"/>
            <a:ext cx="7586662" cy="3886200"/>
          </a:xfrm>
        </p:spPr>
        <p:txBody>
          <a:bodyPr/>
          <a:lstStyle/>
          <a:p>
            <a:r>
              <a:rPr lang="en-US" altLang="en-US"/>
              <a:t>Mary M later returned to the tomb.</a:t>
            </a:r>
          </a:p>
          <a:p>
            <a:r>
              <a:rPr lang="en-US" altLang="en-US"/>
              <a:t>There Jesus appeared to her.</a:t>
            </a:r>
          </a:p>
          <a:p>
            <a:r>
              <a:rPr lang="en-US" altLang="en-US"/>
              <a:t>This was perhaps his first appearance to any of his followers after his resurrection (see Mark 16:9).</a:t>
            </a:r>
          </a:p>
        </p:txBody>
      </p:sp>
    </p:spTree>
    <p:custDataLst>
      <p:tags r:id="rId1"/>
    </p:custDataLst>
  </p:cSld>
  <p:clrMapOvr>
    <a:masterClrMapping/>
  </p:clrMapOvr>
  <p:transition advTm="149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Mary Afterwards</a:t>
            </a:r>
          </a:p>
        </p:txBody>
      </p:sp>
      <p:sp>
        <p:nvSpPr>
          <p:cNvPr id="31747" name="Rectangle 3"/>
          <p:cNvSpPr>
            <a:spLocks noGrp="1" noChangeArrowheads="1"/>
          </p:cNvSpPr>
          <p:nvPr>
            <p:ph type="body" idx="1"/>
          </p:nvPr>
        </p:nvSpPr>
        <p:spPr>
          <a:xfrm>
            <a:off x="566738" y="1981200"/>
            <a:ext cx="8001000" cy="4038600"/>
          </a:xfrm>
        </p:spPr>
        <p:txBody>
          <a:bodyPr/>
          <a:lstStyle/>
          <a:p>
            <a:pPr>
              <a:lnSpc>
                <a:spcPct val="90000"/>
              </a:lnSpc>
            </a:pPr>
            <a:r>
              <a:rPr lang="en-US" altLang="en-US"/>
              <a:t>Mary was probably present "along with the women and Mary the mother of Jesus" in Jerusalem after Jesus' ascension (Acts 1:12-14).</a:t>
            </a:r>
          </a:p>
          <a:p>
            <a:pPr>
              <a:lnSpc>
                <a:spcPct val="90000"/>
              </a:lnSpc>
            </a:pPr>
            <a:r>
              <a:rPr lang="en-US" altLang="en-US"/>
              <a:t>Otherwise, we hear no more of her in the New Testament.</a:t>
            </a:r>
          </a:p>
          <a:p>
            <a:pPr>
              <a:lnSpc>
                <a:spcPct val="90000"/>
              </a:lnSpc>
            </a:pPr>
            <a:r>
              <a:rPr lang="en-US" altLang="en-US"/>
              <a:t>This is true of a number of people who show up in the Gospels, including Jesus' mother.</a:t>
            </a:r>
          </a:p>
        </p:txBody>
      </p:sp>
    </p:spTree>
    <p:custDataLst>
      <p:tags r:id="rId1"/>
    </p:custDataLst>
  </p:cSld>
  <p:clrMapOvr>
    <a:masterClrMapping/>
  </p:clrMapOvr>
  <p:transition advTm="315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DaVinciCode"/>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430588" y="1905000"/>
            <a:ext cx="2638425" cy="396240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r>
              <a:rPr lang="en-US" altLang="en-US"/>
              <a:t>Mary Magdalene</a:t>
            </a:r>
          </a:p>
        </p:txBody>
      </p:sp>
      <p:sp>
        <p:nvSpPr>
          <p:cNvPr id="7171" name="Rectangle 3"/>
          <p:cNvSpPr>
            <a:spLocks noGrp="1" noChangeArrowheads="1"/>
          </p:cNvSpPr>
          <p:nvPr>
            <p:ph type="body" idx="1"/>
          </p:nvPr>
        </p:nvSpPr>
        <p:spPr>
          <a:xfrm>
            <a:off x="566738" y="1905000"/>
            <a:ext cx="8001000" cy="4114800"/>
          </a:xfrm>
        </p:spPr>
        <p:txBody>
          <a:bodyPr/>
          <a:lstStyle/>
          <a:p>
            <a:pPr>
              <a:lnSpc>
                <a:spcPct val="90000"/>
              </a:lnSpc>
            </a:pPr>
            <a:r>
              <a:rPr lang="en-US" altLang="en-US"/>
              <a:t>A great deal of interest recently…</a:t>
            </a:r>
          </a:p>
          <a:p>
            <a:pPr>
              <a:lnSpc>
                <a:spcPct val="90000"/>
              </a:lnSpc>
            </a:pPr>
            <a:r>
              <a:rPr lang="en-US" altLang="en-US"/>
              <a:t>… much of this spawned by Dan Brown's </a:t>
            </a:r>
            <a:r>
              <a:rPr lang="en-US" altLang="en-US" i="1"/>
              <a:t>Da Vinci Code.</a:t>
            </a:r>
            <a:endParaRPr lang="en-US" altLang="en-US"/>
          </a:p>
          <a:p>
            <a:pPr>
              <a:lnSpc>
                <a:spcPct val="90000"/>
              </a:lnSpc>
            </a:pPr>
            <a:r>
              <a:rPr lang="en-US" altLang="en-US"/>
              <a:t>Was Mary really married to Jesus?</a:t>
            </a:r>
          </a:p>
          <a:p>
            <a:pPr>
              <a:lnSpc>
                <a:spcPct val="90000"/>
              </a:lnSpc>
            </a:pPr>
            <a:r>
              <a:rPr lang="en-US" altLang="en-US"/>
              <a:t>Did they have a child which united the two royal families of Israel?</a:t>
            </a:r>
          </a:p>
          <a:p>
            <a:pPr>
              <a:lnSpc>
                <a:spcPct val="90000"/>
              </a:lnSpc>
            </a:pPr>
            <a:r>
              <a:rPr lang="en-US" altLang="en-US"/>
              <a:t>What do we really know about Mary Magdalene?</a:t>
            </a:r>
            <a:endParaRPr lang="en-US" altLang="en-US" i="1"/>
          </a:p>
        </p:txBody>
      </p:sp>
    </p:spTree>
    <p:custDataLst>
      <p:tags r:id="rId1"/>
    </p:custDataLst>
  </p:cSld>
  <p:clrMapOvr>
    <a:masterClrMapping/>
  </p:clrMapOvr>
  <p:transition advTm="251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checkerboard(across)">
                                      <p:cBhvr>
                                        <p:cTn id="19" dur="500"/>
                                        <p:tgtEl>
                                          <p:spTgt spid="71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71">
                                            <p:txEl>
                                              <p:pRg st="2" end="2"/>
                                            </p:txEl>
                                          </p:spTgt>
                                        </p:tgtEl>
                                        <p:attrNameLst>
                                          <p:attrName>style.visibility</p:attrName>
                                        </p:attrNameLst>
                                      </p:cBhvr>
                                      <p:to>
                                        <p:strVal val="visible"/>
                                      </p:to>
                                    </p:set>
                                    <p:anim calcmode="lin" valueType="num">
                                      <p:cBhvr additive="base">
                                        <p:cTn id="24"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171">
                                            <p:txEl>
                                              <p:pRg st="3" end="3"/>
                                            </p:txEl>
                                          </p:spTgt>
                                        </p:tgtEl>
                                        <p:attrNameLst>
                                          <p:attrName>style.visibility</p:attrName>
                                        </p:attrNameLst>
                                      </p:cBhvr>
                                      <p:to>
                                        <p:strVal val="visible"/>
                                      </p:to>
                                    </p:set>
                                    <p:anim calcmode="lin" valueType="num">
                                      <p:cBhvr additive="base">
                                        <p:cTn id="30"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171">
                                            <p:txEl>
                                              <p:pRg st="4" end="4"/>
                                            </p:txEl>
                                          </p:spTgt>
                                        </p:tgtEl>
                                        <p:attrNameLst>
                                          <p:attrName>style.visibility</p:attrName>
                                        </p:attrNameLst>
                                      </p:cBhvr>
                                      <p:to>
                                        <p:strVal val="visible"/>
                                      </p:to>
                                    </p:set>
                                    <p:anim calcmode="lin" valueType="num">
                                      <p:cBhvr additive="base">
                                        <p:cTn id="36"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descr="Mary&amp;MaryMa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773363" y="685800"/>
            <a:ext cx="3581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2772" name="Rectangle 4"/>
          <p:cNvSpPr>
            <a:spLocks noGrp="1" noChangeArrowheads="1"/>
          </p:cNvSpPr>
          <p:nvPr>
            <p:ph type="ctrTitle"/>
          </p:nvPr>
        </p:nvSpPr>
        <p:spPr/>
        <p:txBody>
          <a:bodyPr/>
          <a:lstStyle/>
          <a:p>
            <a:r>
              <a:rPr lang="en-US" altLang="en-US"/>
              <a:t>Some Speculations from </a:t>
            </a:r>
            <a:br>
              <a:rPr lang="en-US" altLang="en-US"/>
            </a:br>
            <a:r>
              <a:rPr lang="en-US" altLang="en-US"/>
              <a:t>Gospel Information</a:t>
            </a:r>
          </a:p>
        </p:txBody>
      </p:sp>
      <p:sp>
        <p:nvSpPr>
          <p:cNvPr id="32773" name="Rectangle 5"/>
          <p:cNvSpPr>
            <a:spLocks noGrp="1" noChangeArrowheads="1"/>
          </p:cNvSpPr>
          <p:nvPr>
            <p:ph type="subTitle" idx="1"/>
          </p:nvPr>
        </p:nvSpPr>
        <p:spPr/>
        <p:txBody>
          <a:bodyPr/>
          <a:lstStyle/>
          <a:p>
            <a:r>
              <a:rPr lang="en-US" altLang="en-US"/>
              <a:t>A number of interpreters have identified Mary M with women mentioned elsewhere in the Gospels.</a:t>
            </a:r>
          </a:p>
        </p:txBody>
      </p:sp>
    </p:spTree>
    <p:custDataLst>
      <p:tags r:id="rId1"/>
    </p:custDataLst>
  </p:cSld>
  <p:clrMapOvr>
    <a:masterClrMapping/>
  </p:clrMapOvr>
  <p:transition advTm="58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500" fill="hold"/>
                                        <p:tgtEl>
                                          <p:spTgt spid="32772"/>
                                        </p:tgtEl>
                                        <p:attrNameLst>
                                          <p:attrName>ppt_w</p:attrName>
                                        </p:attrNameLst>
                                      </p:cBhvr>
                                      <p:tavLst>
                                        <p:tav tm="0">
                                          <p:val>
                                            <p:fltVal val="0"/>
                                          </p:val>
                                        </p:tav>
                                        <p:tav tm="100000">
                                          <p:val>
                                            <p:strVal val="#ppt_w"/>
                                          </p:val>
                                        </p:tav>
                                      </p:tavLst>
                                    </p:anim>
                                    <p:anim calcmode="lin" valueType="num">
                                      <p:cBhvr>
                                        <p:cTn id="8" dur="500" fill="hold"/>
                                        <p:tgtEl>
                                          <p:spTgt spid="3277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3">
                                            <p:txEl>
                                              <p:pRg st="0" end="0"/>
                                            </p:txEl>
                                          </p:spTgt>
                                        </p:tgtEl>
                                        <p:attrNameLst>
                                          <p:attrName>style.visibility</p:attrName>
                                        </p:attrNameLst>
                                      </p:cBhvr>
                                      <p:to>
                                        <p:strVal val="visible"/>
                                      </p:to>
                                    </p:set>
                                    <p:anim calcmode="lin" valueType="num">
                                      <p:cBhvr additive="base">
                                        <p:cTn id="13" dur="500" fill="hold"/>
                                        <p:tgtEl>
                                          <p:spTgt spid="3277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Is She Mary of Bethany?</a:t>
            </a:r>
          </a:p>
        </p:txBody>
      </p:sp>
      <p:sp>
        <p:nvSpPr>
          <p:cNvPr id="34819" name="Rectangle 3"/>
          <p:cNvSpPr>
            <a:spLocks noGrp="1" noChangeArrowheads="1"/>
          </p:cNvSpPr>
          <p:nvPr>
            <p:ph type="body" idx="1"/>
          </p:nvPr>
        </p:nvSpPr>
        <p:spPr/>
        <p:txBody>
          <a:bodyPr/>
          <a:lstStyle/>
          <a:p>
            <a:r>
              <a:rPr lang="en-US" altLang="en-US"/>
              <a:t>Some have identified her with the sister of Martha and Lazarus.</a:t>
            </a:r>
          </a:p>
          <a:p>
            <a:r>
              <a:rPr lang="en-US" altLang="en-US"/>
              <a:t>This Mary listened to Jesus while her sister was preparing a meal (Luke 10:38-42).</a:t>
            </a:r>
          </a:p>
          <a:p>
            <a:r>
              <a:rPr lang="en-US" altLang="en-US"/>
              <a:t>Her brother was raised from the dead by Jesus (John 11:1-46).</a:t>
            </a:r>
          </a:p>
          <a:p>
            <a:r>
              <a:rPr lang="en-US" altLang="en-US"/>
              <a:t>She anointed Jesus (John 12:1-3).</a:t>
            </a:r>
          </a:p>
        </p:txBody>
      </p:sp>
    </p:spTree>
    <p:custDataLst>
      <p:tags r:id="rId1"/>
    </p:custDataLst>
  </p:cSld>
  <p:clrMapOvr>
    <a:masterClrMapping/>
  </p:clrMapOvr>
  <p:transition advTm="276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Is She the Sinner of Luke 7?</a:t>
            </a:r>
          </a:p>
        </p:txBody>
      </p:sp>
      <p:sp>
        <p:nvSpPr>
          <p:cNvPr id="35843" name="Rectangle 3"/>
          <p:cNvSpPr>
            <a:spLocks noGrp="1" noChangeArrowheads="1"/>
          </p:cNvSpPr>
          <p:nvPr>
            <p:ph type="body" idx="1"/>
          </p:nvPr>
        </p:nvSpPr>
        <p:spPr>
          <a:xfrm>
            <a:off x="566738" y="2133600"/>
            <a:ext cx="8001000" cy="3886200"/>
          </a:xfrm>
        </p:spPr>
        <p:txBody>
          <a:bodyPr/>
          <a:lstStyle/>
          <a:p>
            <a:pPr>
              <a:lnSpc>
                <a:spcPct val="90000"/>
              </a:lnSpc>
            </a:pPr>
            <a:r>
              <a:rPr lang="en-US" altLang="en-US"/>
              <a:t>A woman identified only as a "sinner" also anointed Jesus' feet (probably at Capernaum) earlier in Jesus’ ministry (Luke 7:36-50).</a:t>
            </a:r>
          </a:p>
          <a:p>
            <a:pPr>
              <a:lnSpc>
                <a:spcPct val="90000"/>
              </a:lnSpc>
            </a:pPr>
            <a:r>
              <a:rPr lang="en-US" altLang="en-US"/>
              <a:t>Some have claimed this is Mary Magdalene.</a:t>
            </a:r>
          </a:p>
          <a:p>
            <a:pPr>
              <a:lnSpc>
                <a:spcPct val="90000"/>
              </a:lnSpc>
            </a:pPr>
            <a:r>
              <a:rPr lang="en-US" altLang="en-US"/>
              <a:t>This seems unlikely, given that Mary M is first introduced in Luke 8.</a:t>
            </a:r>
          </a:p>
        </p:txBody>
      </p:sp>
    </p:spTree>
    <p:custDataLst>
      <p:tags r:id="rId1"/>
    </p:custDataLst>
  </p:cSld>
  <p:clrMapOvr>
    <a:masterClrMapping/>
  </p:clrMapOvr>
  <p:transition advTm="264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z="3400"/>
              <a:t>Is She the Woman </a:t>
            </a:r>
            <a:br>
              <a:rPr lang="en-US" altLang="en-US" sz="3400"/>
            </a:br>
            <a:r>
              <a:rPr lang="en-US" altLang="en-US" sz="3400"/>
              <a:t>Caught in Adultery?</a:t>
            </a:r>
          </a:p>
        </p:txBody>
      </p:sp>
      <p:sp>
        <p:nvSpPr>
          <p:cNvPr id="36867" name="Rectangle 3"/>
          <p:cNvSpPr>
            <a:spLocks noGrp="1" noChangeArrowheads="1"/>
          </p:cNvSpPr>
          <p:nvPr>
            <p:ph type="body" idx="1"/>
          </p:nvPr>
        </p:nvSpPr>
        <p:spPr>
          <a:xfrm>
            <a:off x="566738" y="2057400"/>
            <a:ext cx="8001000" cy="4343400"/>
          </a:xfrm>
        </p:spPr>
        <p:txBody>
          <a:bodyPr/>
          <a:lstStyle/>
          <a:p>
            <a:pPr>
              <a:lnSpc>
                <a:spcPct val="90000"/>
              </a:lnSpc>
            </a:pPr>
            <a:r>
              <a:rPr lang="en-US" altLang="en-US"/>
              <a:t>Others have identified Mary M with the woman taken in adultery, described in John 7:53-8:11.</a:t>
            </a:r>
          </a:p>
          <a:p>
            <a:pPr>
              <a:lnSpc>
                <a:spcPct val="90000"/>
              </a:lnSpc>
            </a:pPr>
            <a:r>
              <a:rPr lang="en-US" altLang="en-US"/>
              <a:t>Though this incident is not in the earliest manuscripts of John, it is generally thought to have really happened.</a:t>
            </a:r>
          </a:p>
          <a:p>
            <a:pPr>
              <a:lnSpc>
                <a:spcPct val="90000"/>
              </a:lnSpc>
            </a:pPr>
            <a:r>
              <a:rPr lang="en-US" altLang="en-US"/>
              <a:t>This is how Mary M comes to be pictured as a prostitute.</a:t>
            </a:r>
          </a:p>
        </p:txBody>
      </p:sp>
      <p:pic>
        <p:nvPicPr>
          <p:cNvPr id="36868" name="Picture 4" descr="MaryM&amp;Jesus"/>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5791200" y="228600"/>
            <a:ext cx="3048000" cy="17938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checkerboard(across)">
                                      <p:cBhvr>
                                        <p:cTn id="7" dur="500"/>
                                        <p:tgtEl>
                                          <p:spTgt spid="36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 calcmode="lin" valueType="num">
                                      <p:cBhvr additive="base">
                                        <p:cTn id="12"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867">
                                            <p:txEl>
                                              <p:pRg st="1" end="1"/>
                                            </p:txEl>
                                          </p:spTgt>
                                        </p:tgtEl>
                                        <p:attrNameLst>
                                          <p:attrName>style.visibility</p:attrName>
                                        </p:attrNameLst>
                                      </p:cBhvr>
                                      <p:to>
                                        <p:strVal val="visible"/>
                                      </p:to>
                                    </p:set>
                                    <p:anim calcmode="lin" valueType="num">
                                      <p:cBhvr additive="base">
                                        <p:cTn id="18"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6867">
                                            <p:txEl>
                                              <p:pRg st="2" end="2"/>
                                            </p:txEl>
                                          </p:spTgt>
                                        </p:tgtEl>
                                        <p:attrNameLst>
                                          <p:attrName>style.visibility</p:attrName>
                                        </p:attrNameLst>
                                      </p:cBhvr>
                                      <p:to>
                                        <p:strVal val="visible"/>
                                      </p:to>
                                    </p:set>
                                    <p:anim calcmode="lin" valueType="num">
                                      <p:cBhvr additive="base">
                                        <p:cTn id="24"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Some Speculations</a:t>
            </a:r>
          </a:p>
        </p:txBody>
      </p:sp>
      <p:sp>
        <p:nvSpPr>
          <p:cNvPr id="37891" name="Rectangle 3"/>
          <p:cNvSpPr>
            <a:spLocks noGrp="1" noChangeArrowheads="1"/>
          </p:cNvSpPr>
          <p:nvPr>
            <p:ph type="body" idx="1"/>
          </p:nvPr>
        </p:nvSpPr>
        <p:spPr>
          <a:xfrm>
            <a:off x="566738" y="1981200"/>
            <a:ext cx="8001000" cy="4038600"/>
          </a:xfrm>
        </p:spPr>
        <p:txBody>
          <a:bodyPr/>
          <a:lstStyle/>
          <a:p>
            <a:pPr>
              <a:lnSpc>
                <a:spcPct val="90000"/>
              </a:lnSpc>
            </a:pPr>
            <a:r>
              <a:rPr lang="en-US" altLang="en-US"/>
              <a:t>In the Greek Church, these women were generally seen as separate people.</a:t>
            </a:r>
          </a:p>
          <a:p>
            <a:pPr>
              <a:lnSpc>
                <a:spcPct val="90000"/>
              </a:lnSpc>
            </a:pPr>
            <a:r>
              <a:rPr lang="en-US" altLang="en-US"/>
              <a:t>In the Roman Church, they tended to be lumped together as one person.</a:t>
            </a:r>
          </a:p>
          <a:p>
            <a:pPr>
              <a:lnSpc>
                <a:spcPct val="90000"/>
              </a:lnSpc>
            </a:pPr>
            <a:r>
              <a:rPr lang="en-US" altLang="en-US"/>
              <a:t>It is impossible at this distance to be sure, but it seems unlikely that Mary Magdalene  is Mary of Bethany or the "sinner" of Luke 7.</a:t>
            </a:r>
          </a:p>
        </p:txBody>
      </p:sp>
    </p:spTree>
    <p:custDataLst>
      <p:tags r:id="rId1"/>
    </p:custDataLst>
  </p:cSld>
  <p:clrMapOvr>
    <a:masterClrMapping/>
  </p:clrMapOvr>
  <p:transition advTm="397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Some Speculations</a:t>
            </a:r>
          </a:p>
        </p:txBody>
      </p:sp>
      <p:sp>
        <p:nvSpPr>
          <p:cNvPr id="38915" name="Rectangle 3"/>
          <p:cNvSpPr>
            <a:spLocks noGrp="1" noChangeArrowheads="1"/>
          </p:cNvSpPr>
          <p:nvPr>
            <p:ph type="body" idx="1"/>
          </p:nvPr>
        </p:nvSpPr>
        <p:spPr/>
        <p:txBody>
          <a:bodyPr/>
          <a:lstStyle/>
          <a:p>
            <a:r>
              <a:rPr lang="en-US" altLang="en-US"/>
              <a:t>As James Kiefer points out:</a:t>
            </a:r>
          </a:p>
        </p:txBody>
      </p:sp>
      <p:sp>
        <p:nvSpPr>
          <p:cNvPr id="38916" name="Text Box 4"/>
          <p:cNvSpPr txBox="1">
            <a:spLocks noChangeArrowheads="1"/>
          </p:cNvSpPr>
          <p:nvPr/>
        </p:nvSpPr>
        <p:spPr bwMode="auto">
          <a:xfrm>
            <a:off x="990600" y="2438400"/>
            <a:ext cx="7315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A great many minor characters appear briefly in the gospel narratives…  There is a natural tendency for the imagination to try to tidy things up by identifying some of them, so that (for example) the centurion who at the crucifixion said, "Truly this was the Son of God" is suggested to be the same centurion whose servant was healed at Capernaum.  But real life is not always tidy…</a:t>
            </a:r>
          </a:p>
        </p:txBody>
      </p:sp>
    </p:spTree>
    <p:custDataLst>
      <p:tags r:id="rId1"/>
    </p:custDataLst>
  </p:cSld>
  <p:clrMapOvr>
    <a:masterClrMapping/>
  </p:clrMapOvr>
  <p:transition advTm="246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8916"/>
                                        </p:tgtEl>
                                        <p:attrNameLst>
                                          <p:attrName>style.visibility</p:attrName>
                                        </p:attrNameLst>
                                      </p:cBhvr>
                                      <p:to>
                                        <p:strVal val="visible"/>
                                      </p:to>
                                    </p:set>
                                    <p:animEffect transition="in" filter="checkerboard(across)">
                                      <p:cBhvr>
                                        <p:cTn id="13"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389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ctrTitle"/>
          </p:nvPr>
        </p:nvSpPr>
        <p:spPr/>
        <p:txBody>
          <a:bodyPr/>
          <a:lstStyle/>
          <a:p>
            <a:r>
              <a:rPr lang="en-US" altLang="en-US"/>
              <a:t>Later Stories about Mary </a:t>
            </a:r>
            <a:br>
              <a:rPr lang="en-US" altLang="en-US"/>
            </a:br>
            <a:r>
              <a:rPr lang="en-US" altLang="en-US"/>
              <a:t>in the Ancient Church</a:t>
            </a:r>
          </a:p>
        </p:txBody>
      </p:sp>
      <p:sp>
        <p:nvSpPr>
          <p:cNvPr id="39941" name="Rectangle 5"/>
          <p:cNvSpPr>
            <a:spLocks noGrp="1" noChangeArrowheads="1"/>
          </p:cNvSpPr>
          <p:nvPr>
            <p:ph type="subTitle" idx="1"/>
          </p:nvPr>
        </p:nvSpPr>
        <p:spPr>
          <a:xfrm>
            <a:off x="1447800" y="3429000"/>
            <a:ext cx="3962400" cy="1981200"/>
          </a:xfrm>
        </p:spPr>
        <p:txBody>
          <a:bodyPr/>
          <a:lstStyle/>
          <a:p>
            <a:r>
              <a:rPr lang="en-US" altLang="en-US"/>
              <a:t>See J. B. Mayor, "Mary," in the </a:t>
            </a:r>
            <a:r>
              <a:rPr lang="en-US" altLang="en-US" i="1"/>
              <a:t>Hastings' Dictionary of the Bible</a:t>
            </a:r>
            <a:endParaRPr lang="en-US" altLang="en-US"/>
          </a:p>
        </p:txBody>
      </p:sp>
      <p:pic>
        <p:nvPicPr>
          <p:cNvPr id="39942" name="Picture 6" descr="MagdalenebyStod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4225" y="2667000"/>
            <a:ext cx="2898775" cy="3784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28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500" fill="hold"/>
                                        <p:tgtEl>
                                          <p:spTgt spid="39940"/>
                                        </p:tgtEl>
                                        <p:attrNameLst>
                                          <p:attrName>ppt_w</p:attrName>
                                        </p:attrNameLst>
                                      </p:cBhvr>
                                      <p:tavLst>
                                        <p:tav tm="0">
                                          <p:val>
                                            <p:fltVal val="0"/>
                                          </p:val>
                                        </p:tav>
                                        <p:tav tm="100000">
                                          <p:val>
                                            <p:strVal val="#ppt_w"/>
                                          </p:val>
                                        </p:tav>
                                      </p:tavLst>
                                    </p:anim>
                                    <p:anim calcmode="lin" valueType="num">
                                      <p:cBhvr>
                                        <p:cTn id="8" dur="500" fill="hold"/>
                                        <p:tgtEl>
                                          <p:spTgt spid="3994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39942"/>
                                        </p:tgtEl>
                                        <p:attrNameLst>
                                          <p:attrName>style.visibility</p:attrName>
                                        </p:attrNameLst>
                                      </p:cBhvr>
                                      <p:to>
                                        <p:strVal val="visible"/>
                                      </p:to>
                                    </p:set>
                                    <p:animEffect transition="in" filter="checkerboard(across)">
                                      <p:cBhvr>
                                        <p:cTn id="13" dur="500"/>
                                        <p:tgtEl>
                                          <p:spTgt spid="3994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941">
                                            <p:txEl>
                                              <p:pRg st="0" end="0"/>
                                            </p:txEl>
                                          </p:spTgt>
                                        </p:tgtEl>
                                        <p:attrNameLst>
                                          <p:attrName>style.visibility</p:attrName>
                                        </p:attrNameLst>
                                      </p:cBhvr>
                                      <p:to>
                                        <p:strVal val="visible"/>
                                      </p:to>
                                    </p:set>
                                    <p:anim calcmode="lin" valueType="num">
                                      <p:cBhvr additive="base">
                                        <p:cTn id="18" dur="500" fill="hold"/>
                                        <p:tgtEl>
                                          <p:spTgt spid="3994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99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Eastern Church Tradition</a:t>
            </a:r>
          </a:p>
        </p:txBody>
      </p:sp>
      <p:sp>
        <p:nvSpPr>
          <p:cNvPr id="41987" name="Rectangle 3"/>
          <p:cNvSpPr>
            <a:spLocks noGrp="1" noChangeArrowheads="1"/>
          </p:cNvSpPr>
          <p:nvPr>
            <p:ph type="body" idx="1"/>
          </p:nvPr>
        </p:nvSpPr>
        <p:spPr/>
        <p:txBody>
          <a:bodyPr/>
          <a:lstStyle/>
          <a:p>
            <a:r>
              <a:rPr lang="en-US" altLang="en-US"/>
              <a:t>Mary followed the apostle John to Ephesus, where she died.</a:t>
            </a:r>
          </a:p>
          <a:p>
            <a:r>
              <a:rPr lang="en-US" altLang="en-US"/>
              <a:t>Modestus (~625) says she was a virgin throughout her life, and that she was martyred.</a:t>
            </a:r>
          </a:p>
          <a:p>
            <a:r>
              <a:rPr lang="en-US" altLang="en-US"/>
              <a:t>Her relics were later transferred to Constantinople by the emperor Leo 6 (ruled 886-912).</a:t>
            </a:r>
          </a:p>
        </p:txBody>
      </p:sp>
    </p:spTree>
    <p:custDataLst>
      <p:tags r:id="rId1"/>
    </p:custDataLst>
  </p:cSld>
  <p:clrMapOvr>
    <a:masterClrMapping/>
  </p:clrMapOvr>
  <p:transition advTm="257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Western Church Tradition</a:t>
            </a:r>
          </a:p>
        </p:txBody>
      </p:sp>
      <p:sp>
        <p:nvSpPr>
          <p:cNvPr id="43011" name="Rectangle 3"/>
          <p:cNvSpPr>
            <a:spLocks noGrp="1" noChangeArrowheads="1"/>
          </p:cNvSpPr>
          <p:nvPr>
            <p:ph type="body" idx="1"/>
          </p:nvPr>
        </p:nvSpPr>
        <p:spPr/>
        <p:txBody>
          <a:bodyPr/>
          <a:lstStyle/>
          <a:p>
            <a:pPr>
              <a:lnSpc>
                <a:spcPct val="90000"/>
              </a:lnSpc>
            </a:pPr>
            <a:r>
              <a:rPr lang="en-US" altLang="en-US"/>
              <a:t>Mary M belonged to a wealthy family with estates at Magdala &amp; Bethany.</a:t>
            </a:r>
          </a:p>
          <a:p>
            <a:pPr>
              <a:lnSpc>
                <a:spcPct val="90000"/>
              </a:lnSpc>
            </a:pPr>
            <a:r>
              <a:rPr lang="en-US" altLang="en-US"/>
              <a:t>She went astray &amp; tempted others, but was saved by Jesus.</a:t>
            </a:r>
          </a:p>
          <a:p>
            <a:pPr>
              <a:lnSpc>
                <a:spcPct val="90000"/>
              </a:lnSpc>
            </a:pPr>
            <a:r>
              <a:rPr lang="en-US" altLang="en-US"/>
              <a:t>In the persecution over Stephen, she and some others were set adrift in a boat on the Mediterranean.</a:t>
            </a:r>
          </a:p>
          <a:p>
            <a:pPr>
              <a:lnSpc>
                <a:spcPct val="90000"/>
              </a:lnSpc>
            </a:pPr>
            <a:r>
              <a:rPr lang="en-US" altLang="en-US"/>
              <a:t>Without oar or sail, they reached Marseilles, France.</a:t>
            </a:r>
          </a:p>
        </p:txBody>
      </p:sp>
    </p:spTree>
    <p:custDataLst>
      <p:tags r:id="rId1"/>
    </p:custDataLst>
  </p:cSld>
  <p:clrMapOvr>
    <a:masterClrMapping/>
  </p:clrMapOvr>
  <p:transition advTm="321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Western Church Tradition</a:t>
            </a:r>
          </a:p>
        </p:txBody>
      </p:sp>
      <p:sp>
        <p:nvSpPr>
          <p:cNvPr id="44035" name="Rectangle 3"/>
          <p:cNvSpPr>
            <a:spLocks noGrp="1" noChangeArrowheads="1"/>
          </p:cNvSpPr>
          <p:nvPr>
            <p:ph type="body" idx="1"/>
          </p:nvPr>
        </p:nvSpPr>
        <p:spPr/>
        <p:txBody>
          <a:bodyPr/>
          <a:lstStyle/>
          <a:p>
            <a:r>
              <a:rPr lang="en-US" altLang="en-US"/>
              <a:t>In Marseilles, through preaching and miracles, the pagans were saved.</a:t>
            </a:r>
          </a:p>
          <a:p>
            <a:r>
              <a:rPr lang="en-US" altLang="en-US"/>
              <a:t>Lazarus became their first bishop.</a:t>
            </a:r>
          </a:p>
          <a:p>
            <a:r>
              <a:rPr lang="en-US" altLang="en-US"/>
              <a:t>Mary went off to the wilderness and lived a monastic life for 30 years.</a:t>
            </a:r>
          </a:p>
          <a:p>
            <a:r>
              <a:rPr lang="en-US" altLang="en-US"/>
              <a:t>She was carried up to heaven by angels.</a:t>
            </a:r>
          </a:p>
          <a:p>
            <a:r>
              <a:rPr lang="en-US" altLang="en-US"/>
              <a:t>Her relics (!) are venerated at Aix.</a:t>
            </a:r>
          </a:p>
        </p:txBody>
      </p:sp>
    </p:spTree>
    <p:custDataLst>
      <p:tags r:id="rId1"/>
    </p:custDataLst>
  </p:cSld>
  <p:clrMapOvr>
    <a:masterClrMapping/>
  </p:clrMapOvr>
  <p:transition advTm="330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035">
                                            <p:txEl>
                                              <p:pRg st="4" end="4"/>
                                            </p:txEl>
                                          </p:spTgt>
                                        </p:tgtEl>
                                        <p:attrNameLst>
                                          <p:attrName>style.visibility</p:attrName>
                                        </p:attrNameLst>
                                      </p:cBhvr>
                                      <p:to>
                                        <p:strVal val="visible"/>
                                      </p:to>
                                    </p:set>
                                    <p:anim calcmode="lin" valueType="num">
                                      <p:cBhvr additive="base">
                                        <p:cTn id="31"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6" name="Picture 6" descr="Mary&amp;MaryMa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773363" y="685800"/>
            <a:ext cx="3581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71684" name="Rectangle 4"/>
          <p:cNvSpPr>
            <a:spLocks noGrp="1" noChangeArrowheads="1"/>
          </p:cNvSpPr>
          <p:nvPr>
            <p:ph type="ctrTitle"/>
          </p:nvPr>
        </p:nvSpPr>
        <p:spPr/>
        <p:txBody>
          <a:bodyPr/>
          <a:lstStyle/>
          <a:p>
            <a:r>
              <a:rPr lang="en-US" altLang="en-US"/>
              <a:t>What do we really know about Mary Magdalene?</a:t>
            </a:r>
          </a:p>
        </p:txBody>
      </p:sp>
      <p:sp>
        <p:nvSpPr>
          <p:cNvPr id="71685" name="Rectangle 5"/>
          <p:cNvSpPr>
            <a:spLocks noGrp="1" noChangeArrowheads="1"/>
          </p:cNvSpPr>
          <p:nvPr>
            <p:ph type="subTitle" idx="1"/>
          </p:nvPr>
        </p:nvSpPr>
        <p:spPr/>
        <p:txBody>
          <a:bodyPr/>
          <a:lstStyle/>
          <a:p>
            <a:r>
              <a:rPr lang="en-US" altLang="en-US"/>
              <a:t>A survey and evaluation of our sources</a:t>
            </a:r>
          </a:p>
        </p:txBody>
      </p:sp>
    </p:spTree>
    <p:custDataLst>
      <p:tags r:id="rId1"/>
    </p:custDataLst>
  </p:cSld>
  <p:clrMapOvr>
    <a:masterClrMapping/>
  </p:clrMapOvr>
  <p:transition advTm="86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p:cTn id="7" dur="500" fill="hold"/>
                                        <p:tgtEl>
                                          <p:spTgt spid="71684"/>
                                        </p:tgtEl>
                                        <p:attrNameLst>
                                          <p:attrName>ppt_w</p:attrName>
                                        </p:attrNameLst>
                                      </p:cBhvr>
                                      <p:tavLst>
                                        <p:tav tm="0">
                                          <p:val>
                                            <p:fltVal val="0"/>
                                          </p:val>
                                        </p:tav>
                                        <p:tav tm="100000">
                                          <p:val>
                                            <p:strVal val="#ppt_w"/>
                                          </p:val>
                                        </p:tav>
                                      </p:tavLst>
                                    </p:anim>
                                    <p:anim calcmode="lin" valueType="num">
                                      <p:cBhvr>
                                        <p:cTn id="8" dur="500" fill="hold"/>
                                        <p:tgtEl>
                                          <p:spTgt spid="7168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5">
                                            <p:txEl>
                                              <p:pRg st="0" end="0"/>
                                            </p:txEl>
                                          </p:spTgt>
                                        </p:tgtEl>
                                        <p:attrNameLst>
                                          <p:attrName>style.visibility</p:attrName>
                                        </p:attrNameLst>
                                      </p:cBhvr>
                                      <p:to>
                                        <p:strVal val="visible"/>
                                      </p:to>
                                    </p:set>
                                    <p:anim calcmode="lin" valueType="num">
                                      <p:cBhvr additive="base">
                                        <p:cTn id="13" dur="500" fill="hold"/>
                                        <p:tgtEl>
                                          <p:spTgt spid="7168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P spid="716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ctrTitle"/>
          </p:nvPr>
        </p:nvSpPr>
        <p:spPr/>
        <p:txBody>
          <a:bodyPr/>
          <a:lstStyle/>
          <a:p>
            <a:r>
              <a:rPr lang="en-US" altLang="en-US"/>
              <a:t>Gnostic Materials </a:t>
            </a:r>
            <a:br>
              <a:rPr lang="en-US" altLang="en-US"/>
            </a:br>
            <a:r>
              <a:rPr lang="en-US" altLang="en-US"/>
              <a:t>about Mary Magdalene</a:t>
            </a:r>
          </a:p>
        </p:txBody>
      </p:sp>
      <p:sp>
        <p:nvSpPr>
          <p:cNvPr id="45061" name="Rectangle 5"/>
          <p:cNvSpPr>
            <a:spLocks noGrp="1" noChangeArrowheads="1"/>
          </p:cNvSpPr>
          <p:nvPr>
            <p:ph type="subTitle" idx="1"/>
          </p:nvPr>
        </p:nvSpPr>
        <p:spPr/>
        <p:txBody>
          <a:bodyPr/>
          <a:lstStyle/>
          <a:p>
            <a:r>
              <a:rPr lang="en-US" altLang="en-US"/>
              <a:t>The Gospel of Mary Magdalene</a:t>
            </a:r>
          </a:p>
          <a:p>
            <a:r>
              <a:rPr lang="en-US" altLang="en-US"/>
              <a:t>The Gospel of Philip</a:t>
            </a:r>
          </a:p>
          <a:p>
            <a:r>
              <a:rPr lang="en-US" altLang="en-US"/>
              <a:t>Other Gnostic Materials</a:t>
            </a:r>
          </a:p>
        </p:txBody>
      </p:sp>
      <p:pic>
        <p:nvPicPr>
          <p:cNvPr id="45062" name="Picture 6" descr="naghamma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57200"/>
            <a:ext cx="2952750" cy="12382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10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500" fill="hold"/>
                                        <p:tgtEl>
                                          <p:spTgt spid="45060"/>
                                        </p:tgtEl>
                                        <p:attrNameLst>
                                          <p:attrName>ppt_w</p:attrName>
                                        </p:attrNameLst>
                                      </p:cBhvr>
                                      <p:tavLst>
                                        <p:tav tm="0">
                                          <p:val>
                                            <p:fltVal val="0"/>
                                          </p:val>
                                        </p:tav>
                                        <p:tav tm="100000">
                                          <p:val>
                                            <p:strVal val="#ppt_w"/>
                                          </p:val>
                                        </p:tav>
                                      </p:tavLst>
                                    </p:anim>
                                    <p:anim calcmode="lin" valueType="num">
                                      <p:cBhvr>
                                        <p:cTn id="8" dur="500" fill="hold"/>
                                        <p:tgtEl>
                                          <p:spTgt spid="4506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61">
                                            <p:txEl>
                                              <p:pRg st="0" end="0"/>
                                            </p:txEl>
                                          </p:spTgt>
                                        </p:tgtEl>
                                        <p:attrNameLst>
                                          <p:attrName>style.visibility</p:attrName>
                                        </p:attrNameLst>
                                      </p:cBhvr>
                                      <p:to>
                                        <p:strVal val="visible"/>
                                      </p:to>
                                    </p:set>
                                    <p:anim calcmode="lin" valueType="num">
                                      <p:cBhvr additive="base">
                                        <p:cTn id="13" dur="500" fill="hold"/>
                                        <p:tgtEl>
                                          <p:spTgt spid="4506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61">
                                            <p:txEl>
                                              <p:pRg st="1" end="1"/>
                                            </p:txEl>
                                          </p:spTgt>
                                        </p:tgtEl>
                                        <p:attrNameLst>
                                          <p:attrName>style.visibility</p:attrName>
                                        </p:attrNameLst>
                                      </p:cBhvr>
                                      <p:to>
                                        <p:strVal val="visible"/>
                                      </p:to>
                                    </p:set>
                                    <p:anim calcmode="lin" valueType="num">
                                      <p:cBhvr additive="base">
                                        <p:cTn id="19" dur="500" fill="hold"/>
                                        <p:tgtEl>
                                          <p:spTgt spid="4506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61">
                                            <p:txEl>
                                              <p:pRg st="2" end="2"/>
                                            </p:txEl>
                                          </p:spTgt>
                                        </p:tgtEl>
                                        <p:attrNameLst>
                                          <p:attrName>style.visibility</p:attrName>
                                        </p:attrNameLst>
                                      </p:cBhvr>
                                      <p:to>
                                        <p:strVal val="visible"/>
                                      </p:to>
                                    </p:set>
                                    <p:anim calcmode="lin" valueType="num">
                                      <p:cBhvr additive="base">
                                        <p:cTn id="25" dur="500" fill="hold"/>
                                        <p:tgtEl>
                                          <p:spTgt spid="4506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6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What is Gnosticism?</a:t>
            </a:r>
          </a:p>
        </p:txBody>
      </p:sp>
      <p:sp>
        <p:nvSpPr>
          <p:cNvPr id="47107" name="Rectangle 3"/>
          <p:cNvSpPr>
            <a:spLocks noGrp="1" noChangeArrowheads="1"/>
          </p:cNvSpPr>
          <p:nvPr>
            <p:ph type="body" idx="1"/>
          </p:nvPr>
        </p:nvSpPr>
        <p:spPr/>
        <p:txBody>
          <a:bodyPr/>
          <a:lstStyle/>
          <a:p>
            <a:r>
              <a:rPr lang="en-US" altLang="en-US"/>
              <a:t>A religion competing with orthodox Christianity, composed of both pagan and Christian elements.</a:t>
            </a:r>
          </a:p>
          <a:p>
            <a:r>
              <a:rPr lang="en-US" altLang="en-US"/>
              <a:t>It is polytheistic, like Greco-Roman paganism.</a:t>
            </a:r>
          </a:p>
          <a:p>
            <a:r>
              <a:rPr lang="en-US" altLang="en-US"/>
              <a:t>Yet the gods (called "aeons") have names borrowed from Christianity.</a:t>
            </a:r>
          </a:p>
        </p:txBody>
      </p:sp>
    </p:spTree>
    <p:custDataLst>
      <p:tags r:id="rId1"/>
    </p:custDataLst>
  </p:cSld>
  <p:clrMapOvr>
    <a:masterClrMapping/>
  </p:clrMapOvr>
  <p:transition advTm="228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The Gnostic Gods, or Aeons</a:t>
            </a:r>
          </a:p>
        </p:txBody>
      </p:sp>
      <p:sp>
        <p:nvSpPr>
          <p:cNvPr id="83972" name="Rectangle 4"/>
          <p:cNvSpPr>
            <a:spLocks noGrp="1" noChangeArrowheads="1"/>
          </p:cNvSpPr>
          <p:nvPr>
            <p:ph type="body" sz="half" idx="1"/>
          </p:nvPr>
        </p:nvSpPr>
        <p:spPr/>
        <p:txBody>
          <a:bodyPr/>
          <a:lstStyle/>
          <a:p>
            <a:r>
              <a:rPr lang="en-US" altLang="en-US" sz="2600"/>
              <a:t>Proarche</a:t>
            </a:r>
          </a:p>
          <a:p>
            <a:r>
              <a:rPr lang="en-US" altLang="en-US" sz="2600"/>
              <a:t>Ennoea</a:t>
            </a:r>
          </a:p>
          <a:p>
            <a:r>
              <a:rPr lang="en-US" altLang="en-US" sz="2600"/>
              <a:t>Nous</a:t>
            </a:r>
          </a:p>
          <a:p>
            <a:r>
              <a:rPr lang="en-US" altLang="en-US" sz="2600"/>
              <a:t>Aletheia</a:t>
            </a:r>
          </a:p>
          <a:p>
            <a:r>
              <a:rPr lang="en-US" altLang="en-US" sz="2600"/>
              <a:t>Logos</a:t>
            </a:r>
          </a:p>
          <a:p>
            <a:r>
              <a:rPr lang="en-US" altLang="en-US" sz="2600"/>
              <a:t>Zoe</a:t>
            </a:r>
          </a:p>
          <a:p>
            <a:r>
              <a:rPr lang="en-US" altLang="en-US" sz="2600"/>
              <a:t>Anthropos</a:t>
            </a:r>
          </a:p>
          <a:p>
            <a:r>
              <a:rPr lang="en-US" altLang="en-US" sz="2600"/>
              <a:t>Ecclesia</a:t>
            </a:r>
          </a:p>
        </p:txBody>
      </p:sp>
      <p:sp>
        <p:nvSpPr>
          <p:cNvPr id="83973" name="Rectangle 5"/>
          <p:cNvSpPr>
            <a:spLocks noGrp="1" noChangeArrowheads="1"/>
          </p:cNvSpPr>
          <p:nvPr>
            <p:ph type="body" sz="half" idx="2"/>
          </p:nvPr>
        </p:nvSpPr>
        <p:spPr/>
        <p:txBody>
          <a:bodyPr/>
          <a:lstStyle/>
          <a:p>
            <a:r>
              <a:rPr lang="en-US" altLang="en-US" sz="2600"/>
              <a:t>Paracletus</a:t>
            </a:r>
          </a:p>
          <a:p>
            <a:r>
              <a:rPr lang="en-US" altLang="en-US" sz="2600"/>
              <a:t>Pistis</a:t>
            </a:r>
          </a:p>
          <a:p>
            <a:r>
              <a:rPr lang="en-US" altLang="en-US" sz="2600"/>
              <a:t>Elpis</a:t>
            </a:r>
          </a:p>
          <a:p>
            <a:r>
              <a:rPr lang="en-US" altLang="en-US" sz="2600"/>
              <a:t>Agape</a:t>
            </a:r>
          </a:p>
          <a:p>
            <a:r>
              <a:rPr lang="en-US" altLang="en-US" sz="2600"/>
              <a:t>Ainos</a:t>
            </a:r>
          </a:p>
          <a:p>
            <a:r>
              <a:rPr lang="en-US" altLang="en-US" sz="2600"/>
              <a:t>Sophia</a:t>
            </a:r>
          </a:p>
          <a:p>
            <a:r>
              <a:rPr lang="en-US" altLang="en-US" sz="2600"/>
              <a:t>Christ</a:t>
            </a:r>
          </a:p>
          <a:p>
            <a:r>
              <a:rPr lang="en-US" altLang="en-US" sz="2600"/>
              <a:t>Holy Spirit</a:t>
            </a:r>
          </a:p>
        </p:txBody>
      </p:sp>
    </p:spTree>
    <p:custDataLst>
      <p:tags r:id="rId1"/>
    </p:custDataLst>
  </p:cSld>
  <p:clrMapOvr>
    <a:masterClrMapping/>
  </p:clrMapOvr>
  <p:transition advTm="755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2">
                                            <p:txEl>
                                              <p:pRg st="0" end="0"/>
                                            </p:txEl>
                                          </p:spTgt>
                                        </p:tgtEl>
                                        <p:attrNameLst>
                                          <p:attrName>style.visibility</p:attrName>
                                        </p:attrNameLst>
                                      </p:cBhvr>
                                      <p:to>
                                        <p:strVal val="visible"/>
                                      </p:to>
                                    </p:set>
                                    <p:anim calcmode="lin" valueType="num">
                                      <p:cBhvr additive="base">
                                        <p:cTn id="7" dur="500" fill="hold"/>
                                        <p:tgtEl>
                                          <p:spTgt spid="839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72">
                                            <p:txEl>
                                              <p:pRg st="1" end="1"/>
                                            </p:txEl>
                                          </p:spTgt>
                                        </p:tgtEl>
                                        <p:attrNameLst>
                                          <p:attrName>style.visibility</p:attrName>
                                        </p:attrNameLst>
                                      </p:cBhvr>
                                      <p:to>
                                        <p:strVal val="visible"/>
                                      </p:to>
                                    </p:set>
                                    <p:anim calcmode="lin" valueType="num">
                                      <p:cBhvr additive="base">
                                        <p:cTn id="13" dur="500" fill="hold"/>
                                        <p:tgtEl>
                                          <p:spTgt spid="8397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39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3972">
                                            <p:txEl>
                                              <p:pRg st="2" end="2"/>
                                            </p:txEl>
                                          </p:spTgt>
                                        </p:tgtEl>
                                        <p:attrNameLst>
                                          <p:attrName>style.visibility</p:attrName>
                                        </p:attrNameLst>
                                      </p:cBhvr>
                                      <p:to>
                                        <p:strVal val="visible"/>
                                      </p:to>
                                    </p:set>
                                    <p:anim calcmode="lin" valueType="num">
                                      <p:cBhvr additive="base">
                                        <p:cTn id="19" dur="500" fill="hold"/>
                                        <p:tgtEl>
                                          <p:spTgt spid="8397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397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3972">
                                            <p:txEl>
                                              <p:pRg st="3" end="3"/>
                                            </p:txEl>
                                          </p:spTgt>
                                        </p:tgtEl>
                                        <p:attrNameLst>
                                          <p:attrName>style.visibility</p:attrName>
                                        </p:attrNameLst>
                                      </p:cBhvr>
                                      <p:to>
                                        <p:strVal val="visible"/>
                                      </p:to>
                                    </p:set>
                                    <p:anim calcmode="lin" valueType="num">
                                      <p:cBhvr additive="base">
                                        <p:cTn id="25" dur="500" fill="hold"/>
                                        <p:tgtEl>
                                          <p:spTgt spid="8397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397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3972">
                                            <p:txEl>
                                              <p:pRg st="4" end="4"/>
                                            </p:txEl>
                                          </p:spTgt>
                                        </p:tgtEl>
                                        <p:attrNameLst>
                                          <p:attrName>style.visibility</p:attrName>
                                        </p:attrNameLst>
                                      </p:cBhvr>
                                      <p:to>
                                        <p:strVal val="visible"/>
                                      </p:to>
                                    </p:set>
                                    <p:anim calcmode="lin" valueType="num">
                                      <p:cBhvr additive="base">
                                        <p:cTn id="31" dur="500" fill="hold"/>
                                        <p:tgtEl>
                                          <p:spTgt spid="8397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397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3972">
                                            <p:txEl>
                                              <p:pRg st="5" end="5"/>
                                            </p:txEl>
                                          </p:spTgt>
                                        </p:tgtEl>
                                        <p:attrNameLst>
                                          <p:attrName>style.visibility</p:attrName>
                                        </p:attrNameLst>
                                      </p:cBhvr>
                                      <p:to>
                                        <p:strVal val="visible"/>
                                      </p:to>
                                    </p:set>
                                    <p:anim calcmode="lin" valueType="num">
                                      <p:cBhvr additive="base">
                                        <p:cTn id="37" dur="500" fill="hold"/>
                                        <p:tgtEl>
                                          <p:spTgt spid="8397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397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3972">
                                            <p:txEl>
                                              <p:pRg st="6" end="6"/>
                                            </p:txEl>
                                          </p:spTgt>
                                        </p:tgtEl>
                                        <p:attrNameLst>
                                          <p:attrName>style.visibility</p:attrName>
                                        </p:attrNameLst>
                                      </p:cBhvr>
                                      <p:to>
                                        <p:strVal val="visible"/>
                                      </p:to>
                                    </p:set>
                                    <p:anim calcmode="lin" valueType="num">
                                      <p:cBhvr additive="base">
                                        <p:cTn id="43" dur="500" fill="hold"/>
                                        <p:tgtEl>
                                          <p:spTgt spid="8397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397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3972">
                                            <p:txEl>
                                              <p:pRg st="7" end="7"/>
                                            </p:txEl>
                                          </p:spTgt>
                                        </p:tgtEl>
                                        <p:attrNameLst>
                                          <p:attrName>style.visibility</p:attrName>
                                        </p:attrNameLst>
                                      </p:cBhvr>
                                      <p:to>
                                        <p:strVal val="visible"/>
                                      </p:to>
                                    </p:set>
                                    <p:anim calcmode="lin" valueType="num">
                                      <p:cBhvr additive="base">
                                        <p:cTn id="49" dur="500" fill="hold"/>
                                        <p:tgtEl>
                                          <p:spTgt spid="8397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397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83973">
                                            <p:txEl>
                                              <p:pRg st="0" end="0"/>
                                            </p:txEl>
                                          </p:spTgt>
                                        </p:tgtEl>
                                        <p:attrNameLst>
                                          <p:attrName>style.visibility</p:attrName>
                                        </p:attrNameLst>
                                      </p:cBhvr>
                                      <p:to>
                                        <p:strVal val="visible"/>
                                      </p:to>
                                    </p:set>
                                    <p:anim calcmode="lin" valueType="num">
                                      <p:cBhvr additive="base">
                                        <p:cTn id="55" dur="500" fill="hold"/>
                                        <p:tgtEl>
                                          <p:spTgt spid="83973">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839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83973">
                                            <p:txEl>
                                              <p:pRg st="1" end="1"/>
                                            </p:txEl>
                                          </p:spTgt>
                                        </p:tgtEl>
                                        <p:attrNameLst>
                                          <p:attrName>style.visibility</p:attrName>
                                        </p:attrNameLst>
                                      </p:cBhvr>
                                      <p:to>
                                        <p:strVal val="visible"/>
                                      </p:to>
                                    </p:set>
                                    <p:anim calcmode="lin" valueType="num">
                                      <p:cBhvr additive="base">
                                        <p:cTn id="61" dur="500" fill="hold"/>
                                        <p:tgtEl>
                                          <p:spTgt spid="83973">
                                            <p:txEl>
                                              <p:pRg st="1" end="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839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83973">
                                            <p:txEl>
                                              <p:pRg st="2" end="2"/>
                                            </p:txEl>
                                          </p:spTgt>
                                        </p:tgtEl>
                                        <p:attrNameLst>
                                          <p:attrName>style.visibility</p:attrName>
                                        </p:attrNameLst>
                                      </p:cBhvr>
                                      <p:to>
                                        <p:strVal val="visible"/>
                                      </p:to>
                                    </p:set>
                                    <p:anim calcmode="lin" valueType="num">
                                      <p:cBhvr additive="base">
                                        <p:cTn id="67" dur="500" fill="hold"/>
                                        <p:tgtEl>
                                          <p:spTgt spid="83973">
                                            <p:txEl>
                                              <p:pRg st="2" end="2"/>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8397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83973">
                                            <p:txEl>
                                              <p:pRg st="3" end="3"/>
                                            </p:txEl>
                                          </p:spTgt>
                                        </p:tgtEl>
                                        <p:attrNameLst>
                                          <p:attrName>style.visibility</p:attrName>
                                        </p:attrNameLst>
                                      </p:cBhvr>
                                      <p:to>
                                        <p:strVal val="visible"/>
                                      </p:to>
                                    </p:set>
                                    <p:anim calcmode="lin" valueType="num">
                                      <p:cBhvr additive="base">
                                        <p:cTn id="73" dur="500" fill="hold"/>
                                        <p:tgtEl>
                                          <p:spTgt spid="83973">
                                            <p:txEl>
                                              <p:pRg st="3" end="3"/>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8397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83973">
                                            <p:txEl>
                                              <p:pRg st="4" end="4"/>
                                            </p:txEl>
                                          </p:spTgt>
                                        </p:tgtEl>
                                        <p:attrNameLst>
                                          <p:attrName>style.visibility</p:attrName>
                                        </p:attrNameLst>
                                      </p:cBhvr>
                                      <p:to>
                                        <p:strVal val="visible"/>
                                      </p:to>
                                    </p:set>
                                    <p:anim calcmode="lin" valueType="num">
                                      <p:cBhvr additive="base">
                                        <p:cTn id="79" dur="500" fill="hold"/>
                                        <p:tgtEl>
                                          <p:spTgt spid="83973">
                                            <p:txEl>
                                              <p:pRg st="4" end="4"/>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8397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83973">
                                            <p:txEl>
                                              <p:pRg st="5" end="5"/>
                                            </p:txEl>
                                          </p:spTgt>
                                        </p:tgtEl>
                                        <p:attrNameLst>
                                          <p:attrName>style.visibility</p:attrName>
                                        </p:attrNameLst>
                                      </p:cBhvr>
                                      <p:to>
                                        <p:strVal val="visible"/>
                                      </p:to>
                                    </p:set>
                                    <p:anim calcmode="lin" valueType="num">
                                      <p:cBhvr additive="base">
                                        <p:cTn id="85" dur="500" fill="hold"/>
                                        <p:tgtEl>
                                          <p:spTgt spid="83973">
                                            <p:txEl>
                                              <p:pRg st="5" end="5"/>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8397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83973">
                                            <p:txEl>
                                              <p:pRg st="6" end="6"/>
                                            </p:txEl>
                                          </p:spTgt>
                                        </p:tgtEl>
                                        <p:attrNameLst>
                                          <p:attrName>style.visibility</p:attrName>
                                        </p:attrNameLst>
                                      </p:cBhvr>
                                      <p:to>
                                        <p:strVal val="visible"/>
                                      </p:to>
                                    </p:set>
                                    <p:anim calcmode="lin" valueType="num">
                                      <p:cBhvr additive="base">
                                        <p:cTn id="91" dur="500" fill="hold"/>
                                        <p:tgtEl>
                                          <p:spTgt spid="83973">
                                            <p:txEl>
                                              <p:pRg st="6" end="6"/>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8397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83973">
                                            <p:txEl>
                                              <p:pRg st="7" end="7"/>
                                            </p:txEl>
                                          </p:spTgt>
                                        </p:tgtEl>
                                        <p:attrNameLst>
                                          <p:attrName>style.visibility</p:attrName>
                                        </p:attrNameLst>
                                      </p:cBhvr>
                                      <p:to>
                                        <p:strVal val="visible"/>
                                      </p:to>
                                    </p:set>
                                    <p:anim calcmode="lin" valueType="num">
                                      <p:cBhvr additive="base">
                                        <p:cTn id="97" dur="500" fill="hold"/>
                                        <p:tgtEl>
                                          <p:spTgt spid="83973">
                                            <p:txEl>
                                              <p:pRg st="7" end="7"/>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8397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build="p"/>
      <p:bldP spid="8397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What is Gnosticism?</a:t>
            </a:r>
          </a:p>
        </p:txBody>
      </p:sp>
      <p:sp>
        <p:nvSpPr>
          <p:cNvPr id="48131" name="Rectangle 3"/>
          <p:cNvSpPr>
            <a:spLocks noGrp="1" noChangeArrowheads="1"/>
          </p:cNvSpPr>
          <p:nvPr>
            <p:ph type="body" idx="1"/>
          </p:nvPr>
        </p:nvSpPr>
        <p:spPr/>
        <p:txBody>
          <a:bodyPr/>
          <a:lstStyle/>
          <a:p>
            <a:r>
              <a:rPr lang="en-US" altLang="en-US"/>
              <a:t>It views creation as a mixture of good and bad from the very beginning, being made by a lesser and rather ignorant god.</a:t>
            </a:r>
          </a:p>
          <a:p>
            <a:r>
              <a:rPr lang="en-US" altLang="en-US"/>
              <a:t>Matter tends to be viewed as evil or inferior, spirit as good or superior.</a:t>
            </a:r>
          </a:p>
          <a:p>
            <a:r>
              <a:rPr lang="en-US" altLang="en-US"/>
              <a:t>It views humans as of 3 different sorts: matter, soul, or spirit people.</a:t>
            </a:r>
          </a:p>
        </p:txBody>
      </p:sp>
    </p:spTree>
    <p:custDataLst>
      <p:tags r:id="rId1"/>
    </p:custDataLst>
  </p:cSld>
  <p:clrMapOvr>
    <a:masterClrMapping/>
  </p:clrMapOvr>
  <p:transition advTm="312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What is Gnosticism?</a:t>
            </a:r>
          </a:p>
        </p:txBody>
      </p:sp>
      <p:sp>
        <p:nvSpPr>
          <p:cNvPr id="55299" name="Rectangle 3"/>
          <p:cNvSpPr>
            <a:spLocks noGrp="1" noChangeArrowheads="1"/>
          </p:cNvSpPr>
          <p:nvPr>
            <p:ph type="body" idx="1"/>
          </p:nvPr>
        </p:nvSpPr>
        <p:spPr/>
        <p:txBody>
          <a:bodyPr/>
          <a:lstStyle/>
          <a:p>
            <a:r>
              <a:rPr lang="en-US" altLang="en-US"/>
              <a:t>For Gnosticism, salvation is freedom from this world of matter, rather than freedom from sin.</a:t>
            </a:r>
          </a:p>
          <a:p>
            <a:r>
              <a:rPr lang="en-US" altLang="en-US"/>
              <a:t>Salvation is typically by secret knowledge, rather than by faith.</a:t>
            </a:r>
          </a:p>
          <a:p>
            <a:r>
              <a:rPr lang="en-US" altLang="en-US"/>
              <a:t>One needs to know how to escape from the prison of this world at death.</a:t>
            </a:r>
          </a:p>
        </p:txBody>
      </p:sp>
    </p:spTree>
    <p:custDataLst>
      <p:tags r:id="rId1"/>
    </p:custDataLst>
  </p:cSld>
  <p:clrMapOvr>
    <a:masterClrMapping/>
  </p:clrMapOvr>
  <p:transition advTm="180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What is Gnosticism?</a:t>
            </a:r>
          </a:p>
        </p:txBody>
      </p:sp>
      <p:sp>
        <p:nvSpPr>
          <p:cNvPr id="49155" name="Rectangle 3"/>
          <p:cNvSpPr>
            <a:spLocks noGrp="1" noChangeArrowheads="1"/>
          </p:cNvSpPr>
          <p:nvPr>
            <p:ph type="body" idx="1"/>
          </p:nvPr>
        </p:nvSpPr>
        <p:spPr/>
        <p:txBody>
          <a:bodyPr/>
          <a:lstStyle/>
          <a:p>
            <a:pPr>
              <a:buFont typeface="Wingdings" pitchFamily="2" charset="2"/>
              <a:buNone/>
            </a:pPr>
            <a:r>
              <a:rPr lang="en-US" altLang="en-US"/>
              <a:t>Gnosticism tended to prey on Christians (rather like modern cults) by:</a:t>
            </a:r>
          </a:p>
          <a:p>
            <a:r>
              <a:rPr lang="en-US" altLang="en-US"/>
              <a:t>Claiming to go beyond Christianity</a:t>
            </a:r>
          </a:p>
          <a:p>
            <a:r>
              <a:rPr lang="en-US" altLang="en-US"/>
              <a:t>Having secret books of their own</a:t>
            </a:r>
          </a:p>
          <a:p>
            <a:r>
              <a:rPr lang="en-US" altLang="en-US"/>
              <a:t>Adding secret rituals</a:t>
            </a:r>
          </a:p>
          <a:p>
            <a:r>
              <a:rPr lang="en-US" altLang="en-US"/>
              <a:t>Apparently adding sexual rituals</a:t>
            </a:r>
          </a:p>
          <a:p>
            <a:pPr>
              <a:buFont typeface="Wingdings" pitchFamily="2" charset="2"/>
              <a:buNone/>
            </a:pPr>
            <a:r>
              <a:rPr lang="en-US" altLang="en-US"/>
              <a:t>Let's look at two Gnostic Gospels.</a:t>
            </a:r>
          </a:p>
        </p:txBody>
      </p:sp>
    </p:spTree>
    <p:custDataLst>
      <p:tags r:id="rId1"/>
    </p:custDataLst>
  </p:cSld>
  <p:clrMapOvr>
    <a:masterClrMapping/>
  </p:clrMapOvr>
  <p:transition advTm="246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155">
                                            <p:txEl>
                                              <p:pRg st="4" end="4"/>
                                            </p:txEl>
                                          </p:spTgt>
                                        </p:tgtEl>
                                        <p:attrNameLst>
                                          <p:attrName>style.visibility</p:attrName>
                                        </p:attrNameLst>
                                      </p:cBhvr>
                                      <p:to>
                                        <p:strVal val="visible"/>
                                      </p:to>
                                    </p:set>
                                    <p:anim calcmode="lin" valueType="num">
                                      <p:cBhvr additive="base">
                                        <p:cTn id="31" dur="5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9155">
                                            <p:txEl>
                                              <p:pRg st="5" end="5"/>
                                            </p:txEl>
                                          </p:spTgt>
                                        </p:tgtEl>
                                        <p:attrNameLst>
                                          <p:attrName>style.visibility</p:attrName>
                                        </p:attrNameLst>
                                      </p:cBhvr>
                                      <p:to>
                                        <p:strVal val="visible"/>
                                      </p:to>
                                    </p:set>
                                    <p:anim calcmode="lin" valueType="num">
                                      <p:cBhvr additive="base">
                                        <p:cTn id="37" dur="500" fill="hold"/>
                                        <p:tgtEl>
                                          <p:spTgt spid="491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91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The Gospel of Mary</a:t>
            </a:r>
          </a:p>
        </p:txBody>
      </p:sp>
      <p:sp>
        <p:nvSpPr>
          <p:cNvPr id="50179" name="Rectangle 3"/>
          <p:cNvSpPr>
            <a:spLocks noGrp="1" noChangeArrowheads="1"/>
          </p:cNvSpPr>
          <p:nvPr>
            <p:ph type="body" idx="1"/>
          </p:nvPr>
        </p:nvSpPr>
        <p:spPr>
          <a:xfrm>
            <a:off x="566738" y="1981200"/>
            <a:ext cx="8001000" cy="4038600"/>
          </a:xfrm>
        </p:spPr>
        <p:txBody>
          <a:bodyPr/>
          <a:lstStyle/>
          <a:p>
            <a:r>
              <a:rPr lang="en-US" altLang="en-US"/>
              <a:t>Name refers to Mary Magdalene rather than Jesus' mother.</a:t>
            </a:r>
          </a:p>
          <a:p>
            <a:r>
              <a:rPr lang="en-US" altLang="en-US"/>
              <a:t>Known from a 5</a:t>
            </a:r>
            <a:r>
              <a:rPr lang="en-US" altLang="en-US" baseline="30000"/>
              <a:t>th</a:t>
            </a:r>
            <a:r>
              <a:rPr lang="en-US" altLang="en-US"/>
              <a:t> century translation into Coptic, plus 2 fragments in Greek from the 3</a:t>
            </a:r>
            <a:r>
              <a:rPr lang="en-US" altLang="en-US" baseline="30000"/>
              <a:t>rd</a:t>
            </a:r>
            <a:r>
              <a:rPr lang="en-US" altLang="en-US"/>
              <a:t> century.</a:t>
            </a:r>
          </a:p>
          <a:p>
            <a:r>
              <a:rPr lang="en-US" altLang="en-US"/>
              <a:t>Here Mary is pictured as very close to Jesus, and he loved her "more than the rest of women."</a:t>
            </a:r>
          </a:p>
        </p:txBody>
      </p:sp>
      <p:pic>
        <p:nvPicPr>
          <p:cNvPr id="50181" name="Picture 5" descr="Oxy3525GsMary"/>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7162800" y="228600"/>
            <a:ext cx="1690688" cy="1828800"/>
          </a:xfrm>
          <a:prstGeom prst="rect">
            <a:avLst/>
          </a:prstGeom>
          <a:noFill/>
        </p:spPr>
      </p:pic>
    </p:spTree>
    <p:custDataLst>
      <p:tags r:id="rId1"/>
    </p:custDataLst>
  </p:cSld>
  <p:clrMapOvr>
    <a:masterClrMapping/>
  </p:clrMapOvr>
  <p:transition advTm="281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The Gospel of Mary</a:t>
            </a:r>
          </a:p>
        </p:txBody>
      </p:sp>
      <p:sp>
        <p:nvSpPr>
          <p:cNvPr id="51203" name="Rectangle 3"/>
          <p:cNvSpPr>
            <a:spLocks noGrp="1" noChangeArrowheads="1"/>
          </p:cNvSpPr>
          <p:nvPr>
            <p:ph type="body" idx="1"/>
          </p:nvPr>
        </p:nvSpPr>
        <p:spPr>
          <a:xfrm>
            <a:off x="566738" y="2057400"/>
            <a:ext cx="8001000" cy="3962400"/>
          </a:xfrm>
        </p:spPr>
        <p:txBody>
          <a:bodyPr/>
          <a:lstStyle/>
          <a:p>
            <a:r>
              <a:rPr lang="en-US" altLang="en-US"/>
              <a:t>Slightly under ½ of this gospel survives in Coptic, in the Berlin Codex, 8 of 18 pages.</a:t>
            </a:r>
          </a:p>
          <a:p>
            <a:r>
              <a:rPr lang="en-US" altLang="en-US"/>
              <a:t>The last two pages are also preserved in Greek from the early 3</a:t>
            </a:r>
            <a:r>
              <a:rPr lang="en-US" altLang="en-US" baseline="30000"/>
              <a:t>rd</a:t>
            </a:r>
            <a:r>
              <a:rPr lang="en-US" altLang="en-US"/>
              <a:t> century.</a:t>
            </a:r>
          </a:p>
          <a:p>
            <a:r>
              <a:rPr lang="en-US" altLang="en-US"/>
              <a:t>The gospel thus dates from sometime before AD 200.</a:t>
            </a:r>
          </a:p>
        </p:txBody>
      </p:sp>
      <p:pic>
        <p:nvPicPr>
          <p:cNvPr id="51204" name="Picture 4" descr="Oxy3525GsMary"/>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7162800" y="228600"/>
            <a:ext cx="1690688" cy="1828800"/>
          </a:xfrm>
          <a:prstGeom prst="rect">
            <a:avLst/>
          </a:prstGeom>
          <a:noFill/>
        </p:spPr>
      </p:pic>
    </p:spTree>
    <p:custDataLst>
      <p:tags r:id="rId1"/>
    </p:custDataLst>
  </p:cSld>
  <p:clrMapOvr>
    <a:masterClrMapping/>
  </p:clrMapOvr>
  <p:transition advTm="202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Contents of the Gospel of Mary</a:t>
            </a:r>
          </a:p>
        </p:txBody>
      </p:sp>
      <p:sp>
        <p:nvSpPr>
          <p:cNvPr id="52227" name="Rectangle 3"/>
          <p:cNvSpPr>
            <a:spLocks noGrp="1" noChangeArrowheads="1"/>
          </p:cNvSpPr>
          <p:nvPr>
            <p:ph type="body" idx="1"/>
          </p:nvPr>
        </p:nvSpPr>
        <p:spPr/>
        <p:txBody>
          <a:bodyPr/>
          <a:lstStyle/>
          <a:p>
            <a:r>
              <a:rPr lang="en-US" altLang="en-US"/>
              <a:t>The first six pages are missing.  On page seven we come in just at the end of a conversation of the risen Christ with his disciples.  Then he blesses and leaves them.</a:t>
            </a:r>
          </a:p>
          <a:p>
            <a:r>
              <a:rPr lang="en-US" altLang="en-US"/>
              <a:t>The disciples are sad and fearful, given their commission and what happened to Jesus.</a:t>
            </a:r>
          </a:p>
          <a:p>
            <a:r>
              <a:rPr lang="en-US" altLang="en-US"/>
              <a:t>Mary Magdalene encourages them.</a:t>
            </a:r>
          </a:p>
        </p:txBody>
      </p:sp>
    </p:spTree>
    <p:custDataLst>
      <p:tags r:id="rId1"/>
    </p:custDataLst>
  </p:cSld>
  <p:clrMapOvr>
    <a:masterClrMapping/>
  </p:clrMapOvr>
  <p:transition advTm="267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checkerboard(across)">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checkerboard(across)">
                                      <p:cBhvr>
                                        <p:cTn id="12" dur="500"/>
                                        <p:tgtEl>
                                          <p:spTgt spid="52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checkerboard(across)">
                                      <p:cBhvr>
                                        <p:cTn id="17" dur="5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Contents of the Gospel of Mary</a:t>
            </a:r>
          </a:p>
        </p:txBody>
      </p:sp>
      <p:sp>
        <p:nvSpPr>
          <p:cNvPr id="53251" name="Rectangle 3"/>
          <p:cNvSpPr>
            <a:spLocks noGrp="1" noChangeArrowheads="1"/>
          </p:cNvSpPr>
          <p:nvPr>
            <p:ph type="body" idx="1"/>
          </p:nvPr>
        </p:nvSpPr>
        <p:spPr>
          <a:xfrm>
            <a:off x="566738" y="1752600"/>
            <a:ext cx="8196262" cy="4267200"/>
          </a:xfrm>
        </p:spPr>
        <p:txBody>
          <a:bodyPr/>
          <a:lstStyle/>
          <a:p>
            <a:pPr>
              <a:lnSpc>
                <a:spcPct val="90000"/>
              </a:lnSpc>
            </a:pPr>
            <a:r>
              <a:rPr lang="en-US" altLang="en-US" sz="2600"/>
              <a:t>Peter asks Mary to tell them the revelations she received from Jesus, who loved her above all other women.</a:t>
            </a:r>
          </a:p>
          <a:p>
            <a:pPr>
              <a:lnSpc>
                <a:spcPct val="90000"/>
              </a:lnSpc>
            </a:pPr>
            <a:r>
              <a:rPr lang="en-US" altLang="en-US" sz="2600"/>
              <a:t>We begin to get a presentation of these when the text breaks off again (pp 11-14 missing).</a:t>
            </a:r>
          </a:p>
          <a:p>
            <a:pPr>
              <a:lnSpc>
                <a:spcPct val="90000"/>
              </a:lnSpc>
            </a:pPr>
            <a:r>
              <a:rPr lang="en-US" altLang="en-US" sz="2600"/>
              <a:t>When the text resumes, she is describing how the soul passes through the planetary spheres, and what the soul is to say to the hostile powers guarding each sphere, a standard Gnostic theme.</a:t>
            </a:r>
          </a:p>
        </p:txBody>
      </p:sp>
    </p:spTree>
    <p:custDataLst>
      <p:tags r:id="rId1"/>
    </p:custDataLst>
  </p:cSld>
  <p:clrMapOvr>
    <a:masterClrMapping/>
  </p:clrMapOvr>
  <p:transition advTm="367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checkerboard(across)">
                                      <p:cBhvr>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checkerboard(across)">
                                      <p:cBhvr>
                                        <p:cTn id="12" dur="500"/>
                                        <p:tgtEl>
                                          <p:spTgt spid="53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checkerboard(across)">
                                      <p:cBhvr>
                                        <p:cTn id="17" dur="500"/>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p:txBody>
          <a:bodyPr/>
          <a:lstStyle/>
          <a:p>
            <a:r>
              <a:rPr lang="en-US" altLang="en-US"/>
              <a:t>Mary Magdalene </a:t>
            </a:r>
            <a:br>
              <a:rPr lang="en-US" altLang="en-US"/>
            </a:br>
            <a:r>
              <a:rPr lang="en-US" altLang="en-US"/>
              <a:t>in the Four Gospels</a:t>
            </a:r>
          </a:p>
        </p:txBody>
      </p:sp>
      <p:sp>
        <p:nvSpPr>
          <p:cNvPr id="8197" name="Rectangle 5"/>
          <p:cNvSpPr>
            <a:spLocks noGrp="1" noChangeArrowheads="1"/>
          </p:cNvSpPr>
          <p:nvPr>
            <p:ph type="subTitle" idx="1"/>
          </p:nvPr>
        </p:nvSpPr>
        <p:spPr/>
        <p:txBody>
          <a:bodyPr/>
          <a:lstStyle/>
          <a:p>
            <a:r>
              <a:rPr lang="en-US" altLang="en-US"/>
              <a:t>What do they tell us?</a:t>
            </a:r>
          </a:p>
        </p:txBody>
      </p:sp>
      <p:pic>
        <p:nvPicPr>
          <p:cNvPr id="8199" name="Picture 7" descr="el_greco_magdal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743200"/>
            <a:ext cx="3071813" cy="36385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56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7">
                                            <p:txEl>
                                              <p:pRg st="0" end="0"/>
                                            </p:txEl>
                                          </p:spTgt>
                                        </p:tgtEl>
                                        <p:attrNameLst>
                                          <p:attrName>style.visibility</p:attrName>
                                        </p:attrNameLst>
                                      </p:cBhvr>
                                      <p:to>
                                        <p:strVal val="visible"/>
                                      </p:to>
                                    </p:set>
                                    <p:anim calcmode="lin" valueType="num">
                                      <p:cBhvr additive="base">
                                        <p:cTn id="13" dur="500" fill="hold"/>
                                        <p:tgtEl>
                                          <p:spTgt spid="819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Contents of the Gospel of Mary</a:t>
            </a:r>
          </a:p>
        </p:txBody>
      </p:sp>
      <p:sp>
        <p:nvSpPr>
          <p:cNvPr id="54275" name="Rectangle 3"/>
          <p:cNvSpPr>
            <a:spLocks noGrp="1" noChangeArrowheads="1"/>
          </p:cNvSpPr>
          <p:nvPr>
            <p:ph type="body" idx="1"/>
          </p:nvPr>
        </p:nvSpPr>
        <p:spPr>
          <a:xfrm>
            <a:off x="566738" y="2057400"/>
            <a:ext cx="8001000" cy="3962400"/>
          </a:xfrm>
        </p:spPr>
        <p:txBody>
          <a:bodyPr/>
          <a:lstStyle/>
          <a:p>
            <a:r>
              <a:rPr lang="en-US" altLang="en-US"/>
              <a:t>When she finishes, Andrew &amp; Peter do not believe her.</a:t>
            </a:r>
          </a:p>
          <a:p>
            <a:r>
              <a:rPr lang="en-US" altLang="en-US"/>
              <a:t>Mary weeps, saying she is no liar.</a:t>
            </a:r>
          </a:p>
          <a:p>
            <a:r>
              <a:rPr lang="en-US" altLang="en-US"/>
              <a:t>Levi rebukes Peter, and the disciples go out to preach to the world.</a:t>
            </a:r>
          </a:p>
        </p:txBody>
      </p:sp>
    </p:spTree>
    <p:custDataLst>
      <p:tags r:id="rId1"/>
    </p:custDataLst>
  </p:cSld>
  <p:clrMapOvr>
    <a:masterClrMapping/>
  </p:clrMapOvr>
  <p:transition advTm="164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The Gospel of Philip</a:t>
            </a:r>
          </a:p>
        </p:txBody>
      </p:sp>
      <p:sp>
        <p:nvSpPr>
          <p:cNvPr id="64515" name="Rectangle 3"/>
          <p:cNvSpPr>
            <a:spLocks noGrp="1" noChangeArrowheads="1"/>
          </p:cNvSpPr>
          <p:nvPr>
            <p:ph type="body" idx="1"/>
          </p:nvPr>
        </p:nvSpPr>
        <p:spPr>
          <a:xfrm>
            <a:off x="566738" y="1752600"/>
            <a:ext cx="8272462" cy="4648200"/>
          </a:xfrm>
        </p:spPr>
        <p:txBody>
          <a:bodyPr/>
          <a:lstStyle/>
          <a:p>
            <a:r>
              <a:rPr lang="en-US" altLang="en-US"/>
              <a:t>Our text comes from the Nag Hammadi Gnostic papyri, from the 5</a:t>
            </a:r>
            <a:r>
              <a:rPr lang="en-US" altLang="en-US" baseline="30000"/>
              <a:t>th</a:t>
            </a:r>
            <a:r>
              <a:rPr lang="en-US" altLang="en-US"/>
              <a:t> century.</a:t>
            </a:r>
          </a:p>
          <a:p>
            <a:r>
              <a:rPr lang="en-US" altLang="en-US"/>
              <a:t>The work is not a Gospel in the sense of a narrative of Jesus' ministry.</a:t>
            </a:r>
          </a:p>
          <a:p>
            <a:r>
              <a:rPr lang="en-US" altLang="en-US"/>
              <a:t>Instead, it is a collection of theological statements on Gnostic sacraments and ethics.</a:t>
            </a:r>
          </a:p>
          <a:p>
            <a:r>
              <a:rPr lang="en-US" altLang="en-US"/>
              <a:t>It was probably written in Syria in the late third century.</a:t>
            </a:r>
          </a:p>
        </p:txBody>
      </p:sp>
    </p:spTree>
    <p:custDataLst>
      <p:tags r:id="rId1"/>
    </p:custDataLst>
  </p:cSld>
  <p:clrMapOvr>
    <a:masterClrMapping/>
  </p:clrMapOvr>
  <p:transition advTm="587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 calcmode="lin" valueType="num">
                                      <p:cBhvr additive="base">
                                        <p:cTn id="19" dur="5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5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515">
                                            <p:txEl>
                                              <p:pRg st="3" end="3"/>
                                            </p:txEl>
                                          </p:spTgt>
                                        </p:tgtEl>
                                        <p:attrNameLst>
                                          <p:attrName>style.visibility</p:attrName>
                                        </p:attrNameLst>
                                      </p:cBhvr>
                                      <p:to>
                                        <p:strVal val="visible"/>
                                      </p:to>
                                    </p:set>
                                    <p:anim calcmode="lin" valueType="num">
                                      <p:cBhvr additive="base">
                                        <p:cTn id="25" dur="500" fill="hold"/>
                                        <p:tgtEl>
                                          <p:spTgt spid="645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5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The Gospel of Philip</a:t>
            </a:r>
          </a:p>
        </p:txBody>
      </p:sp>
      <p:sp>
        <p:nvSpPr>
          <p:cNvPr id="65539" name="Rectangle 3"/>
          <p:cNvSpPr>
            <a:spLocks noGrp="1" noChangeArrowheads="1"/>
          </p:cNvSpPr>
          <p:nvPr>
            <p:ph type="body" idx="1"/>
          </p:nvPr>
        </p:nvSpPr>
        <p:spPr>
          <a:xfrm>
            <a:off x="566738" y="1905000"/>
            <a:ext cx="8001000" cy="4114800"/>
          </a:xfrm>
        </p:spPr>
        <p:txBody>
          <a:bodyPr/>
          <a:lstStyle/>
          <a:p>
            <a:r>
              <a:rPr lang="en-US" altLang="en-US"/>
              <a:t>This work reflects the type of Gnosticism called Valentinian. </a:t>
            </a:r>
          </a:p>
          <a:p>
            <a:r>
              <a:rPr lang="en-US" altLang="en-US"/>
              <a:t>It is very allegorical.</a:t>
            </a:r>
          </a:p>
          <a:p>
            <a:r>
              <a:rPr lang="en-US" altLang="en-US"/>
              <a:t>It clearly depends on the canonical Gospels Matthew, Mark, Luke &amp; John.</a:t>
            </a:r>
          </a:p>
          <a:p>
            <a:r>
              <a:rPr lang="en-US" altLang="en-US"/>
              <a:t>Two passages mention Mary Magdalene.</a:t>
            </a:r>
          </a:p>
        </p:txBody>
      </p:sp>
    </p:spTree>
    <p:custDataLst>
      <p:tags r:id="rId1"/>
    </p:custDataLst>
  </p:cSld>
  <p:clrMapOvr>
    <a:masterClrMapping/>
  </p:clrMapOvr>
  <p:transition advTm="240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additive="base">
                                        <p:cTn id="25" dur="500" fill="hold"/>
                                        <p:tgtEl>
                                          <p:spTgt spid="655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5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Mary M in the Gospel of Philip</a:t>
            </a:r>
          </a:p>
        </p:txBody>
      </p:sp>
      <p:sp>
        <p:nvSpPr>
          <p:cNvPr id="66564" name="Text Box 4"/>
          <p:cNvSpPr txBox="1">
            <a:spLocks noChangeArrowheads="1"/>
          </p:cNvSpPr>
          <p:nvPr/>
        </p:nvSpPr>
        <p:spPr bwMode="auto">
          <a:xfrm>
            <a:off x="990600" y="2362200"/>
            <a:ext cx="72390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There were three who always walked with the Lord:  Mary his mother, and her sister, and Magdalene, the one who was called his companion.  His sister and his mother and his companion were each a Mary (59:7-11).</a:t>
            </a:r>
          </a:p>
        </p:txBody>
      </p:sp>
    </p:spTree>
    <p:custDataLst>
      <p:tags r:id="rId1"/>
    </p:custDataLst>
  </p:cSld>
  <p:clrMapOvr>
    <a:masterClrMapping/>
  </p:clrMapOvr>
  <p:transition advTm="192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checkerboard(across)">
                                      <p:cBhvr>
                                        <p:cTn id="7"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Mary M in the Gospel of Philip</a:t>
            </a:r>
          </a:p>
        </p:txBody>
      </p:sp>
      <p:sp>
        <p:nvSpPr>
          <p:cNvPr id="68612" name="Text Box 4"/>
          <p:cNvSpPr txBox="1">
            <a:spLocks noChangeArrowheads="1"/>
          </p:cNvSpPr>
          <p:nvPr/>
        </p:nvSpPr>
        <p:spPr bwMode="auto">
          <a:xfrm>
            <a:off x="762000" y="1905000"/>
            <a:ext cx="75438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As for the Wisdom who is called "the barren," she is the mother of the angels.  And the companion of the Savior is Mary Magdalene.  But Christ loved her more than all the disciples and used to kiss her often on her mouth.  The rest of the disciples were offended by it and expressed disapproval.  They said to him, "Why do you love her more than all of us?"  The Savior answered and said to them, "Why do I not love you like her?  When a blind man and one who sees are both together in the darkness, they are no different from one another.  When the light comes, then he who sees will see the light and he who is blind will remain in darkness."  (63:30-64:9)</a:t>
            </a:r>
          </a:p>
        </p:txBody>
      </p:sp>
    </p:spTree>
    <p:custDataLst>
      <p:tags r:id="rId1"/>
    </p:custDataLst>
  </p:cSld>
  <p:clrMapOvr>
    <a:masterClrMapping/>
  </p:clrMapOvr>
  <p:transition advTm="442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checkerboard(across)">
                                      <p:cBhvr>
                                        <p:cTn id="7" dur="5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sz="3400"/>
              <a:t>Gnosticism in the Gospel of Philip</a:t>
            </a:r>
          </a:p>
        </p:txBody>
      </p:sp>
      <p:sp>
        <p:nvSpPr>
          <p:cNvPr id="86019" name="Text Box 3"/>
          <p:cNvSpPr txBox="1">
            <a:spLocks noChangeArrowheads="1"/>
          </p:cNvSpPr>
          <p:nvPr/>
        </p:nvSpPr>
        <p:spPr bwMode="auto">
          <a:xfrm>
            <a:off x="1143000" y="2362200"/>
            <a:ext cx="67818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a:latin typeface="Arial" charset="0"/>
              </a:rPr>
              <a:t>The world came about through a mistake.  For he who created it wanted to create it imperishable and immortal.  He fell short of attaining his desire.  For the world never was imperishable, nor, for that matter, was he who made the world. – 75.2-9</a:t>
            </a:r>
          </a:p>
        </p:txBody>
      </p:sp>
    </p:spTree>
    <p:custDataLst>
      <p:tags r:id="rId1"/>
    </p:custDataLst>
  </p:cSld>
  <p:clrMapOvr>
    <a:masterClrMapping/>
  </p:clrMapOvr>
  <p:transition advTm="382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6019"/>
                                        </p:tgtEl>
                                        <p:attrNameLst>
                                          <p:attrName>style.visibility</p:attrName>
                                        </p:attrNameLst>
                                      </p:cBhvr>
                                      <p:to>
                                        <p:strVal val="visible"/>
                                      </p:to>
                                    </p:set>
                                    <p:animEffect transition="in" filter="checkerboard(across)">
                                      <p:cBhvr>
                                        <p:cTn id="7" dur="500"/>
                                        <p:tgtEl>
                                          <p:spTgt spid="8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sz="3400"/>
              <a:t>Mary M elsewhere </a:t>
            </a:r>
            <a:br>
              <a:rPr lang="en-US" altLang="en-US" sz="3400"/>
            </a:br>
            <a:r>
              <a:rPr lang="en-US" altLang="en-US" sz="3400"/>
              <a:t>in Gnostic Literature</a:t>
            </a:r>
          </a:p>
        </p:txBody>
      </p:sp>
      <p:sp>
        <p:nvSpPr>
          <p:cNvPr id="73731" name="Rectangle 3"/>
          <p:cNvSpPr>
            <a:spLocks noGrp="1" noChangeArrowheads="1"/>
          </p:cNvSpPr>
          <p:nvPr>
            <p:ph type="body" idx="1"/>
          </p:nvPr>
        </p:nvSpPr>
        <p:spPr>
          <a:xfrm>
            <a:off x="566738" y="2057400"/>
            <a:ext cx="8001000" cy="3962400"/>
          </a:xfrm>
        </p:spPr>
        <p:txBody>
          <a:bodyPr/>
          <a:lstStyle/>
          <a:p>
            <a:r>
              <a:rPr lang="en-US" altLang="en-US"/>
              <a:t>A number of works have Mary along with the apostles asking Jesus arcane questions, usually set in the period between his resurrection and ascension.</a:t>
            </a:r>
          </a:p>
          <a:p>
            <a:r>
              <a:rPr lang="en-US" altLang="en-US"/>
              <a:t>One of these is the work called </a:t>
            </a:r>
            <a:r>
              <a:rPr lang="en-US" altLang="en-US" i="1"/>
              <a:t>The Sophia of Jesus Christ.</a:t>
            </a:r>
            <a:endParaRPr lang="en-US" altLang="en-US"/>
          </a:p>
        </p:txBody>
      </p:sp>
    </p:spTree>
    <p:custDataLst>
      <p:tags r:id="rId1"/>
    </p:custDataLst>
  </p:cSld>
  <p:clrMapOvr>
    <a:masterClrMapping/>
  </p:clrMapOvr>
  <p:transition advTm="160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The Sophia of Jesus Christ</a:t>
            </a:r>
          </a:p>
        </p:txBody>
      </p:sp>
      <p:sp>
        <p:nvSpPr>
          <p:cNvPr id="74755" name="Rectangle 3"/>
          <p:cNvSpPr>
            <a:spLocks noGrp="1" noChangeArrowheads="1"/>
          </p:cNvSpPr>
          <p:nvPr>
            <p:ph type="body" idx="1"/>
          </p:nvPr>
        </p:nvSpPr>
        <p:spPr>
          <a:xfrm>
            <a:off x="566738" y="1905000"/>
            <a:ext cx="8001000" cy="4114800"/>
          </a:xfrm>
        </p:spPr>
        <p:txBody>
          <a:bodyPr/>
          <a:lstStyle/>
          <a:p>
            <a:pPr>
              <a:lnSpc>
                <a:spcPct val="90000"/>
              </a:lnSpc>
            </a:pPr>
            <a:r>
              <a:rPr lang="en-US" altLang="en-US"/>
              <a:t>This work is found in both the Nag Hammadi books and in the Berlin papyrus that contains the Gospel of Mary.</a:t>
            </a:r>
          </a:p>
          <a:p>
            <a:pPr>
              <a:lnSpc>
                <a:spcPct val="90000"/>
              </a:lnSpc>
            </a:pPr>
            <a:r>
              <a:rPr lang="en-US" altLang="en-US"/>
              <a:t>It appears to be plagiarized from a letter entitled </a:t>
            </a:r>
            <a:r>
              <a:rPr lang="en-US" altLang="en-US" i="1"/>
              <a:t>Eugnostos the Blessed.</a:t>
            </a:r>
          </a:p>
          <a:p>
            <a:pPr>
              <a:lnSpc>
                <a:spcPct val="90000"/>
              </a:lnSpc>
            </a:pPr>
            <a:r>
              <a:rPr lang="en-US" altLang="en-US"/>
              <a:t>Eugnostos' words are placed in Jesus' mouth as answers to his disciples' questions.</a:t>
            </a:r>
          </a:p>
        </p:txBody>
      </p:sp>
      <p:pic>
        <p:nvPicPr>
          <p:cNvPr id="74756" name="Picture 4" descr="NHYaleCod3"/>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7523163" y="152400"/>
            <a:ext cx="1404937" cy="1752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16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The Sophia of Jesus Christ</a:t>
            </a:r>
          </a:p>
        </p:txBody>
      </p:sp>
      <p:sp>
        <p:nvSpPr>
          <p:cNvPr id="75779" name="Rectangle 3"/>
          <p:cNvSpPr>
            <a:spLocks noGrp="1" noChangeArrowheads="1"/>
          </p:cNvSpPr>
          <p:nvPr>
            <p:ph type="body" idx="1"/>
          </p:nvPr>
        </p:nvSpPr>
        <p:spPr/>
        <p:txBody>
          <a:bodyPr/>
          <a:lstStyle/>
          <a:p>
            <a:r>
              <a:rPr lang="en-US" altLang="en-US"/>
              <a:t>Eugnostos has no Christian flavor.</a:t>
            </a:r>
          </a:p>
          <a:p>
            <a:r>
              <a:rPr lang="en-US" altLang="en-US"/>
              <a:t>The Christian flavor of Sophia may have been added (suggests the modern editor) "to attract Christians to Gnostic teachings."</a:t>
            </a:r>
          </a:p>
          <a:p>
            <a:r>
              <a:rPr lang="en-US" altLang="en-US"/>
              <a:t>This may provide insight into the character of the Gnostic Gospels in general.</a:t>
            </a:r>
          </a:p>
        </p:txBody>
      </p:sp>
    </p:spTree>
    <p:custDataLst>
      <p:tags r:id="rId1"/>
    </p:custDataLst>
  </p:cSld>
  <p:clrMapOvr>
    <a:masterClrMapping/>
  </p:clrMapOvr>
  <p:transition advTm="223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additive="base">
                                        <p:cTn id="19"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z="3400"/>
              <a:t>Comments on the Gnostic Gospels</a:t>
            </a:r>
          </a:p>
        </p:txBody>
      </p:sp>
      <p:sp>
        <p:nvSpPr>
          <p:cNvPr id="70659" name="Rectangle 3"/>
          <p:cNvSpPr>
            <a:spLocks noGrp="1" noChangeArrowheads="1"/>
          </p:cNvSpPr>
          <p:nvPr>
            <p:ph type="body" idx="1"/>
          </p:nvPr>
        </p:nvSpPr>
        <p:spPr/>
        <p:txBody>
          <a:bodyPr/>
          <a:lstStyle/>
          <a:p>
            <a:r>
              <a:rPr lang="en-US" altLang="en-US"/>
              <a:t>These works clearly teach a different worldview than does the Bible.</a:t>
            </a:r>
          </a:p>
          <a:p>
            <a:r>
              <a:rPr lang="en-US" altLang="en-US"/>
              <a:t>They also teach a different worldview than does Dan Brown’s </a:t>
            </a:r>
            <a:r>
              <a:rPr lang="en-US" altLang="en-US" i="1"/>
              <a:t>Da Vinci Code.</a:t>
            </a:r>
          </a:p>
          <a:p>
            <a:r>
              <a:rPr lang="en-US" altLang="en-US"/>
              <a:t>They have no interest in physical marriage, nor Jewish royalty, nor earthly kingdoms.</a:t>
            </a:r>
          </a:p>
        </p:txBody>
      </p:sp>
    </p:spTree>
    <p:custDataLst>
      <p:tags r:id="rId1"/>
    </p:custDataLst>
  </p:cSld>
  <p:clrMapOvr>
    <a:masterClrMapping/>
  </p:clrMapOvr>
  <p:transition advTm="875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The Four Gospels</a:t>
            </a:r>
          </a:p>
        </p:txBody>
      </p:sp>
      <p:sp>
        <p:nvSpPr>
          <p:cNvPr id="10243" name="Rectangle 3"/>
          <p:cNvSpPr>
            <a:spLocks noGrp="1" noChangeArrowheads="1"/>
          </p:cNvSpPr>
          <p:nvPr>
            <p:ph type="body" idx="1"/>
          </p:nvPr>
        </p:nvSpPr>
        <p:spPr>
          <a:xfrm>
            <a:off x="566738" y="2057400"/>
            <a:ext cx="8001000" cy="3962400"/>
          </a:xfrm>
        </p:spPr>
        <p:txBody>
          <a:bodyPr/>
          <a:lstStyle/>
          <a:p>
            <a:pPr>
              <a:lnSpc>
                <a:spcPct val="90000"/>
              </a:lnSpc>
            </a:pPr>
            <a:r>
              <a:rPr lang="en-US" altLang="en-US"/>
              <a:t>All were written in the first century AD, while eyewitnesses still lived.</a:t>
            </a:r>
          </a:p>
          <a:p>
            <a:pPr>
              <a:lnSpc>
                <a:spcPct val="90000"/>
              </a:lnSpc>
            </a:pPr>
            <a:r>
              <a:rPr lang="en-US" altLang="en-US"/>
              <a:t>We have manuscripts of these from before AD 200.</a:t>
            </a:r>
          </a:p>
          <a:p>
            <a:pPr>
              <a:lnSpc>
                <a:spcPct val="90000"/>
              </a:lnSpc>
            </a:pPr>
            <a:r>
              <a:rPr lang="en-US" altLang="en-US"/>
              <a:t>Matthew may be as early as 50-55.</a:t>
            </a:r>
          </a:p>
          <a:p>
            <a:pPr>
              <a:lnSpc>
                <a:spcPct val="90000"/>
              </a:lnSpc>
            </a:pPr>
            <a:r>
              <a:rPr lang="en-US" altLang="en-US"/>
              <a:t>Luke may be from about 58-60.</a:t>
            </a:r>
          </a:p>
          <a:p>
            <a:pPr>
              <a:lnSpc>
                <a:spcPct val="90000"/>
              </a:lnSpc>
            </a:pPr>
            <a:r>
              <a:rPr lang="en-US" altLang="en-US"/>
              <a:t>Mark was probably in mid-60s.</a:t>
            </a:r>
          </a:p>
          <a:p>
            <a:pPr>
              <a:lnSpc>
                <a:spcPct val="90000"/>
              </a:lnSpc>
            </a:pPr>
            <a:r>
              <a:rPr lang="en-US" altLang="en-US"/>
              <a:t>John was written about 90.</a:t>
            </a:r>
          </a:p>
        </p:txBody>
      </p:sp>
      <p:pic>
        <p:nvPicPr>
          <p:cNvPr id="10244" name="Picture 4" descr="papyrusLu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6038" y="228600"/>
            <a:ext cx="1125537" cy="1828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59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sz="3400"/>
              <a:t>What do we really know </a:t>
            </a:r>
            <a:br>
              <a:rPr lang="en-US" altLang="en-US" sz="3400"/>
            </a:br>
            <a:r>
              <a:rPr lang="en-US" altLang="en-US" sz="3400"/>
              <a:t>about Mary Magdalene?</a:t>
            </a:r>
          </a:p>
        </p:txBody>
      </p:sp>
      <p:sp>
        <p:nvSpPr>
          <p:cNvPr id="76803" name="Rectangle 3"/>
          <p:cNvSpPr>
            <a:spLocks noGrp="1" noChangeArrowheads="1"/>
          </p:cNvSpPr>
          <p:nvPr>
            <p:ph type="body" idx="1"/>
          </p:nvPr>
        </p:nvSpPr>
        <p:spPr>
          <a:xfrm>
            <a:off x="566738" y="2057400"/>
            <a:ext cx="8001000" cy="3962400"/>
          </a:xfrm>
        </p:spPr>
        <p:txBody>
          <a:bodyPr/>
          <a:lstStyle/>
          <a:p>
            <a:r>
              <a:rPr lang="en-US" altLang="en-US"/>
              <a:t>Given the historical circumstances of our various sources, it is unlikely that those coming long after the death of the eyewitnesses of Jesus’ ministry give us reliable information.</a:t>
            </a:r>
          </a:p>
          <a:p>
            <a:r>
              <a:rPr lang="en-US" altLang="en-US"/>
              <a:t>We have no good reason to believe that she was Mary of Bethany.</a:t>
            </a:r>
          </a:p>
        </p:txBody>
      </p:sp>
      <p:pic>
        <p:nvPicPr>
          <p:cNvPr id="76804" name="Picture 4" descr="Oxy3525GsMary"/>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7162800" y="228600"/>
            <a:ext cx="1690688" cy="1828800"/>
          </a:xfrm>
          <a:prstGeom prst="rect">
            <a:avLst/>
          </a:prstGeom>
          <a:noFill/>
        </p:spPr>
      </p:pic>
    </p:spTree>
    <p:custDataLst>
      <p:tags r:id="rId1"/>
    </p:custDataLst>
  </p:cSld>
  <p:clrMapOvr>
    <a:masterClrMapping/>
  </p:clrMapOvr>
  <p:transition advTm="211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 calcmode="lin" valueType="num">
                                      <p:cBhvr additive="base">
                                        <p:cTn id="13" dur="5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sz="3400"/>
              <a:t>What do we really know </a:t>
            </a:r>
            <a:br>
              <a:rPr lang="en-US" altLang="en-US" sz="3400"/>
            </a:br>
            <a:r>
              <a:rPr lang="en-US" altLang="en-US" sz="3400"/>
              <a:t>about Mary Magdalene?</a:t>
            </a:r>
          </a:p>
        </p:txBody>
      </p:sp>
      <p:sp>
        <p:nvSpPr>
          <p:cNvPr id="77827" name="Rectangle 3"/>
          <p:cNvSpPr>
            <a:spLocks noGrp="1" noChangeArrowheads="1"/>
          </p:cNvSpPr>
          <p:nvPr>
            <p:ph type="body" idx="1"/>
          </p:nvPr>
        </p:nvSpPr>
        <p:spPr/>
        <p:txBody>
          <a:bodyPr/>
          <a:lstStyle/>
          <a:p>
            <a:r>
              <a:rPr lang="en-US" altLang="en-US"/>
              <a:t>We are told that she was demon possessed; this might have resulted in prostitution, but we don’t know.</a:t>
            </a:r>
          </a:p>
          <a:p>
            <a:r>
              <a:rPr lang="en-US" altLang="en-US"/>
              <a:t>There is no reason to believe she was a Benjamite, much less a descendant of Saul's "royal" family.</a:t>
            </a:r>
          </a:p>
          <a:p>
            <a:r>
              <a:rPr lang="en-US" altLang="en-US"/>
              <a:t>The traditions on where Mary M went from Palestine are divergent.</a:t>
            </a:r>
          </a:p>
          <a:p>
            <a:endParaRPr lang="en-US" altLang="en-US"/>
          </a:p>
        </p:txBody>
      </p:sp>
    </p:spTree>
    <p:custDataLst>
      <p:tags r:id="rId1"/>
    </p:custDataLst>
  </p:cSld>
  <p:clrMapOvr>
    <a:masterClrMapping/>
  </p:clrMapOvr>
  <p:transition advTm="533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 calcmode="lin" valueType="num">
                                      <p:cBhvr additive="base">
                                        <p:cTn id="19"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Was Jesus married?</a:t>
            </a:r>
          </a:p>
        </p:txBody>
      </p:sp>
      <p:sp>
        <p:nvSpPr>
          <p:cNvPr id="78851" name="Rectangle 3"/>
          <p:cNvSpPr>
            <a:spLocks noGrp="1" noChangeArrowheads="1"/>
          </p:cNvSpPr>
          <p:nvPr>
            <p:ph type="body" idx="1"/>
          </p:nvPr>
        </p:nvSpPr>
        <p:spPr>
          <a:xfrm>
            <a:off x="566738" y="1752600"/>
            <a:ext cx="8001000" cy="4648200"/>
          </a:xfrm>
        </p:spPr>
        <p:txBody>
          <a:bodyPr/>
          <a:lstStyle/>
          <a:p>
            <a:r>
              <a:rPr lang="en-US" altLang="en-US"/>
              <a:t>Nothing is said in the New Testament to suggest he was, in contrast with the apostles.</a:t>
            </a:r>
          </a:p>
          <a:p>
            <a:r>
              <a:rPr lang="en-US" altLang="en-US"/>
              <a:t>Marriage was more or less expected among Pharisaic Jews, but these did not dominate Judaism until after 70.</a:t>
            </a:r>
          </a:p>
          <a:p>
            <a:r>
              <a:rPr lang="en-US" altLang="en-US"/>
              <a:t>At Jesus' time, John the Baptist and Paul were not married, nor were most of the Essenes and Therapeutae.</a:t>
            </a:r>
          </a:p>
        </p:txBody>
      </p:sp>
    </p:spTree>
    <p:custDataLst>
      <p:tags r:id="rId1"/>
    </p:custDataLst>
  </p:cSld>
  <p:clrMapOvr>
    <a:masterClrMapping/>
  </p:clrMapOvr>
  <p:transition advTm="252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additive="base">
                                        <p:cTn id="13"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additive="base">
                                        <p:cTn id="19"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8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What about a child?</a:t>
            </a:r>
          </a:p>
        </p:txBody>
      </p:sp>
      <p:sp>
        <p:nvSpPr>
          <p:cNvPr id="79875" name="Rectangle 3"/>
          <p:cNvSpPr>
            <a:spLocks noGrp="1" noChangeArrowheads="1"/>
          </p:cNvSpPr>
          <p:nvPr>
            <p:ph type="body" idx="1"/>
          </p:nvPr>
        </p:nvSpPr>
        <p:spPr>
          <a:xfrm>
            <a:off x="566738" y="1905000"/>
            <a:ext cx="8001000" cy="4114800"/>
          </a:xfrm>
        </p:spPr>
        <p:txBody>
          <a:bodyPr/>
          <a:lstStyle/>
          <a:p>
            <a:pPr>
              <a:lnSpc>
                <a:spcPct val="90000"/>
              </a:lnSpc>
            </a:pPr>
            <a:r>
              <a:rPr lang="en-US" altLang="en-US"/>
              <a:t>Again, no evidence.</a:t>
            </a:r>
          </a:p>
          <a:p>
            <a:pPr>
              <a:lnSpc>
                <a:spcPct val="90000"/>
              </a:lnSpc>
            </a:pPr>
            <a:r>
              <a:rPr lang="en-US" altLang="en-US"/>
              <a:t>The report of Jesus' trial before Pilate indicates that Pilate considered Jesus no political threat, as he would if Jesus were starting a dynasty.</a:t>
            </a:r>
          </a:p>
          <a:p>
            <a:pPr>
              <a:lnSpc>
                <a:spcPct val="90000"/>
              </a:lnSpc>
            </a:pPr>
            <a:r>
              <a:rPr lang="en-US" altLang="en-US"/>
              <a:t>The descendants of David had little clout in NT times in spite of OT prophecies.  How much less the descendants of Saul!</a:t>
            </a:r>
          </a:p>
        </p:txBody>
      </p:sp>
    </p:spTree>
    <p:custDataLst>
      <p:tags r:id="rId1"/>
    </p:custDataLst>
  </p:cSld>
  <p:clrMapOvr>
    <a:masterClrMapping/>
  </p:clrMapOvr>
  <p:transition advTm="212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Conclusions</a:t>
            </a:r>
          </a:p>
        </p:txBody>
      </p:sp>
      <p:sp>
        <p:nvSpPr>
          <p:cNvPr id="80899" name="Rectangle 3"/>
          <p:cNvSpPr>
            <a:spLocks noGrp="1" noChangeArrowheads="1"/>
          </p:cNvSpPr>
          <p:nvPr>
            <p:ph type="body" idx="1"/>
          </p:nvPr>
        </p:nvSpPr>
        <p:spPr>
          <a:xfrm>
            <a:off x="566738" y="1981200"/>
            <a:ext cx="8001000" cy="4038600"/>
          </a:xfrm>
        </p:spPr>
        <p:txBody>
          <a:bodyPr/>
          <a:lstStyle/>
          <a:p>
            <a:r>
              <a:rPr lang="en-US" altLang="en-US"/>
              <a:t>The scenario of Dan Brown in the </a:t>
            </a:r>
            <a:r>
              <a:rPr lang="en-US" altLang="en-US" i="1"/>
              <a:t>Da Vinci Code</a:t>
            </a:r>
            <a:r>
              <a:rPr lang="en-US" altLang="en-US"/>
              <a:t> (borrowed from the earlier book </a:t>
            </a:r>
            <a:r>
              <a:rPr lang="en-US" altLang="en-US" i="1"/>
              <a:t>Holy Blood, Holy Grail</a:t>
            </a:r>
            <a:r>
              <a:rPr lang="en-US" altLang="en-US"/>
              <a:t>) has no historical merit.</a:t>
            </a:r>
          </a:p>
          <a:p>
            <a:r>
              <a:rPr lang="en-US" altLang="en-US"/>
              <a:t>Some of the uses of Mary Magdalene in radical feminist circles have no merit either.</a:t>
            </a:r>
          </a:p>
        </p:txBody>
      </p:sp>
    </p:spTree>
    <p:custDataLst>
      <p:tags r:id="rId1"/>
    </p:custDataLst>
  </p:cSld>
  <p:clrMapOvr>
    <a:masterClrMapping/>
  </p:clrMapOvr>
  <p:transition advTm="162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ctrTitle"/>
          </p:nvPr>
        </p:nvSpPr>
        <p:spPr/>
        <p:txBody>
          <a:bodyPr/>
          <a:lstStyle/>
          <a:p>
            <a:r>
              <a:rPr lang="en-US" altLang="en-US"/>
              <a:t>Mary Magdalene?</a:t>
            </a:r>
          </a:p>
        </p:txBody>
      </p:sp>
      <p:sp>
        <p:nvSpPr>
          <p:cNvPr id="81925" name="Rectangle 5"/>
          <p:cNvSpPr>
            <a:spLocks noGrp="1" noChangeArrowheads="1"/>
          </p:cNvSpPr>
          <p:nvPr>
            <p:ph type="subTitle" idx="1"/>
          </p:nvPr>
        </p:nvSpPr>
        <p:spPr>
          <a:xfrm>
            <a:off x="1447800" y="3429000"/>
            <a:ext cx="3733800" cy="2209800"/>
          </a:xfrm>
        </p:spPr>
        <p:txBody>
          <a:bodyPr/>
          <a:lstStyle/>
          <a:p>
            <a:r>
              <a:rPr lang="en-US" altLang="en-US"/>
              <a:t>A devoted follower of Jesus, hyped and distorted over the centuries.</a:t>
            </a:r>
          </a:p>
        </p:txBody>
      </p:sp>
      <p:pic>
        <p:nvPicPr>
          <p:cNvPr id="81926" name="Picture 6" descr="Mary&amp;MaryM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685800"/>
            <a:ext cx="3079750" cy="47180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99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anim calcmode="lin" valueType="num">
                                      <p:cBhvr>
                                        <p:cTn id="7" dur="500" fill="hold"/>
                                        <p:tgtEl>
                                          <p:spTgt spid="81924"/>
                                        </p:tgtEl>
                                        <p:attrNameLst>
                                          <p:attrName>ppt_w</p:attrName>
                                        </p:attrNameLst>
                                      </p:cBhvr>
                                      <p:tavLst>
                                        <p:tav tm="0">
                                          <p:val>
                                            <p:fltVal val="0"/>
                                          </p:val>
                                        </p:tav>
                                        <p:tav tm="100000">
                                          <p:val>
                                            <p:strVal val="#ppt_w"/>
                                          </p:val>
                                        </p:tav>
                                      </p:tavLst>
                                    </p:anim>
                                    <p:anim calcmode="lin" valueType="num">
                                      <p:cBhvr>
                                        <p:cTn id="8" dur="500" fill="hold"/>
                                        <p:tgtEl>
                                          <p:spTgt spid="8192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81926"/>
                                        </p:tgtEl>
                                        <p:attrNameLst>
                                          <p:attrName>style.visibility</p:attrName>
                                        </p:attrNameLst>
                                      </p:cBhvr>
                                      <p:to>
                                        <p:strVal val="visible"/>
                                      </p:to>
                                    </p:set>
                                    <p:animEffect transition="in" filter="checkerboard(across)">
                                      <p:cBhvr>
                                        <p:cTn id="13" dur="500"/>
                                        <p:tgtEl>
                                          <p:spTgt spid="819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1925">
                                            <p:txEl>
                                              <p:pRg st="0" end="0"/>
                                            </p:txEl>
                                          </p:spTgt>
                                        </p:tgtEl>
                                        <p:attrNameLst>
                                          <p:attrName>style.visibility</p:attrName>
                                        </p:attrNameLst>
                                      </p:cBhvr>
                                      <p:to>
                                        <p:strVal val="visible"/>
                                      </p:to>
                                    </p:set>
                                    <p:anim calcmode="lin" valueType="num">
                                      <p:cBhvr additive="base">
                                        <p:cTn id="18" dur="500" fill="hold"/>
                                        <p:tgtEl>
                                          <p:spTgt spid="8192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19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P spid="8192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Mary Introduced</a:t>
            </a:r>
          </a:p>
        </p:txBody>
      </p:sp>
      <p:sp>
        <p:nvSpPr>
          <p:cNvPr id="11268" name="Text Box 4"/>
          <p:cNvSpPr txBox="1">
            <a:spLocks noChangeArrowheads="1"/>
          </p:cNvSpPr>
          <p:nvPr/>
        </p:nvSpPr>
        <p:spPr bwMode="auto">
          <a:xfrm>
            <a:off x="762000" y="1981200"/>
            <a:ext cx="7620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Luke 8:1-3 (NIV) After this, Jesus traveled about from one town and village to another, proclaiming the good news of the kingdom of God. The Twelve were with him, 2 and also some women who had been cured of evil spirits and diseases: Mary (called Magdalene) from whom seven demons had come out; 3 Joanna the wife of Cuza, the manager of Herod's household; Susanna; and many others. These women were helping to support them out of their own means. </a:t>
            </a:r>
          </a:p>
        </p:txBody>
      </p:sp>
    </p:spTree>
    <p:custDataLst>
      <p:tags r:id="rId1"/>
    </p:custDataLst>
  </p:cSld>
  <p:clrMapOvr>
    <a:masterClrMapping/>
  </p:clrMapOvr>
  <p:transition advTm="360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heckerboard(across)">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Mary Introduced</a:t>
            </a:r>
          </a:p>
        </p:txBody>
      </p:sp>
      <p:sp>
        <p:nvSpPr>
          <p:cNvPr id="13315" name="Rectangle 3"/>
          <p:cNvSpPr>
            <a:spLocks noGrp="1" noChangeArrowheads="1"/>
          </p:cNvSpPr>
          <p:nvPr>
            <p:ph type="body" idx="1"/>
          </p:nvPr>
        </p:nvSpPr>
        <p:spPr>
          <a:xfrm>
            <a:off x="566738" y="1981200"/>
            <a:ext cx="8001000" cy="4038600"/>
          </a:xfrm>
        </p:spPr>
        <p:txBody>
          <a:bodyPr/>
          <a:lstStyle/>
          <a:p>
            <a:r>
              <a:rPr lang="en-US" altLang="en-US"/>
              <a:t>Mary is one of the women (3 named, plus others) who traveled w/ Jesus and the apostles, helping financially.</a:t>
            </a:r>
          </a:p>
          <a:p>
            <a:r>
              <a:rPr lang="en-US" altLang="en-US"/>
              <a:t>Some of these women had been cured by Jesus.</a:t>
            </a:r>
          </a:p>
          <a:p>
            <a:r>
              <a:rPr lang="en-US" altLang="en-US"/>
              <a:t>Mary had been rescued from seven demons.</a:t>
            </a:r>
          </a:p>
        </p:txBody>
      </p:sp>
    </p:spTree>
    <p:custDataLst>
      <p:tags r:id="rId1"/>
    </p:custDataLst>
  </p:cSld>
  <p:clrMapOvr>
    <a:masterClrMapping/>
  </p:clrMapOvr>
  <p:transition advTm="174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r>
              <a:rPr lang="en-US" altLang="en-US"/>
              <a:t>Mary at the Crucifixion</a:t>
            </a:r>
          </a:p>
        </p:txBody>
      </p:sp>
      <p:sp>
        <p:nvSpPr>
          <p:cNvPr id="14341" name="Text Box 5"/>
          <p:cNvSpPr txBox="1">
            <a:spLocks noChangeArrowheads="1"/>
          </p:cNvSpPr>
          <p:nvPr/>
        </p:nvSpPr>
        <p:spPr bwMode="auto">
          <a:xfrm>
            <a:off x="914400" y="2133600"/>
            <a:ext cx="73914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Mark 15:40-41 (NIV) Some women were watching from a distance. Among them were Mary Magdalene, Mary the mother of James the younger and of Joses, and Salome. </a:t>
            </a:r>
          </a:p>
          <a:p>
            <a:r>
              <a:rPr lang="en-US" altLang="en-US" sz="2400"/>
              <a:t>41 In Galilee these women had followed him and cared for his needs. Many other women who had come up with him to Jerusalem were also there. </a:t>
            </a:r>
          </a:p>
        </p:txBody>
      </p:sp>
    </p:spTree>
    <p:custDataLst>
      <p:tags r:id="rId1"/>
    </p:custDataLst>
  </p:cSld>
  <p:clrMapOvr>
    <a:masterClrMapping/>
  </p:clrMapOvr>
  <p:transition advTm="216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checkerboard(across)">
                                      <p:cBhvr>
                                        <p:cTn id="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Mary at the Crucifixion</a:t>
            </a:r>
          </a:p>
        </p:txBody>
      </p:sp>
      <p:sp>
        <p:nvSpPr>
          <p:cNvPr id="16387" name="Rectangle 3"/>
          <p:cNvSpPr>
            <a:spLocks noGrp="1" noChangeArrowheads="1"/>
          </p:cNvSpPr>
          <p:nvPr>
            <p:ph type="body" idx="1"/>
          </p:nvPr>
        </p:nvSpPr>
        <p:spPr>
          <a:xfrm>
            <a:off x="566738" y="1905000"/>
            <a:ext cx="8001000" cy="4114800"/>
          </a:xfrm>
        </p:spPr>
        <p:txBody>
          <a:bodyPr/>
          <a:lstStyle/>
          <a:p>
            <a:r>
              <a:rPr lang="en-US" altLang="en-US"/>
              <a:t>Mary M was one of the "many women" present at Jesus' crucifixion "watching from a distance."</a:t>
            </a:r>
          </a:p>
          <a:p>
            <a:r>
              <a:rPr lang="en-US" altLang="en-US"/>
              <a:t>They had followed Jesus from Galilee "to care for his needs."</a:t>
            </a:r>
          </a:p>
          <a:p>
            <a:r>
              <a:rPr lang="en-US" altLang="en-US"/>
              <a:t>John tells us that at some point Mary M was with Jesus' mother and other women "near the cross."</a:t>
            </a:r>
          </a:p>
        </p:txBody>
      </p:sp>
    </p:spTree>
    <p:custDataLst>
      <p:tags r:id="rId1"/>
    </p:custDataLst>
  </p:cSld>
  <p:clrMapOvr>
    <a:masterClrMapping/>
  </p:clrMapOvr>
  <p:transition advTm="224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5.7|0.8|1.5"/>
</p:tagLst>
</file>

<file path=ppt/tags/tag10.xml><?xml version="1.0" encoding="utf-8"?>
<p:tagLst xmlns:a="http://schemas.openxmlformats.org/drawingml/2006/main" xmlns:r="http://schemas.openxmlformats.org/officeDocument/2006/relationships" xmlns:p="http://schemas.openxmlformats.org/presentationml/2006/main">
  <p:tag name="TIMING" val="|0.7"/>
</p:tagLst>
</file>

<file path=ppt/tags/tag11.xml><?xml version="1.0" encoding="utf-8"?>
<p:tagLst xmlns:a="http://schemas.openxmlformats.org/drawingml/2006/main" xmlns:r="http://schemas.openxmlformats.org/officeDocument/2006/relationships" xmlns:p="http://schemas.openxmlformats.org/presentationml/2006/main">
  <p:tag name="TIMING" val="|4.3"/>
</p:tagLst>
</file>

<file path=ppt/tags/tag12.xml><?xml version="1.0" encoding="utf-8"?>
<p:tagLst xmlns:a="http://schemas.openxmlformats.org/drawingml/2006/main" xmlns:r="http://schemas.openxmlformats.org/officeDocument/2006/relationships" xmlns:p="http://schemas.openxmlformats.org/presentationml/2006/main">
  <p:tag name="TIMING" val="|2.5|9.9"/>
</p:tagLst>
</file>

<file path=ppt/tags/tag13.xml><?xml version="1.0" encoding="utf-8"?>
<p:tagLst xmlns:a="http://schemas.openxmlformats.org/drawingml/2006/main" xmlns:r="http://schemas.openxmlformats.org/officeDocument/2006/relationships" xmlns:p="http://schemas.openxmlformats.org/presentationml/2006/main">
  <p:tag name="TIMING" val="|5.5|1.6"/>
</p:tagLst>
</file>

<file path=ppt/tags/tag14.xml><?xml version="1.0" encoding="utf-8"?>
<p:tagLst xmlns:a="http://schemas.openxmlformats.org/drawingml/2006/main" xmlns:r="http://schemas.openxmlformats.org/officeDocument/2006/relationships" xmlns:p="http://schemas.openxmlformats.org/presentationml/2006/main">
  <p:tag name="TIMING" val="|1|8"/>
</p:tagLst>
</file>

<file path=ppt/tags/tag15.xml><?xml version="1.0" encoding="utf-8"?>
<p:tagLst xmlns:a="http://schemas.openxmlformats.org/drawingml/2006/main" xmlns:r="http://schemas.openxmlformats.org/officeDocument/2006/relationships" xmlns:p="http://schemas.openxmlformats.org/presentationml/2006/main">
  <p:tag name="TIMING" val="|1.3|1.6|5"/>
</p:tagLst>
</file>

<file path=ppt/tags/tag16.xml><?xml version="1.0" encoding="utf-8"?>
<p:tagLst xmlns:a="http://schemas.openxmlformats.org/drawingml/2006/main" xmlns:r="http://schemas.openxmlformats.org/officeDocument/2006/relationships" xmlns:p="http://schemas.openxmlformats.org/presentationml/2006/main">
  <p:tag name="TIMING" val="|1.6"/>
</p:tagLst>
</file>

<file path=ppt/tags/tag17.xml><?xml version="1.0" encoding="utf-8"?>
<p:tagLst xmlns:a="http://schemas.openxmlformats.org/drawingml/2006/main" xmlns:r="http://schemas.openxmlformats.org/officeDocument/2006/relationships" xmlns:p="http://schemas.openxmlformats.org/presentationml/2006/main">
  <p:tag name="TIMING" val="|2.7"/>
</p:tagLst>
</file>

<file path=ppt/tags/tag18.xml><?xml version="1.0" encoding="utf-8"?>
<p:tagLst xmlns:a="http://schemas.openxmlformats.org/drawingml/2006/main" xmlns:r="http://schemas.openxmlformats.org/officeDocument/2006/relationships" xmlns:p="http://schemas.openxmlformats.org/presentationml/2006/main">
  <p:tag name="TIMING" val="|1.3|2.3|2.1"/>
</p:tagLst>
</file>

<file path=ppt/tags/tag19.xml><?xml version="1.0" encoding="utf-8"?>
<p:tagLst xmlns:a="http://schemas.openxmlformats.org/drawingml/2006/main" xmlns:r="http://schemas.openxmlformats.org/officeDocument/2006/relationships" xmlns:p="http://schemas.openxmlformats.org/presentationml/2006/main">
  <p:tag name="TIMING" val="|1|8.8|18.2"/>
</p:tagLst>
</file>

<file path=ppt/tags/tag2.xml><?xml version="1.0" encoding="utf-8"?>
<p:tagLst xmlns:a="http://schemas.openxmlformats.org/drawingml/2006/main" xmlns:r="http://schemas.openxmlformats.org/officeDocument/2006/relationships" xmlns:p="http://schemas.openxmlformats.org/presentationml/2006/main">
  <p:tag name="TIMING" val="|1|3.2|6.1|1.9|3.5|4.2"/>
</p:tagLst>
</file>

<file path=ppt/tags/tag20.xml><?xml version="1.0" encoding="utf-8"?>
<p:tagLst xmlns:a="http://schemas.openxmlformats.org/drawingml/2006/main" xmlns:r="http://schemas.openxmlformats.org/officeDocument/2006/relationships" xmlns:p="http://schemas.openxmlformats.org/presentationml/2006/main">
  <p:tag name="TIMING" val="|0.7|1.5"/>
</p:tagLst>
</file>

<file path=ppt/tags/tag21.xml><?xml version="1.0" encoding="utf-8"?>
<p:tagLst xmlns:a="http://schemas.openxmlformats.org/drawingml/2006/main" xmlns:r="http://schemas.openxmlformats.org/officeDocument/2006/relationships" xmlns:p="http://schemas.openxmlformats.org/presentationml/2006/main">
  <p:tag name="TIMING" val="|0.9|7.8|6.3|5.2"/>
</p:tagLst>
</file>

<file path=ppt/tags/tag22.xml><?xml version="1.0" encoding="utf-8"?>
<p:tagLst xmlns:a="http://schemas.openxmlformats.org/drawingml/2006/main" xmlns:r="http://schemas.openxmlformats.org/officeDocument/2006/relationships" xmlns:p="http://schemas.openxmlformats.org/presentationml/2006/main">
  <p:tag name="TIMING" val="|2.5|8.8|2.6"/>
</p:tagLst>
</file>

<file path=ppt/tags/tag23.xml><?xml version="1.0" encoding="utf-8"?>
<p:tagLst xmlns:a="http://schemas.openxmlformats.org/drawingml/2006/main" xmlns:r="http://schemas.openxmlformats.org/officeDocument/2006/relationships" xmlns:p="http://schemas.openxmlformats.org/presentationml/2006/main">
  <p:tag name="TIMING" val="|2.1|5.4|3.2|4.1"/>
</p:tagLst>
</file>

<file path=ppt/tags/tag24.xml><?xml version="1.0" encoding="utf-8"?>
<p:tagLst xmlns:a="http://schemas.openxmlformats.org/drawingml/2006/main" xmlns:r="http://schemas.openxmlformats.org/officeDocument/2006/relationships" xmlns:p="http://schemas.openxmlformats.org/presentationml/2006/main">
  <p:tag name="TIMING" val="|0.7|4.3|4.1"/>
</p:tagLst>
</file>

<file path=ppt/tags/tag25.xml><?xml version="1.0" encoding="utf-8"?>
<p:tagLst xmlns:a="http://schemas.openxmlformats.org/drawingml/2006/main" xmlns:r="http://schemas.openxmlformats.org/officeDocument/2006/relationships" xmlns:p="http://schemas.openxmlformats.org/presentationml/2006/main">
  <p:tag name="TIMING" val="|0.4|1.5"/>
</p:tagLst>
</file>

<file path=ppt/tags/tag26.xml><?xml version="1.0" encoding="utf-8"?>
<p:tagLst xmlns:a="http://schemas.openxmlformats.org/drawingml/2006/main" xmlns:r="http://schemas.openxmlformats.org/officeDocument/2006/relationships" xmlns:p="http://schemas.openxmlformats.org/presentationml/2006/main">
  <p:tag name="TIMING" val="|0.5|2.3|2.7"/>
</p:tagLst>
</file>

<file path=ppt/tags/tag27.xml><?xml version="1.0" encoding="utf-8"?>
<p:tagLst xmlns:a="http://schemas.openxmlformats.org/drawingml/2006/main" xmlns:r="http://schemas.openxmlformats.org/officeDocument/2006/relationships" xmlns:p="http://schemas.openxmlformats.org/presentationml/2006/main">
  <p:tag name="TIMING" val="|1.9|5.8|9.6"/>
</p:tagLst>
</file>

<file path=ppt/tags/tag28.xml><?xml version="1.0" encoding="utf-8"?>
<p:tagLst xmlns:a="http://schemas.openxmlformats.org/drawingml/2006/main" xmlns:r="http://schemas.openxmlformats.org/officeDocument/2006/relationships" xmlns:p="http://schemas.openxmlformats.org/presentationml/2006/main">
  <p:tag name="TIMING" val="|3.4|6.1|3.9|7"/>
</p:tagLst>
</file>

<file path=ppt/tags/tag29.xml><?xml version="1.0" encoding="utf-8"?>
<p:tagLst xmlns:a="http://schemas.openxmlformats.org/drawingml/2006/main" xmlns:r="http://schemas.openxmlformats.org/officeDocument/2006/relationships" xmlns:p="http://schemas.openxmlformats.org/presentationml/2006/main">
  <p:tag name="TIMING" val="|0.3|2.8|3.9|4.6|4.4"/>
</p:tagLst>
</file>

<file path=ppt/tags/tag3.xml><?xml version="1.0" encoding="utf-8"?>
<p:tagLst xmlns:a="http://schemas.openxmlformats.org/drawingml/2006/main" xmlns:r="http://schemas.openxmlformats.org/officeDocument/2006/relationships" xmlns:p="http://schemas.openxmlformats.org/presentationml/2006/main">
  <p:tag name="TIMING" val="|1.3|3.3"/>
</p:tagLst>
</file>

<file path=ppt/tags/tag30.xml><?xml version="1.0" encoding="utf-8"?>
<p:tagLst xmlns:a="http://schemas.openxmlformats.org/drawingml/2006/main" xmlns:r="http://schemas.openxmlformats.org/officeDocument/2006/relationships" xmlns:p="http://schemas.openxmlformats.org/presentationml/2006/main">
  <p:tag name="TIMING" val="|0.7|2.1|1.9|2.6"/>
</p:tagLst>
</file>

<file path=ppt/tags/tag31.xml><?xml version="1.0" encoding="utf-8"?>
<p:tagLst xmlns:a="http://schemas.openxmlformats.org/drawingml/2006/main" xmlns:r="http://schemas.openxmlformats.org/officeDocument/2006/relationships" xmlns:p="http://schemas.openxmlformats.org/presentationml/2006/main">
  <p:tag name="TIMING" val="|0.6|7|8.3"/>
</p:tagLst>
</file>

<file path=ppt/tags/tag32.xml><?xml version="1.0" encoding="utf-8"?>
<p:tagLst xmlns:a="http://schemas.openxmlformats.org/drawingml/2006/main" xmlns:r="http://schemas.openxmlformats.org/officeDocument/2006/relationships" xmlns:p="http://schemas.openxmlformats.org/presentationml/2006/main">
  <p:tag name="TIMING" val="|3.1|1.8|1|1.4|1.3|1.3|1.4|1.4|2.8|1.6|1.3|1.2|1.4|1.2|1.6|45.3"/>
</p:tagLst>
</file>

<file path=ppt/tags/tag33.xml><?xml version="1.0" encoding="utf-8"?>
<p:tagLst xmlns:a="http://schemas.openxmlformats.org/drawingml/2006/main" xmlns:r="http://schemas.openxmlformats.org/officeDocument/2006/relationships" xmlns:p="http://schemas.openxmlformats.org/presentationml/2006/main">
  <p:tag name="TIMING" val="|3|0|19.9"/>
</p:tagLst>
</file>

<file path=ppt/tags/tag34.xml><?xml version="1.0" encoding="utf-8"?>
<p:tagLst xmlns:a="http://schemas.openxmlformats.org/drawingml/2006/main" xmlns:r="http://schemas.openxmlformats.org/officeDocument/2006/relationships" xmlns:p="http://schemas.openxmlformats.org/presentationml/2006/main">
  <p:tag name="TIMING" val="|0.3|6.6|5.1"/>
</p:tagLst>
</file>

<file path=ppt/tags/tag35.xml><?xml version="1.0" encoding="utf-8"?>
<p:tagLst xmlns:a="http://schemas.openxmlformats.org/drawingml/2006/main" xmlns:r="http://schemas.openxmlformats.org/officeDocument/2006/relationships" xmlns:p="http://schemas.openxmlformats.org/presentationml/2006/main">
  <p:tag name="TIMING" val="|0.3|4|2.8|2.9|3.3|3.2"/>
</p:tagLst>
</file>

<file path=ppt/tags/tag36.xml><?xml version="1.0" encoding="utf-8"?>
<p:tagLst xmlns:a="http://schemas.openxmlformats.org/drawingml/2006/main" xmlns:r="http://schemas.openxmlformats.org/officeDocument/2006/relationships" xmlns:p="http://schemas.openxmlformats.org/presentationml/2006/main">
  <p:tag name="TIMING" val="|1.8|7.6|9.5"/>
</p:tagLst>
</file>

<file path=ppt/tags/tag37.xml><?xml version="1.0" encoding="utf-8"?>
<p:tagLst xmlns:a="http://schemas.openxmlformats.org/drawingml/2006/main" xmlns:r="http://schemas.openxmlformats.org/officeDocument/2006/relationships" xmlns:p="http://schemas.openxmlformats.org/presentationml/2006/main">
  <p:tag name="TIMING" val="|0.9|9.3|6.1"/>
</p:tagLst>
</file>

<file path=ppt/tags/tag38.xml><?xml version="1.0" encoding="utf-8"?>
<p:tagLst xmlns:a="http://schemas.openxmlformats.org/drawingml/2006/main" xmlns:r="http://schemas.openxmlformats.org/officeDocument/2006/relationships" xmlns:p="http://schemas.openxmlformats.org/presentationml/2006/main">
  <p:tag name="TIMING" val="|1.5|10.9|11"/>
</p:tagLst>
</file>

<file path=ppt/tags/tag39.xml><?xml version="1.0" encoding="utf-8"?>
<p:tagLst xmlns:a="http://schemas.openxmlformats.org/drawingml/2006/main" xmlns:r="http://schemas.openxmlformats.org/officeDocument/2006/relationships" xmlns:p="http://schemas.openxmlformats.org/presentationml/2006/main">
  <p:tag name="TIMING" val="|0.1|6.8|9.1"/>
</p:tagLst>
</file>

<file path=ppt/tags/tag4.xml><?xml version="1.0" encoding="utf-8"?>
<p:tagLst xmlns:a="http://schemas.openxmlformats.org/drawingml/2006/main" xmlns:r="http://schemas.openxmlformats.org/officeDocument/2006/relationships" xmlns:p="http://schemas.openxmlformats.org/presentationml/2006/main">
  <p:tag name="TIMING" val="|0.7|1.6"/>
</p:tagLst>
</file>

<file path=ppt/tags/tag40.xml><?xml version="1.0" encoding="utf-8"?>
<p:tagLst xmlns:a="http://schemas.openxmlformats.org/drawingml/2006/main" xmlns:r="http://schemas.openxmlformats.org/officeDocument/2006/relationships" xmlns:p="http://schemas.openxmlformats.org/presentationml/2006/main">
  <p:tag name="TIMING" val="|0.4|3.7|3"/>
</p:tagLst>
</file>

<file path=ppt/tags/tag41.xml><?xml version="1.0" encoding="utf-8"?>
<p:tagLst xmlns:a="http://schemas.openxmlformats.org/drawingml/2006/main" xmlns:r="http://schemas.openxmlformats.org/officeDocument/2006/relationships" xmlns:p="http://schemas.openxmlformats.org/presentationml/2006/main">
  <p:tag name="TIMING" val="|2.3|7.4|4|35.5"/>
</p:tagLst>
</file>

<file path=ppt/tags/tag42.xml><?xml version="1.0" encoding="utf-8"?>
<p:tagLst xmlns:a="http://schemas.openxmlformats.org/drawingml/2006/main" xmlns:r="http://schemas.openxmlformats.org/officeDocument/2006/relationships" xmlns:p="http://schemas.openxmlformats.org/presentationml/2006/main">
  <p:tag name="TIMING" val="|1.7|11.1|2.8|4.2"/>
</p:tagLst>
</file>

<file path=ppt/tags/tag43.xml><?xml version="1.0" encoding="utf-8"?>
<p:tagLst xmlns:a="http://schemas.openxmlformats.org/drawingml/2006/main" xmlns:r="http://schemas.openxmlformats.org/officeDocument/2006/relationships" xmlns:p="http://schemas.openxmlformats.org/presentationml/2006/main">
  <p:tag name="TIMING" val="|2.1"/>
</p:tagLst>
</file>

<file path=ppt/tags/tag44.xml><?xml version="1.0" encoding="utf-8"?>
<p:tagLst xmlns:a="http://schemas.openxmlformats.org/drawingml/2006/main" xmlns:r="http://schemas.openxmlformats.org/officeDocument/2006/relationships" xmlns:p="http://schemas.openxmlformats.org/presentationml/2006/main">
  <p:tag name="TIMING" val="|2.2"/>
</p:tagLst>
</file>

<file path=ppt/tags/tag45.xml><?xml version="1.0" encoding="utf-8"?>
<p:tagLst xmlns:a="http://schemas.openxmlformats.org/drawingml/2006/main" xmlns:r="http://schemas.openxmlformats.org/officeDocument/2006/relationships" xmlns:p="http://schemas.openxmlformats.org/presentationml/2006/main">
  <p:tag name="TIMING" val="|2.5"/>
</p:tagLst>
</file>

<file path=ppt/tags/tag46.xml><?xml version="1.0" encoding="utf-8"?>
<p:tagLst xmlns:a="http://schemas.openxmlformats.org/drawingml/2006/main" xmlns:r="http://schemas.openxmlformats.org/officeDocument/2006/relationships" xmlns:p="http://schemas.openxmlformats.org/presentationml/2006/main">
  <p:tag name="TIMING" val="|2.6|8.5"/>
</p:tagLst>
</file>

<file path=ppt/tags/tag47.xml><?xml version="1.0" encoding="utf-8"?>
<p:tagLst xmlns:a="http://schemas.openxmlformats.org/drawingml/2006/main" xmlns:r="http://schemas.openxmlformats.org/officeDocument/2006/relationships" xmlns:p="http://schemas.openxmlformats.org/presentationml/2006/main">
  <p:tag name="TIMING" val="|2.1|6.2|5.8"/>
</p:tagLst>
</file>

<file path=ppt/tags/tag48.xml><?xml version="1.0" encoding="utf-8"?>
<p:tagLst xmlns:a="http://schemas.openxmlformats.org/drawingml/2006/main" xmlns:r="http://schemas.openxmlformats.org/officeDocument/2006/relationships" xmlns:p="http://schemas.openxmlformats.org/presentationml/2006/main">
  <p:tag name="TIMING" val="|0.4|3.8|8.6"/>
</p:tagLst>
</file>

<file path=ppt/tags/tag49.xml><?xml version="1.0" encoding="utf-8"?>
<p:tagLst xmlns:a="http://schemas.openxmlformats.org/drawingml/2006/main" xmlns:r="http://schemas.openxmlformats.org/officeDocument/2006/relationships" xmlns:p="http://schemas.openxmlformats.org/presentationml/2006/main">
  <p:tag name="TIMING" val="|1.2|23.9|16.1"/>
</p:tagLst>
</file>

<file path=ppt/tags/tag5.xml><?xml version="1.0" encoding="utf-8"?>
<p:tagLst xmlns:a="http://schemas.openxmlformats.org/drawingml/2006/main" xmlns:r="http://schemas.openxmlformats.org/officeDocument/2006/relationships" xmlns:p="http://schemas.openxmlformats.org/presentationml/2006/main">
  <p:tag name="TIMING" val="|0.5|5|4.2|3.9|3|2.8"/>
</p:tagLst>
</file>

<file path=ppt/tags/tag50.xml><?xml version="1.0" encoding="utf-8"?>
<p:tagLst xmlns:a="http://schemas.openxmlformats.org/drawingml/2006/main" xmlns:r="http://schemas.openxmlformats.org/officeDocument/2006/relationships" xmlns:p="http://schemas.openxmlformats.org/presentationml/2006/main">
  <p:tag name="TIMING" val="|1.8|15.4"/>
</p:tagLst>
</file>

<file path=ppt/tags/tag51.xml><?xml version="1.0" encoding="utf-8"?>
<p:tagLst xmlns:a="http://schemas.openxmlformats.org/drawingml/2006/main" xmlns:r="http://schemas.openxmlformats.org/officeDocument/2006/relationships" xmlns:p="http://schemas.openxmlformats.org/presentationml/2006/main">
  <p:tag name="TIMING" val="|0.5|14.9|27.4"/>
</p:tagLst>
</file>

<file path=ppt/tags/tag52.xml><?xml version="1.0" encoding="utf-8"?>
<p:tagLst xmlns:a="http://schemas.openxmlformats.org/drawingml/2006/main" xmlns:r="http://schemas.openxmlformats.org/officeDocument/2006/relationships" xmlns:p="http://schemas.openxmlformats.org/presentationml/2006/main">
  <p:tag name="TIMING" val="|0.8|3.9|6.9"/>
</p:tagLst>
</file>

<file path=ppt/tags/tag53.xml><?xml version="1.0" encoding="utf-8"?>
<p:tagLst xmlns:a="http://schemas.openxmlformats.org/drawingml/2006/main" xmlns:r="http://schemas.openxmlformats.org/officeDocument/2006/relationships" xmlns:p="http://schemas.openxmlformats.org/presentationml/2006/main">
  <p:tag name="TIMING" val="|1.5|2.5|10.1"/>
</p:tagLst>
</file>

<file path=ppt/tags/tag54.xml><?xml version="1.0" encoding="utf-8"?>
<p:tagLst xmlns:a="http://schemas.openxmlformats.org/drawingml/2006/main" xmlns:r="http://schemas.openxmlformats.org/officeDocument/2006/relationships" xmlns:p="http://schemas.openxmlformats.org/presentationml/2006/main">
  <p:tag name="TIMING" val="|0.3|9.2"/>
</p:tagLst>
</file>

<file path=ppt/tags/tag55.xml><?xml version="1.0" encoding="utf-8"?>
<p:tagLst xmlns:a="http://schemas.openxmlformats.org/drawingml/2006/main" xmlns:r="http://schemas.openxmlformats.org/officeDocument/2006/relationships" xmlns:p="http://schemas.openxmlformats.org/presentationml/2006/main">
  <p:tag name="TIMING" val="|0.4|1.4|0.9"/>
</p:tagLst>
</file>

<file path=ppt/tags/tag6.xml><?xml version="1.0" encoding="utf-8"?>
<p:tagLst xmlns:a="http://schemas.openxmlformats.org/drawingml/2006/main" xmlns:r="http://schemas.openxmlformats.org/officeDocument/2006/relationships" xmlns:p="http://schemas.openxmlformats.org/presentationml/2006/main">
  <p:tag name="TIMING" val="|4.9"/>
</p:tagLst>
</file>

<file path=ppt/tags/tag7.xml><?xml version="1.0" encoding="utf-8"?>
<p:tagLst xmlns:a="http://schemas.openxmlformats.org/drawingml/2006/main" xmlns:r="http://schemas.openxmlformats.org/officeDocument/2006/relationships" xmlns:p="http://schemas.openxmlformats.org/presentationml/2006/main">
  <p:tag name="TIMING" val="|1.6|7.5|2.8"/>
</p:tagLst>
</file>

<file path=ppt/tags/tag8.xml><?xml version="1.0" encoding="utf-8"?>
<p:tagLst xmlns:a="http://schemas.openxmlformats.org/drawingml/2006/main" xmlns:r="http://schemas.openxmlformats.org/officeDocument/2006/relationships" xmlns:p="http://schemas.openxmlformats.org/presentationml/2006/main">
  <p:tag name="TIMING" val="|3.5"/>
</p:tagLst>
</file>

<file path=ppt/tags/tag9.xml><?xml version="1.0" encoding="utf-8"?>
<p:tagLst xmlns:a="http://schemas.openxmlformats.org/drawingml/2006/main" xmlns:r="http://schemas.openxmlformats.org/officeDocument/2006/relationships" xmlns:p="http://schemas.openxmlformats.org/presentationml/2006/main">
  <p:tag name="TIMING" val="|1.3|7.5|5.1"/>
</p:tagLst>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Profile</Template>
  <TotalTime>496</TotalTime>
  <Words>3000</Words>
  <Application>Microsoft Office PowerPoint</Application>
  <PresentationFormat>On-screen Show (4:3)</PresentationFormat>
  <Paragraphs>213</Paragraphs>
  <Slides>55</Slides>
  <Notes>0</Notes>
  <HiddenSlides>0</HiddenSlides>
  <MMClips>1</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Profile</vt:lpstr>
      <vt:lpstr>Mary Magdalene</vt:lpstr>
      <vt:lpstr>Mary Magdalene</vt:lpstr>
      <vt:lpstr>What do we really know about Mary Magdalene?</vt:lpstr>
      <vt:lpstr>Mary Magdalene  in the Four Gospels</vt:lpstr>
      <vt:lpstr>The Four Gospels</vt:lpstr>
      <vt:lpstr>Mary Introduced</vt:lpstr>
      <vt:lpstr>Mary Introduced</vt:lpstr>
      <vt:lpstr>Mary at the Crucifixion</vt:lpstr>
      <vt:lpstr>Mary at the Crucifixion</vt:lpstr>
      <vt:lpstr>Mary at the Crucifixion</vt:lpstr>
      <vt:lpstr>Mary at the Burial</vt:lpstr>
      <vt:lpstr>Mary at the Burial</vt:lpstr>
      <vt:lpstr>Mary at the Empty Tomb</vt:lpstr>
      <vt:lpstr>Mary at the Empty Tomb</vt:lpstr>
      <vt:lpstr>Mary's Report</vt:lpstr>
      <vt:lpstr>Mary's Report</vt:lpstr>
      <vt:lpstr>Jesus appears to Mary</vt:lpstr>
      <vt:lpstr>Jesus appears to Mary</vt:lpstr>
      <vt:lpstr>Mary Afterwards</vt:lpstr>
      <vt:lpstr>Some Speculations from  Gospel Information</vt:lpstr>
      <vt:lpstr>Is She Mary of Bethany?</vt:lpstr>
      <vt:lpstr>Is She the Sinner of Luke 7?</vt:lpstr>
      <vt:lpstr>Is She the Woman  Caught in Adultery?</vt:lpstr>
      <vt:lpstr>Some Speculations</vt:lpstr>
      <vt:lpstr>Some Speculations</vt:lpstr>
      <vt:lpstr>Later Stories about Mary  in the Ancient Church</vt:lpstr>
      <vt:lpstr>Eastern Church Tradition</vt:lpstr>
      <vt:lpstr>Western Church Tradition</vt:lpstr>
      <vt:lpstr>Western Church Tradition</vt:lpstr>
      <vt:lpstr>Gnostic Materials  about Mary Magdalene</vt:lpstr>
      <vt:lpstr>What is Gnosticism?</vt:lpstr>
      <vt:lpstr>The Gnostic Gods, or Aeons</vt:lpstr>
      <vt:lpstr>What is Gnosticism?</vt:lpstr>
      <vt:lpstr>What is Gnosticism?</vt:lpstr>
      <vt:lpstr>What is Gnosticism?</vt:lpstr>
      <vt:lpstr>The Gospel of Mary</vt:lpstr>
      <vt:lpstr>The Gospel of Mary</vt:lpstr>
      <vt:lpstr>Contents of the Gospel of Mary</vt:lpstr>
      <vt:lpstr>Contents of the Gospel of Mary</vt:lpstr>
      <vt:lpstr>Contents of the Gospel of Mary</vt:lpstr>
      <vt:lpstr>The Gospel of Philip</vt:lpstr>
      <vt:lpstr>The Gospel of Philip</vt:lpstr>
      <vt:lpstr>Mary M in the Gospel of Philip</vt:lpstr>
      <vt:lpstr>Mary M in the Gospel of Philip</vt:lpstr>
      <vt:lpstr>Gnosticism in the Gospel of Philip</vt:lpstr>
      <vt:lpstr>Mary M elsewhere  in Gnostic Literature</vt:lpstr>
      <vt:lpstr>The Sophia of Jesus Christ</vt:lpstr>
      <vt:lpstr>The Sophia of Jesus Christ</vt:lpstr>
      <vt:lpstr>Comments on the Gnostic Gospels</vt:lpstr>
      <vt:lpstr>What do we really know  about Mary Magdalene?</vt:lpstr>
      <vt:lpstr>What do we really know  about Mary Magdalene?</vt:lpstr>
      <vt:lpstr>Was Jesus married?</vt:lpstr>
      <vt:lpstr>What about a child?</vt:lpstr>
      <vt:lpstr>Conclusions</vt:lpstr>
      <vt:lpstr>Mary Magdalene?</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 Magdalene</dc:title>
  <dc:creator>Dr. Robert C. Newman</dc:creator>
  <cp:lastModifiedBy>Newman</cp:lastModifiedBy>
  <cp:revision>249</cp:revision>
  <dcterms:created xsi:type="dcterms:W3CDTF">2005-04-14T21:52:25Z</dcterms:created>
  <dcterms:modified xsi:type="dcterms:W3CDTF">2015-07-06T20:04:32Z</dcterms:modified>
</cp:coreProperties>
</file>