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62" r:id="rId15"/>
    <p:sldId id="269" r:id="rId16"/>
    <p:sldId id="270" r:id="rId17"/>
    <p:sldId id="271" r:id="rId18"/>
    <p:sldId id="274" r:id="rId19"/>
    <p:sldId id="275" r:id="rId20"/>
    <p:sldId id="276" r:id="rId21"/>
    <p:sldId id="26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717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7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7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9D57D57-7606-41B8-8021-723B718090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77226-1F4E-4940-9FF0-5F8B98586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07ED-2D6A-4D8C-9837-BE44302B2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21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1720BC-499F-4D64-83B7-ED3C81675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655D-0F71-4D27-B2D0-8688B9F39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05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4ADC5-591F-4C72-9C93-EFB64B504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DF043-F035-45CF-BB0C-7DB830B09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7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620F-B9C8-4A5D-9A23-0D4FB69AD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28C5-3A75-46EA-84A2-F06C8D15F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8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79945-0FDA-4369-AC80-DAF021C3C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A334-4DE4-4213-88A6-B3E9F023E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B05B0-ECE8-49AA-93A0-77895DF51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5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323FF39F-FD30-4328-AD63-3C98ED512E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r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Maker of Heaven &amp; Earth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MakerHeavenEarth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Universe Just a Bubble?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recent alternative to a universe with a beginning is to claim that our universe had a beginning, but it is just a bubble in an infinite universe with no beginning.</a:t>
            </a:r>
          </a:p>
          <a:p>
            <a:r>
              <a:rPr lang="en-US" altLang="en-US"/>
              <a:t>This cannot be ruled out with our finite human knowledge, but neither do we have evidence for this hypothetical unseen universe outside ours.</a:t>
            </a:r>
          </a:p>
        </p:txBody>
      </p:sp>
    </p:spTree>
    <p:custDataLst>
      <p:tags r:id="rId1"/>
    </p:custDataLst>
  </p:cSld>
  <p:clrMapOvr>
    <a:masterClrMapping/>
  </p:clrMapOvr>
  <p:transition advTm="29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Recent Cosmology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history of cosmology in the 20</a:t>
            </a:r>
            <a:r>
              <a:rPr lang="en-US" altLang="en-US" baseline="30000"/>
              <a:t>th</a:t>
            </a:r>
            <a:r>
              <a:rPr lang="en-US" altLang="en-US"/>
              <a:t> century has been one frantic attempt after another… </a:t>
            </a:r>
          </a:p>
          <a:p>
            <a:pPr lvl="1"/>
            <a:r>
              <a:rPr lang="en-US" altLang="en-US"/>
              <a:t>… to avoid a universe with a beginning </a:t>
            </a:r>
          </a:p>
          <a:p>
            <a:pPr lvl="1"/>
            <a:r>
              <a:rPr lang="en-US" altLang="en-US"/>
              <a:t>… in the face of mounting evidence that this is just the sort of universe we live in!</a:t>
            </a:r>
          </a:p>
          <a:p>
            <a:r>
              <a:rPr lang="en-US" altLang="en-US"/>
              <a:t>A universe created at the big bang fits known data better than the alternatives.</a:t>
            </a:r>
          </a:p>
        </p:txBody>
      </p:sp>
    </p:spTree>
    <p:custDataLst>
      <p:tags r:id="rId1"/>
    </p:custDataLst>
  </p:cSld>
  <p:clrMapOvr>
    <a:masterClrMapping/>
  </p:clrMapOvr>
  <p:transition advTm="24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Fine-Tuned Universe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recent decades, physicists and astronomers have noted that the universe also looks designed.</a:t>
            </a:r>
          </a:p>
          <a:p>
            <a:r>
              <a:rPr lang="en-US" altLang="en-US"/>
              <a:t>The basic forces are finely-tuned to permit life in our universe.</a:t>
            </a:r>
          </a:p>
          <a:p>
            <a:r>
              <a:rPr lang="en-US" altLang="en-US"/>
              <a:t>Our own environment here on earth may well be unique in the universe in allowing advanced life.</a:t>
            </a:r>
          </a:p>
        </p:txBody>
      </p:sp>
    </p:spTree>
    <p:custDataLst>
      <p:tags r:id="rId1"/>
    </p:custDataLst>
  </p:cSld>
  <p:clrMapOvr>
    <a:masterClrMapping/>
  </p:clrMapOvr>
  <p:transition advTm="40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I believe in God Almighty, maker of heaven and earth…</a:t>
            </a:r>
          </a:p>
          <a:p>
            <a:r>
              <a:rPr lang="en-US" altLang="en-US"/>
              <a:t>… because the universe looks like it was created.</a:t>
            </a:r>
          </a:p>
        </p:txBody>
      </p:sp>
    </p:spTree>
    <p:custDataLst>
      <p:tags r:id="rId1"/>
    </p:custDataLst>
  </p:cSld>
  <p:clrMapOvr>
    <a:masterClrMapping/>
  </p:clrMapOvr>
  <p:transition advTm="10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Existence Explains the Nature of Living Things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7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 of Life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Bible-believers disagree on the age of the earth and whether God used evolution as a part of his creative activity.</a:t>
            </a:r>
          </a:p>
          <a:p>
            <a:r>
              <a:rPr lang="en-US" altLang="en-US"/>
              <a:t>But people who believe that life arose by chance, by purely natural, undirected processes, face insuperable problems.</a:t>
            </a:r>
          </a:p>
          <a:p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see.</a:t>
            </a:r>
          </a:p>
        </p:txBody>
      </p:sp>
    </p:spTree>
    <p:custDataLst>
      <p:tags r:id="rId1"/>
    </p:custDataLst>
  </p:cSld>
  <p:clrMapOvr>
    <a:masterClrMapping/>
  </p:clrMapOvr>
  <p:transition advTm="23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Life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Even the simplest known life is very complex:</a:t>
            </a:r>
          </a:p>
          <a:p>
            <a:pPr lvl="1"/>
            <a:r>
              <a:rPr lang="en-US" altLang="en-US"/>
              <a:t>Information content of E. coli bacteria = ~4000 sets of the </a:t>
            </a:r>
            <a:r>
              <a:rPr lang="en-US" altLang="en-US" i="1"/>
              <a:t>Encyclopaedia Britannica.</a:t>
            </a:r>
          </a:p>
          <a:p>
            <a:pPr lvl="1"/>
            <a:r>
              <a:rPr lang="en-US" altLang="en-US"/>
              <a:t>The minimal complexity of the simplest known organisms are about 1500 gene products (proteins, etc.) for those which can live independently and about 500 for parasites.</a:t>
            </a:r>
          </a:p>
        </p:txBody>
      </p:sp>
    </p:spTree>
    <p:custDataLst>
      <p:tags r:id="rId1"/>
    </p:custDataLst>
  </p:cSld>
  <p:clrMapOvr>
    <a:masterClrMapping/>
  </p:clrMapOvr>
  <p:transition advTm="72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Producing Order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It is very hard to produce organization by random processes.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Consider the problem of getting trained monkeys to type the words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ENCYCLOPAEDIA BRITANNICA</a:t>
            </a:r>
            <a:r>
              <a:rPr lang="en-US" altLang="en-US">
                <a:cs typeface="Arial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Typing at 3 characters/sec on special monkey-proof typewriters using only capital letters and standard punctuation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30 billion billion billion monkey-years!</a:t>
            </a:r>
          </a:p>
        </p:txBody>
      </p:sp>
    </p:spTree>
    <p:custDataLst>
      <p:tags r:id="rId1"/>
    </p:custDataLst>
  </p:cSld>
  <p:clrMapOvr>
    <a:masterClrMapping/>
  </p:clrMapOvr>
  <p:transition advTm="89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Producing Order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Consider the problem of forming a simple specified protein: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100 linked amino acids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Using the 20 standard amino acids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Imagine that all the nitrogen in the universe is tied up in 100-link amino acid chains, each of which trade partners as fast as the amino acid can move a short distance at standard temperature &amp; pressure.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There is only one chance in 10</a:t>
            </a:r>
            <a:r>
              <a:rPr lang="en-US" altLang="en-US" sz="2800" baseline="30000"/>
              <a:t>28</a:t>
            </a:r>
            <a:r>
              <a:rPr lang="en-US" altLang="en-US" sz="2800"/>
              <a:t> that the specified protein would be formed in the entire history of the universe!</a:t>
            </a:r>
            <a:endParaRPr lang="en-US" altLang="en-US" sz="2800" baseline="30000"/>
          </a:p>
        </p:txBody>
      </p:sp>
    </p:spTree>
    <p:custDataLst>
      <p:tags r:id="rId1"/>
    </p:custDataLst>
  </p:cSld>
  <p:clrMapOvr>
    <a:masterClrMapping/>
  </p:clrMapOvr>
  <p:transition advTm="6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Producing Order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contrast, minds can produce order very easily (in spite of the college roommate you may have had).</a:t>
            </a:r>
          </a:p>
          <a:p>
            <a:r>
              <a:rPr lang="en-US" altLang="en-US"/>
              <a:t>So the Christian model, that God produced the order seen in living things, is a model that is known to work.</a:t>
            </a:r>
          </a:p>
          <a:p>
            <a:r>
              <a:rPr lang="en-US" altLang="en-US"/>
              <a:t>There is no evidence that the atheistic model of randomness will work.</a:t>
            </a:r>
          </a:p>
        </p:txBody>
      </p:sp>
    </p:spTree>
    <p:custDataLst>
      <p:tags r:id="rId1"/>
    </p:custDataLst>
  </p:cSld>
  <p:clrMapOvr>
    <a:masterClrMapping/>
  </p:clrMapOvr>
  <p:transition advTm="30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I believe in God, the Father Almighty,</a:t>
            </a:r>
            <a:br>
              <a:rPr lang="en-US" altLang="en-US"/>
            </a:br>
            <a:r>
              <a:rPr lang="en-US" altLang="en-US"/>
              <a:t>maker of heaven and earth…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begins the Apostles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Creed, a very early formulation of historic Christianity.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Anyone who has read the Bible knows that this is what it teaches also.</a:t>
            </a:r>
          </a:p>
          <a:p>
            <a:pPr>
              <a:lnSpc>
                <a:spcPct val="90000"/>
              </a:lnSpc>
            </a:pPr>
            <a:r>
              <a:rPr lang="en-US" altLang="en-US"/>
              <a:t>Yet today this belief is widely rejected, especially among people who consider themselves to be well-educated.</a:t>
            </a:r>
          </a:p>
        </p:txBody>
      </p:sp>
    </p:spTree>
    <p:custDataLst>
      <p:tags r:id="rId1"/>
    </p:custDataLst>
  </p:cSld>
  <p:clrMapOvr>
    <a:masterClrMapping/>
  </p:clrMapOvr>
  <p:transition advTm="23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I believe in God Almighty, maker of heaven and earth…</a:t>
            </a:r>
          </a:p>
          <a:p>
            <a:r>
              <a:rPr lang="en-US" altLang="en-US"/>
              <a:t>… because the universe looks like it was created.</a:t>
            </a:r>
          </a:p>
          <a:p>
            <a:r>
              <a:rPr lang="en-US" altLang="en-US"/>
              <a:t>… because living things look like they were created.</a:t>
            </a:r>
          </a:p>
        </p:txBody>
      </p:sp>
    </p:spTree>
    <p:custDataLst>
      <p:tags r:id="rId1"/>
    </p:custDataLst>
  </p:cSld>
  <p:clrMapOvr>
    <a:masterClrMapping/>
  </p:clrMapOvr>
  <p:transition advTm="11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God Said So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 said so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Is this just an appeal to blind faith?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Like the statement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God said it, I believe it, that settles it!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is so often claimed to be?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No, blind faith can be very dangerous.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leap in the dark might land us in the wrong place.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believing what turns out to be true can be very advantageous, even if our reasons weren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very good.</a:t>
            </a:r>
          </a:p>
        </p:txBody>
      </p:sp>
    </p:spTree>
    <p:custDataLst>
      <p:tags r:id="rId1"/>
    </p:custDataLst>
  </p:cSld>
  <p:clrMapOvr>
    <a:masterClrMapping/>
  </p:clrMapOvr>
  <p:transition advTm="36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importance of this point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we say we believe in God the creator because he said so, the point is that this belief is not </a:t>
            </a:r>
            <a:r>
              <a:rPr lang="en-US" altLang="en-US" i="1"/>
              <a:t>just</a:t>
            </a:r>
            <a:r>
              <a:rPr lang="en-US" altLang="en-US"/>
              <a:t> an inference, but it is the result of a communication from God.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Many people believe in extra-terrestrials, but the evidence would be more conclusive if these beings made a public appearance on the White House lawn.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Which communication?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But the human race has many who claim to have received divine revelation…</a:t>
            </a:r>
          </a:p>
          <a:p>
            <a:pPr lvl="1"/>
            <a:r>
              <a:rPr lang="en-US" altLang="en-US"/>
              <a:t>Muhammad</a:t>
            </a:r>
          </a:p>
          <a:p>
            <a:pPr lvl="1"/>
            <a:r>
              <a:rPr lang="en-US" altLang="en-US"/>
              <a:t>Joseph Smith</a:t>
            </a:r>
          </a:p>
          <a:p>
            <a:r>
              <a:rPr lang="en-US" altLang="en-US"/>
              <a:t>How do we know which (if any) is right?</a:t>
            </a:r>
          </a:p>
          <a:p>
            <a:r>
              <a:rPr lang="en-US" altLang="en-US"/>
              <a:t>We try to make this decision by looking at the evidence.</a:t>
            </a:r>
          </a:p>
        </p:txBody>
      </p:sp>
    </p:spTree>
    <p:custDataLst>
      <p:tags r:id="rId1"/>
    </p:custDataLst>
  </p:cSld>
  <p:clrMapOvr>
    <a:masterClrMapping/>
  </p:clrMapOvr>
  <p:transition advTm="24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Bible provides excellent evidence that it is what it claims to be – communication from the Creator</a:t>
            </a:r>
          </a:p>
          <a:p>
            <a:r>
              <a:rPr lang="en-US" altLang="en-US"/>
              <a:t>See the many materials on our IBRI website: </a:t>
            </a:r>
            <a:r>
              <a:rPr lang="en-US" altLang="en-US">
                <a:hlinkClick r:id="rId3"/>
              </a:rPr>
              <a:t>www.ibri.org</a:t>
            </a:r>
            <a:r>
              <a:rPr lang="en-US" altLang="en-US"/>
              <a:t>. </a:t>
            </a:r>
          </a:p>
        </p:txBody>
      </p:sp>
    </p:spTree>
    <p:custDataLst>
      <p:tags r:id="rId1"/>
    </p:custDataLst>
  </p:cSld>
  <p:clrMapOvr>
    <a:masterClrMapping/>
  </p:clrMapOvr>
  <p:transition advTm="29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outline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Historical evidence: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phenomena of Sinai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phenomena of Jesus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Prophetic evidence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Jesus: see our PP talk </a:t>
            </a:r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Jesus, the Testimony of Prophecy &amp; History</a:t>
            </a:r>
            <a:r>
              <a:rPr lang="en-US" altLang="en-US" sz="2400">
                <a:cs typeface="Arial" charset="0"/>
              </a:rPr>
              <a:t>"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Israel: see our PP talk </a:t>
            </a:r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Israel, Evidence of God in History</a:t>
            </a:r>
            <a:r>
              <a:rPr lang="en-US" altLang="en-US" sz="2400">
                <a:cs typeface="Arial" charset="0"/>
              </a:rPr>
              <a:t>"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Personal evidence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Lives transformed by knowing the Creator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Societies transformed by Christianity</a:t>
            </a:r>
          </a:p>
        </p:txBody>
      </p:sp>
    </p:spTree>
    <p:custDataLst>
      <p:tags r:id="rId1"/>
    </p:custDataLst>
  </p:cSld>
  <p:clrMapOvr>
    <a:masterClrMapping/>
  </p:clrMapOvr>
  <p:transition advTm="171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worldviews we call atheism and secular humanism are purely inferential (with some bad inferences).</a:t>
            </a:r>
          </a:p>
          <a:p>
            <a:r>
              <a:rPr lang="en-US" altLang="en-US"/>
              <a:t>They ignore important problems.</a:t>
            </a:r>
          </a:p>
        </p:txBody>
      </p:sp>
    </p:spTree>
    <p:custDataLst>
      <p:tags r:id="rId1"/>
    </p:custDataLst>
  </p:cSld>
  <p:clrMapOvr>
    <a:masterClrMapping/>
  </p:clrMapOvr>
  <p:transition advTm="13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I believe in God Almighty, maker of heaven and earth…</a:t>
            </a:r>
          </a:p>
          <a:p>
            <a:r>
              <a:rPr lang="en-US" altLang="en-US"/>
              <a:t>… because the universe looks like it was created.</a:t>
            </a:r>
          </a:p>
          <a:p>
            <a:r>
              <a:rPr lang="en-US" altLang="en-US"/>
              <a:t>… because living things look like they were created.</a:t>
            </a:r>
          </a:p>
          <a:p>
            <a:r>
              <a:rPr lang="en-US" altLang="en-US"/>
              <a:t>… because God said so.</a:t>
            </a:r>
          </a:p>
        </p:txBody>
      </p:sp>
    </p:spTree>
    <p:custDataLst>
      <p:tags r:id="rId1"/>
    </p:custDataLst>
  </p:cSld>
  <p:clrMapOvr>
    <a:masterClrMapping/>
  </p:clrMapOvr>
  <p:transition advTm="16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as Christians certainly do not know all the answers…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 but God does!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 and we need not be ashamed to believe in the God of the Bible, maker of heaven and earth.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 you know him?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May we live for him in such a way as to draw others to him.</a:t>
            </a:r>
          </a:p>
        </p:txBody>
      </p:sp>
    </p:spTree>
    <p:custDataLst>
      <p:tags r:id="rId1"/>
    </p:custDataLst>
  </p:cSld>
  <p:clrMapOvr>
    <a:masterClrMapping/>
  </p:clrMapOvr>
  <p:transition advTm="48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Carl Sagan on the Cosmos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For instance, Carl Sagan, in his acclaimed PBS series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Cosmos,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begins his presentation with these words: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The cosmos is all that is, or ever was, or ever will be.</a:t>
            </a:r>
            <a:r>
              <a:rPr lang="en-US" altLang="en-US" sz="2800">
                <a:cs typeface="Arial" charset="0"/>
              </a:rPr>
              <a:t>"</a:t>
            </a:r>
          </a:p>
        </p:txBody>
      </p:sp>
      <p:pic>
        <p:nvPicPr>
          <p:cNvPr id="11269" name="Picture 5" descr="Sag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675" y="2100263"/>
            <a:ext cx="2381250" cy="3419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… is just the beginning if you know your Creator.</a:t>
            </a:r>
          </a:p>
        </p:txBody>
      </p:sp>
    </p:spTree>
    <p:custDataLst>
      <p:tags r:id="rId1"/>
    </p:custDataLst>
  </p:cSld>
  <p:clrMapOvr>
    <a:masterClrMapping/>
  </p:clrMapOvr>
  <p:transition advTm="10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 have studied science for a number of years myself (I have a PhD in theoretical astrophysics), and I believe in God Almighty, maker of heaven and earth.</a:t>
            </a:r>
          </a:p>
          <a:p>
            <a:r>
              <a:rPr lang="en-US" altLang="en-US"/>
              <a:t>I think there are good reasons for believing this.</a:t>
            </a:r>
          </a:p>
          <a:p>
            <a:r>
              <a:rPr lang="en-US" altLang="en-US"/>
              <a:t>That’s what we want to discuss here.</a:t>
            </a:r>
          </a:p>
        </p:txBody>
      </p:sp>
    </p:spTree>
    <p:custDataLst>
      <p:tags r:id="rId1"/>
    </p:custDataLst>
  </p:cSld>
  <p:clrMapOvr>
    <a:masterClrMapping/>
  </p:clrMapOvr>
  <p:transition advTm="16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 believe in God the Father Almighty, Maker of heaven and earth because:</a:t>
            </a:r>
          </a:p>
          <a:p>
            <a:pPr lvl="1"/>
            <a:r>
              <a:rPr lang="en-US" altLang="en-US"/>
              <a:t>The existence of God explains the nature of the universe;</a:t>
            </a:r>
          </a:p>
          <a:p>
            <a:pPr lvl="1"/>
            <a:r>
              <a:rPr lang="en-US" altLang="en-US"/>
              <a:t>The existence of God explains the nature of living things;</a:t>
            </a:r>
          </a:p>
          <a:p>
            <a:pPr lvl="1"/>
            <a:r>
              <a:rPr lang="en-US" altLang="en-US"/>
              <a:t>God said so.</a:t>
            </a:r>
          </a:p>
          <a:p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have a look at these three reasons.</a:t>
            </a:r>
          </a:p>
        </p:txBody>
      </p:sp>
    </p:spTree>
    <p:custDataLst>
      <p:tags r:id="rId1"/>
    </p:custDataLst>
  </p:cSld>
  <p:clrMapOvr>
    <a:masterClrMapping/>
  </p:clrMapOvr>
  <p:transition advTm="18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Existence Explains the Nature of the Universe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5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Universe Today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currently live in a very large universe, which is billions of light-years across.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light-year = about 6 trillion miles.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universe is in the process of expanding.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galaxies are obviously moving apart, and we think that is because space is expanding.</a:t>
            </a:r>
          </a:p>
        </p:txBody>
      </p:sp>
    </p:spTree>
    <p:custDataLst>
      <p:tags r:id="rId1"/>
    </p:custDataLst>
  </p:cSld>
  <p:clrMapOvr>
    <a:masterClrMapping/>
  </p:clrMapOvr>
  <p:transition advTm="34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Universe Back Then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universe was once (early in its history) very dense and very hot.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can tell this by extrapolating backwards in time, and by observing remnants of its early history: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cosmic black-body radiation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Galaxy-counts and early galaxies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Recent evidence that the universe is expanding more rapidly now than earlier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83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Universe Oscillating?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Until the 1990s, this was widely favored as the way to avoid a beginning, e.g., by:</a:t>
            </a:r>
          </a:p>
          <a:p>
            <a:pPr lvl="1"/>
            <a:r>
              <a:rPr lang="en-US" altLang="en-US"/>
              <a:t>Isaac Asimov</a:t>
            </a:r>
          </a:p>
          <a:p>
            <a:pPr lvl="1"/>
            <a:r>
              <a:rPr lang="en-US" altLang="en-US"/>
              <a:t>Carl Sagan</a:t>
            </a:r>
          </a:p>
          <a:p>
            <a:r>
              <a:rPr lang="en-US" altLang="en-US"/>
              <a:t>This now appears to be impossible:</a:t>
            </a:r>
          </a:p>
          <a:p>
            <a:pPr lvl="1"/>
            <a:r>
              <a:rPr lang="en-US" altLang="en-US"/>
              <a:t>Looks like universe will expand forever</a:t>
            </a:r>
          </a:p>
          <a:p>
            <a:pPr lvl="1"/>
            <a:r>
              <a:rPr lang="en-US" altLang="en-US"/>
              <a:t>Looks like a collapsing universe would not bounce to shift into an expanding mode</a:t>
            </a:r>
          </a:p>
        </p:txBody>
      </p:sp>
    </p:spTree>
    <p:custDataLst>
      <p:tags r:id="rId1"/>
    </p:custDataLst>
  </p:cSld>
  <p:clrMapOvr>
    <a:masterClrMapping/>
  </p:clrMapOvr>
  <p:transition advTm="4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4.2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9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3|9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6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|27.4|2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3|8.3|9.3|2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.9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5.1|5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8.7|3.9|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1.6|2|8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5.8|66.4|30.9|6.6|15.2|8.7|5.2|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2.9|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2.3|5.7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3.2|4.4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8.3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|7|24.4|3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|4.4|7.7|3.7|7"/>
</p:tagLst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139</TotalTime>
  <Words>1296</Words>
  <Application>Microsoft Office PowerPoint</Application>
  <PresentationFormat>On-screen Show (4:3)</PresentationFormat>
  <Paragraphs>127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Radial</vt:lpstr>
      <vt:lpstr>Maker of Heaven &amp; Earth</vt:lpstr>
      <vt:lpstr>Introduction</vt:lpstr>
      <vt:lpstr>Carl Sagan on the Cosmos</vt:lpstr>
      <vt:lpstr>Introduction</vt:lpstr>
      <vt:lpstr>Introduction</vt:lpstr>
      <vt:lpstr>God's Existence Explains the Nature of the Universe</vt:lpstr>
      <vt:lpstr>The Universe Today</vt:lpstr>
      <vt:lpstr>The Universe Back Then</vt:lpstr>
      <vt:lpstr>Is the Universe Oscillating?</vt:lpstr>
      <vt:lpstr>Is the Universe Just a Bubble?</vt:lpstr>
      <vt:lpstr>Recent Cosmology</vt:lpstr>
      <vt:lpstr>A Fine-Tuned Universe</vt:lpstr>
      <vt:lpstr>Recap</vt:lpstr>
      <vt:lpstr>God's Existence Explains the Nature of Living Things</vt:lpstr>
      <vt:lpstr>Origin of Life</vt:lpstr>
      <vt:lpstr>Simple Life</vt:lpstr>
      <vt:lpstr>Producing Order</vt:lpstr>
      <vt:lpstr>Producing Order</vt:lpstr>
      <vt:lpstr>Producing Order</vt:lpstr>
      <vt:lpstr>Recap</vt:lpstr>
      <vt:lpstr>God Said So</vt:lpstr>
      <vt:lpstr>God said so</vt:lpstr>
      <vt:lpstr>The importance of this point</vt:lpstr>
      <vt:lpstr>Which communication?</vt:lpstr>
      <vt:lpstr>The evidence</vt:lpstr>
      <vt:lpstr>An outline</vt:lpstr>
      <vt:lpstr>Summary</vt:lpstr>
      <vt:lpstr>Recap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 of Heaven &amp; Earth</dc:title>
  <dc:creator>rnewman</dc:creator>
  <cp:lastModifiedBy>Newman</cp:lastModifiedBy>
  <cp:revision>69</cp:revision>
  <dcterms:created xsi:type="dcterms:W3CDTF">2007-08-31T23:18:22Z</dcterms:created>
  <dcterms:modified xsi:type="dcterms:W3CDTF">2015-07-06T20:01:09Z</dcterms:modified>
</cp:coreProperties>
</file>