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18E32F-D2D6-4765-9DE2-BF5C558B1815}" type="slidenum">
              <a:rPr lang="en-US" altLang="en-US"/>
              <a:pPr>
                <a:defRPr/>
              </a:pPr>
              <a:t>‹#›</a:t>
            </a:fld>
            <a:endParaRPr lang="en-US" altLang="en-US"/>
          </a:p>
        </p:txBody>
      </p:sp>
    </p:spTree>
    <p:extLst>
      <p:ext uri="{BB962C8B-B14F-4D97-AF65-F5344CB8AC3E}">
        <p14:creationId xmlns:p14="http://schemas.microsoft.com/office/powerpoint/2010/main" val="381781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792763-2119-4272-87C8-C3682B3AA0D2}" type="slidenum">
              <a:rPr lang="en-US" altLang="en-US"/>
              <a:pPr>
                <a:defRPr/>
              </a:pPr>
              <a:t>‹#›</a:t>
            </a:fld>
            <a:endParaRPr lang="en-US" altLang="en-US"/>
          </a:p>
        </p:txBody>
      </p:sp>
    </p:spTree>
    <p:extLst>
      <p:ext uri="{BB962C8B-B14F-4D97-AF65-F5344CB8AC3E}">
        <p14:creationId xmlns:p14="http://schemas.microsoft.com/office/powerpoint/2010/main" val="185397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F804E6A-3842-4A88-B99C-7A55338A03AC}" type="slidenum">
              <a:rPr lang="en-US" altLang="en-US"/>
              <a:pPr>
                <a:defRPr/>
              </a:pPr>
              <a:t>‹#›</a:t>
            </a:fld>
            <a:endParaRPr lang="en-US" altLang="en-US"/>
          </a:p>
        </p:txBody>
      </p:sp>
    </p:spTree>
    <p:extLst>
      <p:ext uri="{BB962C8B-B14F-4D97-AF65-F5344CB8AC3E}">
        <p14:creationId xmlns:p14="http://schemas.microsoft.com/office/powerpoint/2010/main" val="140837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56C4B0-DE8A-462F-8389-C87C49A5EA14}" type="slidenum">
              <a:rPr lang="en-US" altLang="en-US"/>
              <a:pPr>
                <a:defRPr/>
              </a:pPr>
              <a:t>‹#›</a:t>
            </a:fld>
            <a:endParaRPr lang="en-US" altLang="en-US"/>
          </a:p>
        </p:txBody>
      </p:sp>
    </p:spTree>
    <p:extLst>
      <p:ext uri="{BB962C8B-B14F-4D97-AF65-F5344CB8AC3E}">
        <p14:creationId xmlns:p14="http://schemas.microsoft.com/office/powerpoint/2010/main" val="338693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267A10-57A5-472A-8AF6-B10EDAD0F151}" type="slidenum">
              <a:rPr lang="en-US" altLang="en-US"/>
              <a:pPr>
                <a:defRPr/>
              </a:pPr>
              <a:t>‹#›</a:t>
            </a:fld>
            <a:endParaRPr lang="en-US" altLang="en-US"/>
          </a:p>
        </p:txBody>
      </p:sp>
    </p:spTree>
    <p:extLst>
      <p:ext uri="{BB962C8B-B14F-4D97-AF65-F5344CB8AC3E}">
        <p14:creationId xmlns:p14="http://schemas.microsoft.com/office/powerpoint/2010/main" val="343174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6882E8-4CE8-4BA6-A5D8-E9DC1E28FDA3}" type="slidenum">
              <a:rPr lang="en-US" altLang="en-US"/>
              <a:pPr>
                <a:defRPr/>
              </a:pPr>
              <a:t>‹#›</a:t>
            </a:fld>
            <a:endParaRPr lang="en-US" altLang="en-US"/>
          </a:p>
        </p:txBody>
      </p:sp>
    </p:spTree>
    <p:extLst>
      <p:ext uri="{BB962C8B-B14F-4D97-AF65-F5344CB8AC3E}">
        <p14:creationId xmlns:p14="http://schemas.microsoft.com/office/powerpoint/2010/main" val="387726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F61F7E5-8433-4C85-91D3-5BF4D56D0D92}" type="slidenum">
              <a:rPr lang="en-US" altLang="en-US"/>
              <a:pPr>
                <a:defRPr/>
              </a:pPr>
              <a:t>‹#›</a:t>
            </a:fld>
            <a:endParaRPr lang="en-US" altLang="en-US"/>
          </a:p>
        </p:txBody>
      </p:sp>
    </p:spTree>
    <p:extLst>
      <p:ext uri="{BB962C8B-B14F-4D97-AF65-F5344CB8AC3E}">
        <p14:creationId xmlns:p14="http://schemas.microsoft.com/office/powerpoint/2010/main" val="287182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64911A-FC9C-47A9-8E38-1CFEEAE895BD}" type="slidenum">
              <a:rPr lang="en-US" altLang="en-US"/>
              <a:pPr>
                <a:defRPr/>
              </a:pPr>
              <a:t>‹#›</a:t>
            </a:fld>
            <a:endParaRPr lang="en-US" altLang="en-US"/>
          </a:p>
        </p:txBody>
      </p:sp>
    </p:spTree>
    <p:extLst>
      <p:ext uri="{BB962C8B-B14F-4D97-AF65-F5344CB8AC3E}">
        <p14:creationId xmlns:p14="http://schemas.microsoft.com/office/powerpoint/2010/main" val="62837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C2AFBDF-43BB-48C2-97C9-3300771C4D21}" type="slidenum">
              <a:rPr lang="en-US" altLang="en-US"/>
              <a:pPr>
                <a:defRPr/>
              </a:pPr>
              <a:t>‹#›</a:t>
            </a:fld>
            <a:endParaRPr lang="en-US" altLang="en-US"/>
          </a:p>
        </p:txBody>
      </p:sp>
    </p:spTree>
    <p:extLst>
      <p:ext uri="{BB962C8B-B14F-4D97-AF65-F5344CB8AC3E}">
        <p14:creationId xmlns:p14="http://schemas.microsoft.com/office/powerpoint/2010/main" val="76855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B565B2-FAC7-4A7B-A83E-9BFC2A418AC0}" type="slidenum">
              <a:rPr lang="en-US" altLang="en-US"/>
              <a:pPr>
                <a:defRPr/>
              </a:pPr>
              <a:t>‹#›</a:t>
            </a:fld>
            <a:endParaRPr lang="en-US" altLang="en-US"/>
          </a:p>
        </p:txBody>
      </p:sp>
    </p:spTree>
    <p:extLst>
      <p:ext uri="{BB962C8B-B14F-4D97-AF65-F5344CB8AC3E}">
        <p14:creationId xmlns:p14="http://schemas.microsoft.com/office/powerpoint/2010/main" val="176937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E6EF27-5FE5-4FC3-8E44-63BC7E495D09}" type="slidenum">
              <a:rPr lang="en-US" altLang="en-US"/>
              <a:pPr>
                <a:defRPr/>
              </a:pPr>
              <a:t>‹#›</a:t>
            </a:fld>
            <a:endParaRPr lang="en-US" altLang="en-US"/>
          </a:p>
        </p:txBody>
      </p:sp>
    </p:spTree>
    <p:extLst>
      <p:ext uri="{BB962C8B-B14F-4D97-AF65-F5344CB8AC3E}">
        <p14:creationId xmlns:p14="http://schemas.microsoft.com/office/powerpoint/2010/main" val="100242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952B6CA-9754-491F-A896-18E0406B66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MC90044476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13" y="685800"/>
            <a:ext cx="42433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MC900444765[1]"/>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095500" y="228600"/>
            <a:ext cx="48926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ctrTitle"/>
          </p:nvPr>
        </p:nvSpPr>
        <p:spPr/>
        <p:txBody>
          <a:bodyPr/>
          <a:lstStyle/>
          <a:p>
            <a:pPr eaLnBrk="1" hangingPunct="1"/>
            <a:r>
              <a:rPr lang="en-US" altLang="en-US" smtClean="0"/>
              <a:t>Living the Good Life</a:t>
            </a:r>
          </a:p>
        </p:txBody>
      </p:sp>
      <p:sp>
        <p:nvSpPr>
          <p:cNvPr id="4" name="Rectangle 3"/>
          <p:cNvSpPr>
            <a:spLocks noGrp="1" noChangeArrowheads="1"/>
          </p:cNvSpPr>
          <p:nvPr>
            <p:ph type="subTitle" idx="1"/>
          </p:nvPr>
        </p:nvSpPr>
        <p:spPr/>
        <p:txBody>
          <a:bodyPr/>
          <a:lstStyle/>
          <a:p>
            <a:pPr eaLnBrk="1" hangingPunct="1"/>
            <a:r>
              <a:rPr lang="en-US" altLang="en-US" smtClean="0"/>
              <a:t>Matthew 6:19-34</a:t>
            </a:r>
          </a:p>
          <a:p>
            <a:pPr eaLnBrk="1" hangingPunct="1"/>
            <a:r>
              <a:rPr lang="en-US" altLang="en-US" i="1" smtClean="0"/>
              <a:t>Robert C. Newman</a:t>
            </a:r>
          </a:p>
        </p:txBody>
      </p:sp>
      <p:pic>
        <p:nvPicPr>
          <p:cNvPr id="5" name="LivingtheGoodLif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91200"/>
            <a:ext cx="609600" cy="609600"/>
          </a:xfrm>
          <a:prstGeom prst="rect">
            <a:avLst/>
          </a:prstGeom>
        </p:spPr>
      </p:pic>
    </p:spTree>
    <p:custDataLst>
      <p:tags r:id="rId1"/>
    </p:custDataLst>
  </p:cSld>
  <p:clrMapOvr>
    <a:masterClrMapping/>
  </p:clrMapOvr>
  <p:transition advTm="139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5"/>
                </p:tgtEl>
              </p:cMediaNode>
            </p:audio>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(1) Worry: Birds &amp; Food</a:t>
            </a:r>
          </a:p>
        </p:txBody>
      </p:sp>
      <p:sp>
        <p:nvSpPr>
          <p:cNvPr id="16388" name="Text Box 4"/>
          <p:cNvSpPr txBox="1">
            <a:spLocks noChangeArrowheads="1"/>
          </p:cNvSpPr>
          <p:nvPr/>
        </p:nvSpPr>
        <p:spPr bwMode="auto">
          <a:xfrm>
            <a:off x="1447800" y="1752600"/>
            <a:ext cx="64770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Matt 6:26 (NIV) Look at the birds of the air; they do not sow or reap or store away in barns, and yet your heavenly Father feeds them. Are you not much more valuable than they? </a:t>
            </a:r>
          </a:p>
          <a:p>
            <a:pPr eaLnBrk="1" hangingPunct="1"/>
            <a:r>
              <a:rPr lang="en-US" altLang="en-US" sz="3200"/>
              <a:t>27 Who of you by worrying can add a single hour to his life?</a:t>
            </a:r>
          </a:p>
        </p:txBody>
      </p:sp>
    </p:spTree>
    <p:custDataLst>
      <p:tags r:id="rId1"/>
    </p:custDataLst>
  </p:cSld>
  <p:clrMapOvr>
    <a:masterClrMapping/>
  </p:clrMapOvr>
  <p:transition advTm="825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(2) Worry: Flowers &amp; Clothing</a:t>
            </a:r>
          </a:p>
        </p:txBody>
      </p:sp>
      <p:sp>
        <p:nvSpPr>
          <p:cNvPr id="18436" name="Text Box 4"/>
          <p:cNvSpPr txBox="1">
            <a:spLocks noChangeArrowheads="1"/>
          </p:cNvSpPr>
          <p:nvPr/>
        </p:nvSpPr>
        <p:spPr bwMode="auto">
          <a:xfrm>
            <a:off x="1219200" y="1600200"/>
            <a:ext cx="6781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Matt 6:28 (NIV) And why do you worry about clothes? See how the lilies of the field grow. They do not labor or spin. </a:t>
            </a:r>
          </a:p>
          <a:p>
            <a:pPr eaLnBrk="1" hangingPunct="1"/>
            <a:r>
              <a:rPr lang="en-US" altLang="en-US" sz="2800"/>
              <a:t>29 Yet I tell you that not even Solomon in all his splendor was dressed like one of these. </a:t>
            </a:r>
          </a:p>
          <a:p>
            <a:pPr eaLnBrk="1" hangingPunct="1"/>
            <a:r>
              <a:rPr lang="en-US" altLang="en-US" sz="2800"/>
              <a:t>30 If that is how God clothes the grass of the field, which is here today and tomorrow is thrown into the fire, will he not much more clothe you, O you of little faith? </a:t>
            </a:r>
          </a:p>
        </p:txBody>
      </p:sp>
    </p:spTree>
    <p:custDataLst>
      <p:tags r:id="rId1"/>
    </p:custDataLst>
  </p:cSld>
  <p:clrMapOvr>
    <a:masterClrMapping/>
  </p:clrMapOvr>
  <p:transition advTm="861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Summary on Worry</a:t>
            </a:r>
          </a:p>
        </p:txBody>
      </p:sp>
      <p:sp>
        <p:nvSpPr>
          <p:cNvPr id="20484" name="Text Box 4"/>
          <p:cNvSpPr txBox="1">
            <a:spLocks noChangeArrowheads="1"/>
          </p:cNvSpPr>
          <p:nvPr/>
        </p:nvSpPr>
        <p:spPr bwMode="auto">
          <a:xfrm>
            <a:off x="1600200" y="1600200"/>
            <a:ext cx="60960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Matt 6:31 (NIV) So do not worry, saying, “What shall we eat?” or “What shall we drink?” or “What shall we wear?” </a:t>
            </a:r>
          </a:p>
          <a:p>
            <a:pPr eaLnBrk="1" hangingPunct="1"/>
            <a:r>
              <a:rPr lang="en-US" altLang="en-US" sz="3200"/>
              <a:t>32 For the pagans run after all these things, and your heavenly Father knows that you need them. </a:t>
            </a:r>
          </a:p>
        </p:txBody>
      </p:sp>
    </p:spTree>
    <p:custDataLst>
      <p:tags r:id="rId1"/>
    </p:custDataLst>
  </p:cSld>
  <p:clrMapOvr>
    <a:masterClrMapping/>
  </p:clrMapOvr>
  <p:transition advTm="974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The Main Point</a:t>
            </a:r>
          </a:p>
        </p:txBody>
      </p:sp>
      <p:sp>
        <p:nvSpPr>
          <p:cNvPr id="22532" name="Text Box 4"/>
          <p:cNvSpPr txBox="1">
            <a:spLocks noChangeArrowheads="1"/>
          </p:cNvSpPr>
          <p:nvPr/>
        </p:nvSpPr>
        <p:spPr bwMode="auto">
          <a:xfrm>
            <a:off x="1371600" y="1828800"/>
            <a:ext cx="63246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Matt 6:33 (NIV) But seek first his kingdom and his righteousness, and all these things will be given to you as well. </a:t>
            </a:r>
          </a:p>
          <a:p>
            <a:pPr eaLnBrk="1" hangingPunct="1"/>
            <a:r>
              <a:rPr lang="en-US" altLang="en-US" sz="3200"/>
              <a:t>34 Therefore do not worry about tomorrow, for tomorrow will worry about itself. Each day has enough trouble of its own. </a:t>
            </a:r>
          </a:p>
        </p:txBody>
      </p:sp>
    </p:spTree>
    <p:custDataLst>
      <p:tags r:id="rId1"/>
    </p:custDataLst>
  </p:cSld>
  <p:clrMapOvr>
    <a:masterClrMapping/>
  </p:clrMapOvr>
  <p:transition advTm="1049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Conclusions</a:t>
            </a:r>
          </a:p>
        </p:txBody>
      </p:sp>
      <p:sp>
        <p:nvSpPr>
          <p:cNvPr id="24579" name="Rectangle 3"/>
          <p:cNvSpPr>
            <a:spLocks noGrp="1" noChangeArrowheads="1"/>
          </p:cNvSpPr>
          <p:nvPr>
            <p:ph type="body" idx="1"/>
          </p:nvPr>
        </p:nvSpPr>
        <p:spPr>
          <a:xfrm>
            <a:off x="457200" y="1371600"/>
            <a:ext cx="8229600" cy="5029200"/>
          </a:xfrm>
        </p:spPr>
        <p:txBody>
          <a:bodyPr/>
          <a:lstStyle/>
          <a:p>
            <a:pPr eaLnBrk="1" hangingPunct="1">
              <a:lnSpc>
                <a:spcPct val="90000"/>
              </a:lnSpc>
            </a:pPr>
            <a:r>
              <a:rPr lang="en-US" altLang="en-US" sz="2800" smtClean="0"/>
              <a:t>Can you let God take care of the mundane things of life, and put your emphasis on what He cares about, what really matters?</a:t>
            </a:r>
          </a:p>
          <a:p>
            <a:pPr lvl="1" eaLnBrk="1" hangingPunct="1">
              <a:lnSpc>
                <a:spcPct val="90000"/>
              </a:lnSpc>
            </a:pPr>
            <a:r>
              <a:rPr lang="en-US" altLang="en-US" sz="2400" smtClean="0"/>
              <a:t>His rule in your life</a:t>
            </a:r>
          </a:p>
          <a:p>
            <a:pPr lvl="1" eaLnBrk="1" hangingPunct="1">
              <a:lnSpc>
                <a:spcPct val="90000"/>
              </a:lnSpc>
            </a:pPr>
            <a:r>
              <a:rPr lang="en-US" altLang="en-US" sz="2400" smtClean="0"/>
              <a:t>Being good, like God is</a:t>
            </a:r>
          </a:p>
          <a:p>
            <a:pPr eaLnBrk="1" hangingPunct="1">
              <a:lnSpc>
                <a:spcPct val="90000"/>
              </a:lnSpc>
            </a:pPr>
            <a:r>
              <a:rPr lang="en-US" altLang="en-US" sz="2800" smtClean="0"/>
              <a:t>If you can, you have already begun to live the really “good life” here &amp; now.</a:t>
            </a:r>
          </a:p>
          <a:p>
            <a:pPr eaLnBrk="1" hangingPunct="1">
              <a:lnSpc>
                <a:spcPct val="90000"/>
              </a:lnSpc>
            </a:pPr>
            <a:r>
              <a:rPr lang="en-US" altLang="en-US" sz="2800" smtClean="0"/>
              <a:t>If you can’t, your life is going to be cluttered with worries:</a:t>
            </a:r>
          </a:p>
          <a:p>
            <a:pPr lvl="1" eaLnBrk="1" hangingPunct="1">
              <a:lnSpc>
                <a:spcPct val="90000"/>
              </a:lnSpc>
            </a:pPr>
            <a:r>
              <a:rPr lang="en-US" altLang="en-US" sz="2400" smtClean="0"/>
              <a:t>About things that really don’t amount to anything in the long run,</a:t>
            </a:r>
          </a:p>
          <a:p>
            <a:pPr lvl="1" eaLnBrk="1" hangingPunct="1">
              <a:lnSpc>
                <a:spcPct val="90000"/>
              </a:lnSpc>
            </a:pPr>
            <a:r>
              <a:rPr lang="en-US" altLang="en-US" sz="2400" smtClean="0"/>
              <a:t>But they will keep you from living “life to the full.”</a:t>
            </a:r>
          </a:p>
        </p:txBody>
      </p:sp>
    </p:spTree>
    <p:custDataLst>
      <p:tags r:id="rId1"/>
    </p:custDataLst>
  </p:cSld>
  <p:clrMapOvr>
    <a:masterClrMapping/>
  </p:clrMapOvr>
  <p:transition advTm="1189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MC900053344[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990600" y="1339850"/>
            <a:ext cx="71628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ctrTitle"/>
          </p:nvPr>
        </p:nvSpPr>
        <p:spPr>
          <a:xfrm>
            <a:off x="685800" y="2743200"/>
            <a:ext cx="7772400" cy="1470025"/>
          </a:xfrm>
        </p:spPr>
        <p:txBody>
          <a:bodyPr/>
          <a:lstStyle/>
          <a:p>
            <a:pPr eaLnBrk="1" hangingPunct="1"/>
            <a:r>
              <a:rPr lang="en-US" altLang="en-US" sz="5400" smtClean="0"/>
              <a:t>The End</a:t>
            </a:r>
          </a:p>
        </p:txBody>
      </p:sp>
      <p:sp>
        <p:nvSpPr>
          <p:cNvPr id="16388"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401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A Self-Test</a:t>
            </a:r>
          </a:p>
        </p:txBody>
      </p:sp>
      <p:sp>
        <p:nvSpPr>
          <p:cNvPr id="3075" name="Rectangle 3"/>
          <p:cNvSpPr>
            <a:spLocks noGrp="1" noChangeArrowheads="1"/>
          </p:cNvSpPr>
          <p:nvPr>
            <p:ph type="body" idx="1"/>
          </p:nvPr>
        </p:nvSpPr>
        <p:spPr/>
        <p:txBody>
          <a:bodyPr/>
          <a:lstStyle/>
          <a:p>
            <a:pPr eaLnBrk="1" hangingPunct="1"/>
            <a:r>
              <a:rPr lang="en-US" altLang="en-US" sz="2800" smtClean="0"/>
              <a:t>How do you react when bringing in the mail, or looking at your e-mail?</a:t>
            </a:r>
          </a:p>
          <a:p>
            <a:pPr lvl="1" eaLnBrk="1" hangingPunct="1"/>
            <a:r>
              <a:rPr lang="en-US" altLang="en-US" sz="2400" smtClean="0"/>
              <a:t>When you didn’t get much?</a:t>
            </a:r>
          </a:p>
          <a:p>
            <a:pPr lvl="1" eaLnBrk="1" hangingPunct="1"/>
            <a:r>
              <a:rPr lang="en-US" altLang="en-US" sz="2400" smtClean="0"/>
              <a:t>Do you have to read everything?</a:t>
            </a:r>
          </a:p>
          <a:p>
            <a:pPr lvl="1" eaLnBrk="1" hangingPunct="1"/>
            <a:r>
              <a:rPr lang="en-US" altLang="en-US" sz="2400" smtClean="0"/>
              <a:t>Do you throw away some without opening?</a:t>
            </a:r>
          </a:p>
          <a:p>
            <a:pPr eaLnBrk="1" hangingPunct="1"/>
            <a:r>
              <a:rPr lang="en-US" altLang="en-US" sz="2800" smtClean="0"/>
              <a:t>How do you react when someone suggests:</a:t>
            </a:r>
          </a:p>
          <a:p>
            <a:pPr lvl="1" eaLnBrk="1" hangingPunct="1"/>
            <a:r>
              <a:rPr lang="en-US" altLang="en-US" sz="2400" smtClean="0"/>
              <a:t>A </a:t>
            </a:r>
            <a:r>
              <a:rPr lang="en-US" altLang="en-US" sz="2400" i="1" smtClean="0"/>
              <a:t>real</a:t>
            </a:r>
            <a:r>
              <a:rPr lang="en-US" altLang="en-US" sz="2400" smtClean="0"/>
              <a:t> camping trip?</a:t>
            </a:r>
          </a:p>
          <a:p>
            <a:pPr lvl="1" eaLnBrk="1" hangingPunct="1"/>
            <a:r>
              <a:rPr lang="en-US" altLang="en-US" sz="2400" smtClean="0"/>
              <a:t>A trip to a 3</a:t>
            </a:r>
            <a:r>
              <a:rPr lang="en-US" altLang="en-US" sz="2400" baseline="30000" smtClean="0"/>
              <a:t>rd </a:t>
            </a:r>
            <a:r>
              <a:rPr lang="en-US" altLang="en-US" sz="2400" smtClean="0"/>
              <a:t>world country?</a:t>
            </a:r>
          </a:p>
          <a:p>
            <a:pPr lvl="1" eaLnBrk="1" hangingPunct="1"/>
            <a:r>
              <a:rPr lang="en-US" altLang="en-US" sz="2400" smtClean="0"/>
              <a:t>A trip to a 3</a:t>
            </a:r>
            <a:r>
              <a:rPr lang="en-US" altLang="en-US" sz="2400" baseline="30000" smtClean="0"/>
              <a:t>rd</a:t>
            </a:r>
            <a:r>
              <a:rPr lang="en-US" altLang="en-US" sz="2400" smtClean="0"/>
              <a:t> world country, not staying in a hotel?</a:t>
            </a:r>
          </a:p>
          <a:p>
            <a:pPr lvl="1" eaLnBrk="1" hangingPunct="1"/>
            <a:r>
              <a:rPr lang="en-US" altLang="en-US" sz="2400" smtClean="0"/>
              <a:t>Going to live in a 3</a:t>
            </a:r>
            <a:r>
              <a:rPr lang="en-US" altLang="en-US" sz="2400" baseline="30000" smtClean="0"/>
              <a:t>rd</a:t>
            </a:r>
            <a:r>
              <a:rPr lang="en-US" altLang="en-US" sz="2400" smtClean="0"/>
              <a:t> world country?</a:t>
            </a:r>
          </a:p>
        </p:txBody>
      </p:sp>
      <p:pic>
        <p:nvPicPr>
          <p:cNvPr id="3076" name="Picture 4" descr="MC90041058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1336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MC90035117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262438"/>
            <a:ext cx="11334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74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checkerboard(across)">
                                      <p:cBhvr>
                                        <p:cTn id="13" dur="500"/>
                                        <p:tgtEl>
                                          <p:spTgt spid="30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additive="base">
                                        <p:cTn id="18"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5">
                                            <p:txEl>
                                              <p:pRg st="2" end="2"/>
                                            </p:txEl>
                                          </p:spTgt>
                                        </p:tgtEl>
                                        <p:attrNameLst>
                                          <p:attrName>style.visibility</p:attrName>
                                        </p:attrNameLst>
                                      </p:cBhvr>
                                      <p:to>
                                        <p:strVal val="visible"/>
                                      </p:to>
                                    </p:set>
                                    <p:anim calcmode="lin" valueType="num">
                                      <p:cBhvr additive="base">
                                        <p:cTn id="24"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75">
                                            <p:txEl>
                                              <p:pRg st="3" end="3"/>
                                            </p:txEl>
                                          </p:spTgt>
                                        </p:tgtEl>
                                        <p:attrNameLst>
                                          <p:attrName>style.visibility</p:attrName>
                                        </p:attrNameLst>
                                      </p:cBhvr>
                                      <p:to>
                                        <p:strVal val="visible"/>
                                      </p:to>
                                    </p:set>
                                    <p:anim calcmode="lin" valueType="num">
                                      <p:cBhvr additive="base">
                                        <p:cTn id="30"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75">
                                            <p:txEl>
                                              <p:pRg st="4" end="4"/>
                                            </p:txEl>
                                          </p:spTgt>
                                        </p:tgtEl>
                                        <p:attrNameLst>
                                          <p:attrName>style.visibility</p:attrName>
                                        </p:attrNameLst>
                                      </p:cBhvr>
                                      <p:to>
                                        <p:strVal val="visible"/>
                                      </p:to>
                                    </p:set>
                                    <p:anim calcmode="lin" valueType="num">
                                      <p:cBhvr additive="base">
                                        <p:cTn id="3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3077"/>
                                        </p:tgtEl>
                                        <p:attrNameLst>
                                          <p:attrName>style.visibility</p:attrName>
                                        </p:attrNameLst>
                                      </p:cBhvr>
                                      <p:to>
                                        <p:strVal val="visible"/>
                                      </p:to>
                                    </p:set>
                                    <p:animEffect transition="in" filter="checkerboard(across)">
                                      <p:cBhvr>
                                        <p:cTn id="42" dur="500"/>
                                        <p:tgtEl>
                                          <p:spTgt spid="30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75">
                                            <p:txEl>
                                              <p:pRg st="5" end="5"/>
                                            </p:txEl>
                                          </p:spTgt>
                                        </p:tgtEl>
                                        <p:attrNameLst>
                                          <p:attrName>style.visibility</p:attrName>
                                        </p:attrNameLst>
                                      </p:cBhvr>
                                      <p:to>
                                        <p:strVal val="visible"/>
                                      </p:to>
                                    </p:set>
                                    <p:anim calcmode="lin" valueType="num">
                                      <p:cBhvr additive="base">
                                        <p:cTn id="4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075">
                                            <p:txEl>
                                              <p:pRg st="6" end="6"/>
                                            </p:txEl>
                                          </p:spTgt>
                                        </p:tgtEl>
                                        <p:attrNameLst>
                                          <p:attrName>style.visibility</p:attrName>
                                        </p:attrNameLst>
                                      </p:cBhvr>
                                      <p:to>
                                        <p:strVal val="visible"/>
                                      </p:to>
                                    </p:set>
                                    <p:anim calcmode="lin" valueType="num">
                                      <p:cBhvr additive="base">
                                        <p:cTn id="5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075">
                                            <p:txEl>
                                              <p:pRg st="7" end="7"/>
                                            </p:txEl>
                                          </p:spTgt>
                                        </p:tgtEl>
                                        <p:attrNameLst>
                                          <p:attrName>style.visibility</p:attrName>
                                        </p:attrNameLst>
                                      </p:cBhvr>
                                      <p:to>
                                        <p:strVal val="visible"/>
                                      </p:to>
                                    </p:set>
                                    <p:anim calcmode="lin" valueType="num">
                                      <p:cBhvr additive="base">
                                        <p:cTn id="59"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075">
                                            <p:txEl>
                                              <p:pRg st="8" end="8"/>
                                            </p:txEl>
                                          </p:spTgt>
                                        </p:tgtEl>
                                        <p:attrNameLst>
                                          <p:attrName>style.visibility</p:attrName>
                                        </p:attrNameLst>
                                      </p:cBhvr>
                                      <p:to>
                                        <p:strVal val="visible"/>
                                      </p:to>
                                    </p:set>
                                    <p:anim calcmode="lin" valueType="num">
                                      <p:cBhvr additive="base">
                                        <p:cTn id="65"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0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A Self-Test</a:t>
            </a:r>
          </a:p>
        </p:txBody>
      </p:sp>
      <p:sp>
        <p:nvSpPr>
          <p:cNvPr id="4099" name="Rectangle 3"/>
          <p:cNvSpPr>
            <a:spLocks noGrp="1" noChangeArrowheads="1"/>
          </p:cNvSpPr>
          <p:nvPr>
            <p:ph type="body" idx="1"/>
          </p:nvPr>
        </p:nvSpPr>
        <p:spPr>
          <a:xfrm>
            <a:off x="457200" y="1600200"/>
            <a:ext cx="6248400" cy="4525963"/>
          </a:xfrm>
        </p:spPr>
        <p:txBody>
          <a:bodyPr/>
          <a:lstStyle/>
          <a:p>
            <a:pPr eaLnBrk="1" hangingPunct="1">
              <a:lnSpc>
                <a:spcPct val="80000"/>
              </a:lnSpc>
            </a:pPr>
            <a:r>
              <a:rPr lang="en-US" altLang="en-US" sz="2800" smtClean="0"/>
              <a:t>How do you react after buying a nice car?</a:t>
            </a:r>
          </a:p>
          <a:p>
            <a:pPr lvl="1" eaLnBrk="1" hangingPunct="1">
              <a:lnSpc>
                <a:spcPct val="80000"/>
              </a:lnSpc>
            </a:pPr>
            <a:r>
              <a:rPr lang="en-US" altLang="en-US" sz="2400" smtClean="0"/>
              <a:t>You’re now very worried about scratches &amp; dents?</a:t>
            </a:r>
          </a:p>
          <a:p>
            <a:pPr lvl="1" eaLnBrk="1" hangingPunct="1">
              <a:lnSpc>
                <a:spcPct val="80000"/>
              </a:lnSpc>
            </a:pPr>
            <a:r>
              <a:rPr lang="en-US" altLang="en-US" sz="2400" smtClean="0"/>
              <a:t>You look down on others with older, cheaper cars?</a:t>
            </a:r>
          </a:p>
          <a:p>
            <a:pPr eaLnBrk="1" hangingPunct="1">
              <a:lnSpc>
                <a:spcPct val="80000"/>
              </a:lnSpc>
            </a:pPr>
            <a:r>
              <a:rPr lang="en-US" altLang="en-US" sz="2800" smtClean="0"/>
              <a:t>How do you react when you buy a new dress/suit/outfit?</a:t>
            </a:r>
          </a:p>
          <a:p>
            <a:pPr lvl="1" eaLnBrk="1" hangingPunct="1">
              <a:lnSpc>
                <a:spcPct val="80000"/>
              </a:lnSpc>
            </a:pPr>
            <a:r>
              <a:rPr lang="en-US" altLang="en-US" sz="2400" smtClean="0"/>
              <a:t>Concerned that it be the latest style?</a:t>
            </a:r>
          </a:p>
          <a:p>
            <a:pPr lvl="1" eaLnBrk="1" hangingPunct="1">
              <a:lnSpc>
                <a:spcPct val="80000"/>
              </a:lnSpc>
            </a:pPr>
            <a:r>
              <a:rPr lang="en-US" altLang="en-US" sz="2400" smtClean="0"/>
              <a:t>Concerned about maker label?</a:t>
            </a:r>
          </a:p>
          <a:p>
            <a:pPr lvl="1" eaLnBrk="1" hangingPunct="1">
              <a:lnSpc>
                <a:spcPct val="80000"/>
              </a:lnSpc>
            </a:pPr>
            <a:r>
              <a:rPr lang="en-US" altLang="en-US" sz="2400" smtClean="0"/>
              <a:t>Look down on others with cheaper, older clothes?</a:t>
            </a:r>
          </a:p>
        </p:txBody>
      </p:sp>
      <p:pic>
        <p:nvPicPr>
          <p:cNvPr id="4100" name="Picture 4" descr="MC90032471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74607">
            <a:off x="6096000" y="1905000"/>
            <a:ext cx="2286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MC90044553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000" y="3505200"/>
            <a:ext cx="1047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22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checkerboard(across)">
                                      <p:cBhvr>
                                        <p:cTn id="13" dur="500"/>
                                        <p:tgtEl>
                                          <p:spTgt spid="41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 calcmode="lin" valueType="num">
                                      <p:cBhvr additive="base">
                                        <p:cTn id="18"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 calcmode="lin" valueType="num">
                                      <p:cBhvr additive="base">
                                        <p:cTn id="24"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9">
                                            <p:txEl>
                                              <p:pRg st="3" end="3"/>
                                            </p:txEl>
                                          </p:spTgt>
                                        </p:tgtEl>
                                        <p:attrNameLst>
                                          <p:attrName>style.visibility</p:attrName>
                                        </p:attrNameLst>
                                      </p:cBhvr>
                                      <p:to>
                                        <p:strVal val="visible"/>
                                      </p:to>
                                    </p:set>
                                    <p:anim calcmode="lin" valueType="num">
                                      <p:cBhvr additive="base">
                                        <p:cTn id="3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4101"/>
                                        </p:tgtEl>
                                        <p:attrNameLst>
                                          <p:attrName>style.visibility</p:attrName>
                                        </p:attrNameLst>
                                      </p:cBhvr>
                                      <p:to>
                                        <p:strVal val="visible"/>
                                      </p:to>
                                    </p:set>
                                    <p:animEffect transition="in" filter="checkerboard(across)">
                                      <p:cBhvr>
                                        <p:cTn id="36" dur="500"/>
                                        <p:tgtEl>
                                          <p:spTgt spid="410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099">
                                            <p:txEl>
                                              <p:pRg st="4" end="4"/>
                                            </p:txEl>
                                          </p:spTgt>
                                        </p:tgtEl>
                                        <p:attrNameLst>
                                          <p:attrName>style.visibility</p:attrName>
                                        </p:attrNameLst>
                                      </p:cBhvr>
                                      <p:to>
                                        <p:strVal val="visible"/>
                                      </p:to>
                                    </p:set>
                                    <p:anim calcmode="lin" valueType="num">
                                      <p:cBhvr additive="base">
                                        <p:cTn id="4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099">
                                            <p:txEl>
                                              <p:pRg st="5" end="5"/>
                                            </p:txEl>
                                          </p:spTgt>
                                        </p:tgtEl>
                                        <p:attrNameLst>
                                          <p:attrName>style.visibility</p:attrName>
                                        </p:attrNameLst>
                                      </p:cBhvr>
                                      <p:to>
                                        <p:strVal val="visible"/>
                                      </p:to>
                                    </p:set>
                                    <p:anim calcmode="lin" valueType="num">
                                      <p:cBhvr additive="base">
                                        <p:cTn id="4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099">
                                            <p:txEl>
                                              <p:pRg st="6" end="6"/>
                                            </p:txEl>
                                          </p:spTgt>
                                        </p:tgtEl>
                                        <p:attrNameLst>
                                          <p:attrName>style.visibility</p:attrName>
                                        </p:attrNameLst>
                                      </p:cBhvr>
                                      <p:to>
                                        <p:strVal val="visible"/>
                                      </p:to>
                                    </p:set>
                                    <p:anim calcmode="lin" valueType="num">
                                      <p:cBhvr additive="base">
                                        <p:cTn id="53"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Analysis</a:t>
            </a:r>
          </a:p>
        </p:txBody>
      </p:sp>
      <p:sp>
        <p:nvSpPr>
          <p:cNvPr id="5123" name="Rectangle 3"/>
          <p:cNvSpPr>
            <a:spLocks noGrp="1" noChangeArrowheads="1"/>
          </p:cNvSpPr>
          <p:nvPr>
            <p:ph type="body" idx="1"/>
          </p:nvPr>
        </p:nvSpPr>
        <p:spPr/>
        <p:txBody>
          <a:bodyPr/>
          <a:lstStyle/>
          <a:p>
            <a:pPr eaLnBrk="1" hangingPunct="1">
              <a:lnSpc>
                <a:spcPct val="90000"/>
              </a:lnSpc>
            </a:pPr>
            <a:r>
              <a:rPr lang="en-US" altLang="en-US" sz="2800" smtClean="0"/>
              <a:t>Does this suggest that you have some of the characteristics of people represented by the 3</a:t>
            </a:r>
            <a:r>
              <a:rPr lang="en-US" altLang="en-US" sz="2800" baseline="30000" smtClean="0"/>
              <a:t>rd</a:t>
            </a:r>
            <a:r>
              <a:rPr lang="en-US" altLang="en-US" sz="2800" smtClean="0"/>
              <a:t> type of soil in the parable of the sower (Matt 13:7, 22)?</a:t>
            </a:r>
          </a:p>
          <a:p>
            <a:pPr lvl="1" eaLnBrk="1" hangingPunct="1">
              <a:lnSpc>
                <a:spcPct val="90000"/>
              </a:lnSpc>
            </a:pPr>
            <a:r>
              <a:rPr lang="en-US" altLang="en-US" sz="2400" smtClean="0"/>
              <a:t>Which soil chokes the seed because of thorns?</a:t>
            </a:r>
          </a:p>
          <a:p>
            <a:pPr lvl="1" eaLnBrk="1" hangingPunct="1">
              <a:lnSpc>
                <a:spcPct val="90000"/>
              </a:lnSpc>
            </a:pPr>
            <a:r>
              <a:rPr lang="en-US" altLang="en-US" sz="2400" smtClean="0"/>
              <a:t>Which thorns represent the worry of the world &amp; the deceitfulness of riches?</a:t>
            </a:r>
          </a:p>
          <a:p>
            <a:pPr eaLnBrk="1" hangingPunct="1">
              <a:lnSpc>
                <a:spcPct val="90000"/>
              </a:lnSpc>
            </a:pPr>
            <a:r>
              <a:rPr lang="en-US" altLang="en-US" sz="2800" smtClean="0"/>
              <a:t>Wouldn’t you rather have the kind of life that Jesus promises in John 10:10? </a:t>
            </a:r>
          </a:p>
          <a:p>
            <a:pPr lvl="1" eaLnBrk="1" hangingPunct="1">
              <a:lnSpc>
                <a:spcPct val="90000"/>
              </a:lnSpc>
            </a:pPr>
            <a:r>
              <a:rPr lang="en-US" altLang="en-US" sz="2400" smtClean="0"/>
              <a:t>“I have come that they may have life, and have it to the full.”</a:t>
            </a:r>
          </a:p>
        </p:txBody>
      </p:sp>
    </p:spTree>
    <p:custDataLst>
      <p:tags r:id="rId1"/>
    </p:custDataLst>
  </p:cSld>
  <p:clrMapOvr>
    <a:masterClrMapping/>
  </p:clrMapOvr>
  <p:transition advTm="562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MC900287156[1]"/>
          <p:cNvPicPr>
            <a:picLocks noChangeAspect="1" noChangeArrowheads="1"/>
          </p:cNvPicPr>
          <p:nvPr/>
        </p:nvPicPr>
        <p:blipFill>
          <a:blip r:embed="rId3" cstate="print">
            <a:lum bright="50000" contrast="-50000"/>
            <a:extLst>
              <a:ext uri="{28A0092B-C50C-407E-A947-70E740481C1C}">
                <a14:useLocalDpi xmlns:a14="http://schemas.microsoft.com/office/drawing/2010/main" val="0"/>
              </a:ext>
            </a:extLst>
          </a:blip>
          <a:srcRect/>
          <a:stretch>
            <a:fillRect/>
          </a:stretch>
        </p:blipFill>
        <p:spPr bwMode="auto">
          <a:xfrm>
            <a:off x="2022475" y="381000"/>
            <a:ext cx="51641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ctrTitle"/>
          </p:nvPr>
        </p:nvSpPr>
        <p:spPr>
          <a:xfrm>
            <a:off x="685800" y="2743200"/>
            <a:ext cx="7772400" cy="1470025"/>
          </a:xfrm>
        </p:spPr>
        <p:txBody>
          <a:bodyPr/>
          <a:lstStyle/>
          <a:p>
            <a:pPr eaLnBrk="1" hangingPunct="1"/>
            <a:r>
              <a:rPr lang="en-US" altLang="en-US" smtClean="0"/>
              <a:t>Matthew 6:19-34</a:t>
            </a:r>
          </a:p>
        </p:txBody>
      </p:sp>
      <p:sp>
        <p:nvSpPr>
          <p:cNvPr id="2"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199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smtClean="0"/>
              <a:t>Where do you find your security?</a:t>
            </a:r>
          </a:p>
        </p:txBody>
      </p:sp>
      <p:sp>
        <p:nvSpPr>
          <p:cNvPr id="8196" name="Text Box 4"/>
          <p:cNvSpPr txBox="1">
            <a:spLocks noChangeArrowheads="1"/>
          </p:cNvSpPr>
          <p:nvPr/>
        </p:nvSpPr>
        <p:spPr bwMode="auto">
          <a:xfrm>
            <a:off x="1295400" y="1676400"/>
            <a:ext cx="6705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Matt 6:19 (NIV) Do not store up for yourselves treasures on earth, where moth and rust destroy, and where thieves break in and steal. </a:t>
            </a:r>
          </a:p>
          <a:p>
            <a:pPr eaLnBrk="1" hangingPunct="1"/>
            <a:r>
              <a:rPr lang="en-US" altLang="en-US" sz="2800"/>
              <a:t>20 But store up for yourselves treasures in heaven, where moth and rust do not destroy, and where thieves do not break in and steal. </a:t>
            </a:r>
          </a:p>
          <a:p>
            <a:pPr eaLnBrk="1" hangingPunct="1"/>
            <a:r>
              <a:rPr lang="en-US" altLang="en-US" sz="2800"/>
              <a:t>21 For where your treasure is, there your heart will be also. </a:t>
            </a:r>
          </a:p>
        </p:txBody>
      </p:sp>
    </p:spTree>
    <p:custDataLst>
      <p:tags r:id="rId1"/>
    </p:custDataLst>
  </p:cSld>
  <p:clrMapOvr>
    <a:masterClrMapping/>
  </p:clrMapOvr>
  <p:transition advTm="981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checkerboard(across)">
                                      <p:cBhvr>
                                        <p:cTn id="7" dur="500"/>
                                        <p:tgtEl>
                                          <p:spTgt spid="819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196">
                                            <p:txEl>
                                              <p:pRg st="1" end="1"/>
                                            </p:txEl>
                                          </p:spTgt>
                                        </p:tgtEl>
                                        <p:attrNameLst>
                                          <p:attrName>style.visibility</p:attrName>
                                        </p:attrNameLst>
                                      </p:cBhvr>
                                      <p:to>
                                        <p:strVal val="visible"/>
                                      </p:to>
                                    </p:set>
                                    <p:animEffect transition="in" filter="checkerboard(across)">
                                      <p:cBhvr>
                                        <p:cTn id="10" dur="500"/>
                                        <p:tgtEl>
                                          <p:spTgt spid="8196">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animEffect transition="in" filter="checkerboard(across)">
                                      <p:cBhvr>
                                        <p:cTn id="13" dur="500"/>
                                        <p:tgtEl>
                                          <p:spTgt spid="8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altLang="en-US" smtClean="0"/>
              <a:t>What is your purpose in life?</a:t>
            </a:r>
          </a:p>
        </p:txBody>
      </p:sp>
      <p:sp>
        <p:nvSpPr>
          <p:cNvPr id="10245" name="Text Box 5"/>
          <p:cNvSpPr txBox="1">
            <a:spLocks noChangeArrowheads="1"/>
          </p:cNvSpPr>
          <p:nvPr/>
        </p:nvSpPr>
        <p:spPr bwMode="auto">
          <a:xfrm>
            <a:off x="1371600" y="1600200"/>
            <a:ext cx="60960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Matt 6:22 (NIV) The eye is the lamp of the body. If your eyes are good, your whole body will be full of light. </a:t>
            </a:r>
          </a:p>
          <a:p>
            <a:pPr eaLnBrk="1" hangingPunct="1"/>
            <a:r>
              <a:rPr lang="en-US" altLang="en-US" sz="3200"/>
              <a:t>23 But if your eyes are bad, your whole body will be full of darkness. If then the light within you is darkness, how great is that darkness! </a:t>
            </a:r>
          </a:p>
        </p:txBody>
      </p:sp>
    </p:spTree>
    <p:custDataLst>
      <p:tags r:id="rId1"/>
    </p:custDataLst>
  </p:cSld>
  <p:clrMapOvr>
    <a:masterClrMapping/>
  </p:clrMapOvr>
  <p:transition advTm="895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checkerboard(across)">
                                      <p:cBhvr>
                                        <p:cTn id="7" dur="500"/>
                                        <p:tgtEl>
                                          <p:spTgt spid="1024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5">
                                            <p:txEl>
                                              <p:pRg st="1" end="1"/>
                                            </p:txEl>
                                          </p:spTgt>
                                        </p:tgtEl>
                                        <p:attrNameLst>
                                          <p:attrName>style.visibility</p:attrName>
                                        </p:attrNameLst>
                                      </p:cBhvr>
                                      <p:to>
                                        <p:strVal val="visible"/>
                                      </p:to>
                                    </p:set>
                                    <p:animEffect transition="in" filter="checkerboard(across)">
                                      <p:cBhvr>
                                        <p:cTn id="10" dur="500"/>
                                        <p:tgtEl>
                                          <p:spTgt spid="102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altLang="en-US" smtClean="0"/>
              <a:t>Who is your real master?</a:t>
            </a:r>
          </a:p>
        </p:txBody>
      </p:sp>
      <p:sp>
        <p:nvSpPr>
          <p:cNvPr id="12293" name="Text Box 5"/>
          <p:cNvSpPr txBox="1">
            <a:spLocks noChangeArrowheads="1"/>
          </p:cNvSpPr>
          <p:nvPr/>
        </p:nvSpPr>
        <p:spPr bwMode="auto">
          <a:xfrm>
            <a:off x="1600200" y="2133600"/>
            <a:ext cx="62484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Matt 6:24 (NIV) No one can serve two masters. Either he will hate the one and love the other, or he will be devoted to the one and despise the other. You cannot serve both God and Money. </a:t>
            </a:r>
          </a:p>
        </p:txBody>
      </p:sp>
    </p:spTree>
    <p:custDataLst>
      <p:tags r:id="rId1"/>
    </p:custDataLst>
  </p:cSld>
  <p:clrMapOvr>
    <a:masterClrMapping/>
  </p:clrMapOvr>
  <p:transition advTm="805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477962"/>
          </a:xfrm>
        </p:spPr>
        <p:txBody>
          <a:bodyPr/>
          <a:lstStyle/>
          <a:p>
            <a:pPr eaLnBrk="1" hangingPunct="1"/>
            <a:r>
              <a:rPr lang="en-US" altLang="en-US" smtClean="0"/>
              <a:t>What place does worry </a:t>
            </a:r>
            <a:br>
              <a:rPr lang="en-US" altLang="en-US" smtClean="0"/>
            </a:br>
            <a:r>
              <a:rPr lang="en-US" altLang="en-US" smtClean="0"/>
              <a:t>have in your life?</a:t>
            </a:r>
          </a:p>
        </p:txBody>
      </p:sp>
      <p:sp>
        <p:nvSpPr>
          <p:cNvPr id="14340" name="Text Box 4"/>
          <p:cNvSpPr txBox="1">
            <a:spLocks noChangeArrowheads="1"/>
          </p:cNvSpPr>
          <p:nvPr/>
        </p:nvSpPr>
        <p:spPr bwMode="auto">
          <a:xfrm>
            <a:off x="1447800" y="2133600"/>
            <a:ext cx="63246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Matt 6:25 (NIV) Therefore I tell you, do not worry about your life, what you will eat or drink; or about your body, what you will wear. Is not life more important than food, and the body more important than clothes? </a:t>
            </a:r>
          </a:p>
        </p:txBody>
      </p:sp>
    </p:spTree>
    <p:custDataLst>
      <p:tags r:id="rId1"/>
    </p:custDataLst>
  </p:cSld>
  <p:clrMapOvr>
    <a:masterClrMapping/>
  </p:clrMapOvr>
  <p:transition advTm="522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2.1|2.8"/>
</p:tagLst>
</file>

<file path=ppt/tags/tag10.xml><?xml version="1.0" encoding="utf-8"?>
<p:tagLst xmlns:a="http://schemas.openxmlformats.org/drawingml/2006/main" xmlns:r="http://schemas.openxmlformats.org/officeDocument/2006/relationships" xmlns:p="http://schemas.openxmlformats.org/presentationml/2006/main">
  <p:tag name="TIMING" val="|2.4"/>
</p:tagLst>
</file>

<file path=ppt/tags/tag11.xml><?xml version="1.0" encoding="utf-8"?>
<p:tagLst xmlns:a="http://schemas.openxmlformats.org/drawingml/2006/main" xmlns:r="http://schemas.openxmlformats.org/officeDocument/2006/relationships" xmlns:p="http://schemas.openxmlformats.org/presentationml/2006/main">
  <p:tag name="TIMING" val="|5.5"/>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6.2|15|3|13.5|38.3|5.7|13.4"/>
</p:tagLst>
</file>

<file path=ppt/tags/tag15.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2.5|6.1|2.5|1.1|2.9|3.8|2.5|1.4|10|3.1|5.8"/>
</p:tagLst>
</file>

<file path=ppt/tags/tag3.xml><?xml version="1.0" encoding="utf-8"?>
<p:tagLst xmlns:a="http://schemas.openxmlformats.org/drawingml/2006/main" xmlns:r="http://schemas.openxmlformats.org/officeDocument/2006/relationships" xmlns:p="http://schemas.openxmlformats.org/presentationml/2006/main">
  <p:tag name="TIMING" val="|0.2|1.5|2.4|3.7|4.3|2.3|2.8|3.4|3.4"/>
</p:tagLst>
</file>

<file path=ppt/tags/tag4.xml><?xml version="1.0" encoding="utf-8"?>
<p:tagLst xmlns:a="http://schemas.openxmlformats.org/drawingml/2006/main" xmlns:r="http://schemas.openxmlformats.org/officeDocument/2006/relationships" xmlns:p="http://schemas.openxmlformats.org/presentationml/2006/main">
  <p:tag name="TIMING" val="|4.3|13.2|7.7|17.4|6.5"/>
</p:tagLst>
</file>

<file path=ppt/tags/tag5.xml><?xml version="1.0" encoding="utf-8"?>
<p:tagLst xmlns:a="http://schemas.openxmlformats.org/drawingml/2006/main" xmlns:r="http://schemas.openxmlformats.org/officeDocument/2006/relationships" xmlns:p="http://schemas.openxmlformats.org/presentationml/2006/main">
  <p:tag name="TIMING" val="|2.2"/>
</p:tagLst>
</file>

<file path=ppt/tags/tag6.xml><?xml version="1.0" encoding="utf-8"?>
<p:tagLst xmlns:a="http://schemas.openxmlformats.org/drawingml/2006/main" xmlns:r="http://schemas.openxmlformats.org/officeDocument/2006/relationships" xmlns:p="http://schemas.openxmlformats.org/presentationml/2006/main">
  <p:tag name="TIMING" val="|2.5"/>
</p:tagLst>
</file>

<file path=ppt/tags/tag7.xml><?xml version="1.0" encoding="utf-8"?>
<p:tagLst xmlns:a="http://schemas.openxmlformats.org/drawingml/2006/main" xmlns:r="http://schemas.openxmlformats.org/officeDocument/2006/relationships" xmlns:p="http://schemas.openxmlformats.org/presentationml/2006/main">
  <p:tag name="TIMING" val="|2.2"/>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142</TotalTime>
  <Words>868</Words>
  <Application>Microsoft Office PowerPoint</Application>
  <PresentationFormat>On-screen Show (4:3)</PresentationFormat>
  <Paragraphs>61</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Living the Good Life</vt:lpstr>
      <vt:lpstr>A Self-Test</vt:lpstr>
      <vt:lpstr>A Self-Test</vt:lpstr>
      <vt:lpstr>Analysis</vt:lpstr>
      <vt:lpstr>Matthew 6:19-34</vt:lpstr>
      <vt:lpstr>Where do you find your security?</vt:lpstr>
      <vt:lpstr>What is your purpose in life?</vt:lpstr>
      <vt:lpstr>Who is your real master?</vt:lpstr>
      <vt:lpstr>What place does worry  have in your life?</vt:lpstr>
      <vt:lpstr>(1) Worry: Birds &amp; Food</vt:lpstr>
      <vt:lpstr>(2) Worry: Flowers &amp; Clothing</vt:lpstr>
      <vt:lpstr>Summary on Worry</vt:lpstr>
      <vt:lpstr>The Main Point</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the Good Life</dc:title>
  <dc:creator>rnewman</dc:creator>
  <cp:lastModifiedBy>Newman</cp:lastModifiedBy>
  <cp:revision>55</cp:revision>
  <dcterms:created xsi:type="dcterms:W3CDTF">2010-10-11T14:19:56Z</dcterms:created>
  <dcterms:modified xsi:type="dcterms:W3CDTF">2015-07-06T19:54:34Z</dcterms:modified>
</cp:coreProperties>
</file>