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F8B704-4574-4AEE-9A73-66FA5DE0B250}" type="slidenum">
              <a:rPr lang="en-US" altLang="en-US"/>
              <a:pPr/>
              <a:t>‹#›</a:t>
            </a:fld>
            <a:endParaRPr lang="en-US" altLang="en-US"/>
          </a:p>
        </p:txBody>
      </p:sp>
    </p:spTree>
    <p:extLst>
      <p:ext uri="{BB962C8B-B14F-4D97-AF65-F5344CB8AC3E}">
        <p14:creationId xmlns:p14="http://schemas.microsoft.com/office/powerpoint/2010/main" val="208631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138D34-D3DD-4A40-94D3-A4C1D850DDA2}" type="slidenum">
              <a:rPr lang="en-US" altLang="en-US"/>
              <a:pPr/>
              <a:t>‹#›</a:t>
            </a:fld>
            <a:endParaRPr lang="en-US" altLang="en-US"/>
          </a:p>
        </p:txBody>
      </p:sp>
    </p:spTree>
    <p:extLst>
      <p:ext uri="{BB962C8B-B14F-4D97-AF65-F5344CB8AC3E}">
        <p14:creationId xmlns:p14="http://schemas.microsoft.com/office/powerpoint/2010/main" val="406591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1A4875-4BA1-44FD-AFDF-FB30D5F9FE5D}" type="slidenum">
              <a:rPr lang="en-US" altLang="en-US"/>
              <a:pPr/>
              <a:t>‹#›</a:t>
            </a:fld>
            <a:endParaRPr lang="en-US" altLang="en-US"/>
          </a:p>
        </p:txBody>
      </p:sp>
    </p:spTree>
    <p:extLst>
      <p:ext uri="{BB962C8B-B14F-4D97-AF65-F5344CB8AC3E}">
        <p14:creationId xmlns:p14="http://schemas.microsoft.com/office/powerpoint/2010/main" val="34575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45C51F-1580-4ADE-BF1D-6D2621EB8926}" type="slidenum">
              <a:rPr lang="en-US" altLang="en-US"/>
              <a:pPr/>
              <a:t>‹#›</a:t>
            </a:fld>
            <a:endParaRPr lang="en-US" altLang="en-US"/>
          </a:p>
        </p:txBody>
      </p:sp>
    </p:spTree>
    <p:extLst>
      <p:ext uri="{BB962C8B-B14F-4D97-AF65-F5344CB8AC3E}">
        <p14:creationId xmlns:p14="http://schemas.microsoft.com/office/powerpoint/2010/main" val="214982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595FE1-9616-40A4-A16E-E2E661C911C2}" type="slidenum">
              <a:rPr lang="en-US" altLang="en-US"/>
              <a:pPr/>
              <a:t>‹#›</a:t>
            </a:fld>
            <a:endParaRPr lang="en-US" altLang="en-US"/>
          </a:p>
        </p:txBody>
      </p:sp>
    </p:spTree>
    <p:extLst>
      <p:ext uri="{BB962C8B-B14F-4D97-AF65-F5344CB8AC3E}">
        <p14:creationId xmlns:p14="http://schemas.microsoft.com/office/powerpoint/2010/main" val="70037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FBD77D-EEE6-471F-BB12-08E40C7C09B6}" type="slidenum">
              <a:rPr lang="en-US" altLang="en-US"/>
              <a:pPr/>
              <a:t>‹#›</a:t>
            </a:fld>
            <a:endParaRPr lang="en-US" altLang="en-US"/>
          </a:p>
        </p:txBody>
      </p:sp>
    </p:spTree>
    <p:extLst>
      <p:ext uri="{BB962C8B-B14F-4D97-AF65-F5344CB8AC3E}">
        <p14:creationId xmlns:p14="http://schemas.microsoft.com/office/powerpoint/2010/main" val="318732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F792EBE-880C-4FCC-90D1-E634CA86D1CA}" type="slidenum">
              <a:rPr lang="en-US" altLang="en-US"/>
              <a:pPr/>
              <a:t>‹#›</a:t>
            </a:fld>
            <a:endParaRPr lang="en-US" altLang="en-US"/>
          </a:p>
        </p:txBody>
      </p:sp>
    </p:spTree>
    <p:extLst>
      <p:ext uri="{BB962C8B-B14F-4D97-AF65-F5344CB8AC3E}">
        <p14:creationId xmlns:p14="http://schemas.microsoft.com/office/powerpoint/2010/main" val="284442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6821BAC-9D75-4E66-88AA-08EAEC927B2E}" type="slidenum">
              <a:rPr lang="en-US" altLang="en-US"/>
              <a:pPr/>
              <a:t>‹#›</a:t>
            </a:fld>
            <a:endParaRPr lang="en-US" altLang="en-US"/>
          </a:p>
        </p:txBody>
      </p:sp>
    </p:spTree>
    <p:extLst>
      <p:ext uri="{BB962C8B-B14F-4D97-AF65-F5344CB8AC3E}">
        <p14:creationId xmlns:p14="http://schemas.microsoft.com/office/powerpoint/2010/main" val="266106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BC68B9-A018-4228-B92A-0176C01A9FB6}" type="slidenum">
              <a:rPr lang="en-US" altLang="en-US"/>
              <a:pPr/>
              <a:t>‹#›</a:t>
            </a:fld>
            <a:endParaRPr lang="en-US" altLang="en-US"/>
          </a:p>
        </p:txBody>
      </p:sp>
    </p:spTree>
    <p:extLst>
      <p:ext uri="{BB962C8B-B14F-4D97-AF65-F5344CB8AC3E}">
        <p14:creationId xmlns:p14="http://schemas.microsoft.com/office/powerpoint/2010/main" val="269571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A7B036-632F-43F4-B1FF-70FBA279960F}" type="slidenum">
              <a:rPr lang="en-US" altLang="en-US"/>
              <a:pPr/>
              <a:t>‹#›</a:t>
            </a:fld>
            <a:endParaRPr lang="en-US" altLang="en-US"/>
          </a:p>
        </p:txBody>
      </p:sp>
    </p:spTree>
    <p:extLst>
      <p:ext uri="{BB962C8B-B14F-4D97-AF65-F5344CB8AC3E}">
        <p14:creationId xmlns:p14="http://schemas.microsoft.com/office/powerpoint/2010/main" val="97348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D779F7-066A-4462-B82F-24BBC70618B6}" type="slidenum">
              <a:rPr lang="en-US" altLang="en-US"/>
              <a:pPr/>
              <a:t>‹#›</a:t>
            </a:fld>
            <a:endParaRPr lang="en-US" altLang="en-US"/>
          </a:p>
        </p:txBody>
      </p:sp>
    </p:spTree>
    <p:extLst>
      <p:ext uri="{BB962C8B-B14F-4D97-AF65-F5344CB8AC3E}">
        <p14:creationId xmlns:p14="http://schemas.microsoft.com/office/powerpoint/2010/main" val="27990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10AE306-109C-4E20-9D45-EBF73B9812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ndlefl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98450"/>
            <a:ext cx="6629400" cy="633253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5800" y="2819400"/>
            <a:ext cx="7772400" cy="1470025"/>
          </a:xfrm>
        </p:spPr>
        <p:txBody>
          <a:bodyPr/>
          <a:lstStyle/>
          <a:p>
            <a:r>
              <a:rPr lang="en-US" altLang="en-US">
                <a:solidFill>
                  <a:schemeClr val="bg1"/>
                </a:solidFill>
              </a:rPr>
              <a:t>8. Let Your Light Shine</a:t>
            </a:r>
          </a:p>
        </p:txBody>
      </p:sp>
      <p:sp>
        <p:nvSpPr>
          <p:cNvPr id="2051" name="Rectangle 3"/>
          <p:cNvSpPr>
            <a:spLocks noGrp="1" noChangeArrowheads="1"/>
          </p:cNvSpPr>
          <p:nvPr>
            <p:ph type="subTitle" idx="1"/>
          </p:nvPr>
        </p:nvSpPr>
        <p:spPr>
          <a:xfrm>
            <a:off x="1371600" y="4495800"/>
            <a:ext cx="6400800" cy="1752600"/>
          </a:xfrm>
        </p:spPr>
        <p:txBody>
          <a:bodyPr/>
          <a:lstStyle/>
          <a:p>
            <a:r>
              <a:rPr lang="en-US" altLang="en-US"/>
              <a:t>Matthew 5</a:t>
            </a:r>
          </a:p>
          <a:p>
            <a:r>
              <a:rPr lang="en-US" altLang="en-US" i="1">
                <a:solidFill>
                  <a:schemeClr val="bg1"/>
                </a:solidFill>
              </a:rPr>
              <a:t>Robert C. Newman</a:t>
            </a:r>
          </a:p>
        </p:txBody>
      </p:sp>
      <p:pic>
        <p:nvPicPr>
          <p:cNvPr id="2" name="Light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791200"/>
            <a:ext cx="609600" cy="609600"/>
          </a:xfrm>
          <a:prstGeom prst="rect">
            <a:avLst/>
          </a:prstGeom>
        </p:spPr>
      </p:pic>
    </p:spTree>
    <p:custDataLst>
      <p:tags r:id="rId1"/>
    </p:custDataLst>
  </p:cSld>
  <p:clrMapOvr>
    <a:masterClrMapping/>
  </p:clrMapOvr>
  <p:transition advTm="2658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How Let Our Light Shine? </a:t>
            </a:r>
          </a:p>
        </p:txBody>
      </p:sp>
      <p:sp>
        <p:nvSpPr>
          <p:cNvPr id="14339" name="Rectangle 3"/>
          <p:cNvSpPr>
            <a:spLocks noGrp="1" noChangeArrowheads="1"/>
          </p:cNvSpPr>
          <p:nvPr>
            <p:ph type="body" idx="1"/>
          </p:nvPr>
        </p:nvSpPr>
        <p:spPr/>
        <p:txBody>
          <a:bodyPr/>
          <a:lstStyle/>
          <a:p>
            <a:r>
              <a:rPr lang="en-US" altLang="en-US"/>
              <a:t>Note reference to good works in verse 16.</a:t>
            </a:r>
          </a:p>
          <a:p>
            <a:pPr lvl="1"/>
            <a:r>
              <a:rPr lang="en-US" altLang="en-US"/>
              <a:t>Matt 5:16 (NIV) </a:t>
            </a:r>
            <a:r>
              <a:rPr lang="en-US" altLang="en-US" i="1"/>
              <a:t>In the same way, let your light shine before men, that they may see your good deeds and praise your Father in heaven. </a:t>
            </a:r>
          </a:p>
          <a:p>
            <a:pPr lvl="1"/>
            <a:r>
              <a:rPr lang="en-US" altLang="en-US"/>
              <a:t>Do your good works to be seen by others?</a:t>
            </a:r>
          </a:p>
          <a:p>
            <a:pPr lvl="2"/>
            <a:r>
              <a:rPr lang="en-US" altLang="en-US"/>
              <a:t>No, see Matt 6:1 (NIV) </a:t>
            </a:r>
            <a:r>
              <a:rPr lang="en-US" altLang="en-US" i="1"/>
              <a:t>Be careful not to do your 'acts of righteousness' before men, to be seen by them. If you do, you will have no reward from your Father in heaven. </a:t>
            </a:r>
          </a:p>
          <a:p>
            <a:pPr lvl="2"/>
            <a:endParaRPr lang="en-US" altLang="en-US"/>
          </a:p>
        </p:txBody>
      </p:sp>
    </p:spTree>
    <p:custDataLst>
      <p:tags r:id="rId1"/>
    </p:custDataLst>
  </p:cSld>
  <p:clrMapOvr>
    <a:masterClrMapping/>
  </p:clrMapOvr>
  <p:transition advTm="307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How Let Our Light Shine?</a:t>
            </a:r>
          </a:p>
        </p:txBody>
      </p:sp>
      <p:sp>
        <p:nvSpPr>
          <p:cNvPr id="15363" name="Rectangle 3"/>
          <p:cNvSpPr>
            <a:spLocks noGrp="1" noChangeArrowheads="1"/>
          </p:cNvSpPr>
          <p:nvPr>
            <p:ph type="body" idx="1"/>
          </p:nvPr>
        </p:nvSpPr>
        <p:spPr/>
        <p:txBody>
          <a:bodyPr/>
          <a:lstStyle/>
          <a:p>
            <a:r>
              <a:rPr lang="en-US" altLang="en-US"/>
              <a:t>Rather, we need to have God build into our lives the lifestyle of the Sermon on the Mount.</a:t>
            </a:r>
          </a:p>
          <a:p>
            <a:r>
              <a:rPr lang="en-US" altLang="en-US"/>
              <a:t>Then we will stand out without showing off.</a:t>
            </a:r>
          </a:p>
          <a:p>
            <a:r>
              <a:rPr lang="en-US" altLang="en-US"/>
              <a:t>Some dangers to avoid:</a:t>
            </a:r>
          </a:p>
          <a:p>
            <a:pPr lvl="1"/>
            <a:r>
              <a:rPr lang="en-US" altLang="en-US"/>
              <a:t>Being the same as the world around us.</a:t>
            </a:r>
          </a:p>
          <a:p>
            <a:pPr lvl="1"/>
            <a:r>
              <a:rPr lang="en-US" altLang="en-US"/>
              <a:t>Being hidden from the world in our own ghettos.</a:t>
            </a:r>
          </a:p>
        </p:txBody>
      </p:sp>
    </p:spTree>
    <p:custDataLst>
      <p:tags r:id="rId1"/>
    </p:custDataLst>
  </p:cSld>
  <p:clrMapOvr>
    <a:masterClrMapping/>
  </p:clrMapOvr>
  <p:transition advTm="44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Conclusions</a:t>
            </a:r>
          </a:p>
        </p:txBody>
      </p:sp>
      <p:sp>
        <p:nvSpPr>
          <p:cNvPr id="16387" name="Rectangle 3"/>
          <p:cNvSpPr>
            <a:spLocks noGrp="1" noChangeArrowheads="1"/>
          </p:cNvSpPr>
          <p:nvPr>
            <p:ph type="body" idx="1"/>
          </p:nvPr>
        </p:nvSpPr>
        <p:spPr/>
        <p:txBody>
          <a:bodyPr/>
          <a:lstStyle/>
          <a:p>
            <a:r>
              <a:rPr lang="en-US" altLang="en-US"/>
              <a:t>Is my life making the world a more pleasant place to live in?</a:t>
            </a:r>
          </a:p>
          <a:p>
            <a:r>
              <a:rPr lang="en-US" altLang="en-US"/>
              <a:t>Am I helping to preserve the world from decay?</a:t>
            </a:r>
          </a:p>
          <a:p>
            <a:r>
              <a:rPr lang="en-US" altLang="en-US"/>
              <a:t>Does my life attract people’s attention to the Gospel?</a:t>
            </a:r>
          </a:p>
          <a:p>
            <a:r>
              <a:rPr lang="en-US" altLang="en-US"/>
              <a:t>Does my life help others to see what life is all about?</a:t>
            </a:r>
          </a:p>
        </p:txBody>
      </p:sp>
    </p:spTree>
    <p:custDataLst>
      <p:tags r:id="rId1"/>
    </p:custDataLst>
  </p:cSld>
  <p:clrMapOvr>
    <a:masterClrMapping/>
  </p:clrMapOvr>
  <p:transition advTm="322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620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Grp="1" noChangeArrowheads="1"/>
          </p:cNvSpPr>
          <p:nvPr>
            <p:ph type="ctrTitle"/>
          </p:nvPr>
        </p:nvSpPr>
        <p:spPr>
          <a:xfrm>
            <a:off x="1752600" y="2130425"/>
            <a:ext cx="4191000" cy="1470025"/>
          </a:xfrm>
        </p:spPr>
        <p:txBody>
          <a:bodyPr/>
          <a:lstStyle/>
          <a:p>
            <a:pPr algn="l"/>
            <a:r>
              <a:rPr lang="en-US" altLang="en-US">
                <a:solidFill>
                  <a:schemeClr val="bg1"/>
                </a:solidFill>
              </a:rPr>
              <a:t>The End</a:t>
            </a:r>
          </a:p>
        </p:txBody>
      </p:sp>
      <p:sp>
        <p:nvSpPr>
          <p:cNvPr id="17413" name="Rectangle 5"/>
          <p:cNvSpPr>
            <a:spLocks noGrp="1" noChangeArrowheads="1"/>
          </p:cNvSpPr>
          <p:nvPr>
            <p:ph type="subTitle" idx="1"/>
          </p:nvPr>
        </p:nvSpPr>
        <p:spPr>
          <a:xfrm>
            <a:off x="1371600" y="4419600"/>
            <a:ext cx="6400800" cy="1752600"/>
          </a:xfrm>
        </p:spPr>
        <p:txBody>
          <a:bodyPr/>
          <a:lstStyle/>
          <a:p>
            <a:r>
              <a:rPr lang="en-US" altLang="en-US" sz="2800">
                <a:solidFill>
                  <a:schemeClr val="bg1"/>
                </a:solidFill>
              </a:rPr>
              <a:t>Let your light shine before men, that they may see your good deeds and praise your Father in heaven. </a:t>
            </a:r>
          </a:p>
        </p:txBody>
      </p:sp>
    </p:spTree>
    <p:custDataLst>
      <p:tags r:id="rId1"/>
    </p:custDataLst>
  </p:cSld>
  <p:clrMapOvr>
    <a:masterClrMapping/>
  </p:clrMapOvr>
  <p:transition advTm="141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7413">
                                            <p:txEl>
                                              <p:pRg st="0" end="0"/>
                                            </p:txEl>
                                          </p:spTgt>
                                        </p:tgtEl>
                                        <p:attrNameLst>
                                          <p:attrName>style.visibility</p:attrName>
                                        </p:attrNameLst>
                                      </p:cBhvr>
                                      <p:to>
                                        <p:strVal val="visible"/>
                                      </p:to>
                                    </p:set>
                                    <p:animEffect transition="in" filter="checkerboard(across)">
                                      <p:cBhvr>
                                        <p:cTn id="13"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Introduction</a:t>
            </a:r>
          </a:p>
        </p:txBody>
      </p:sp>
      <p:sp>
        <p:nvSpPr>
          <p:cNvPr id="3075" name="Rectangle 3"/>
          <p:cNvSpPr>
            <a:spLocks noGrp="1" noChangeArrowheads="1"/>
          </p:cNvSpPr>
          <p:nvPr>
            <p:ph type="body" idx="1"/>
          </p:nvPr>
        </p:nvSpPr>
        <p:spPr/>
        <p:txBody>
          <a:bodyPr/>
          <a:lstStyle/>
          <a:p>
            <a:r>
              <a:rPr lang="en-US" altLang="en-US"/>
              <a:t>In the last of our series of eight talks on light, we sketch Jesus’ instructions to his followers given in the Gospel of Matthew.</a:t>
            </a:r>
          </a:p>
          <a:p>
            <a:r>
              <a:rPr lang="en-US" altLang="en-US"/>
              <a:t>In his Sermon on the Mount, in Matthew 5, our Lord gives us two pictures of how we should conduct ourselves as we carry out his commission.</a:t>
            </a:r>
          </a:p>
          <a:p>
            <a:r>
              <a:rPr lang="en-US" altLang="en-US"/>
              <a:t>These are found in Matthew 5:13-16.</a:t>
            </a:r>
          </a:p>
        </p:txBody>
      </p:sp>
    </p:spTree>
    <p:custDataLst>
      <p:tags r:id="rId1"/>
    </p:custDataLst>
  </p:cSld>
  <p:clrMapOvr>
    <a:masterClrMapping/>
  </p:clrMapOvr>
  <p:transition advTm="21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4000"/>
              <a:t>The Christian’s Mission </a:t>
            </a:r>
            <a:br>
              <a:rPr lang="en-US" altLang="en-US" sz="4000"/>
            </a:br>
            <a:r>
              <a:rPr lang="en-US" altLang="en-US" sz="4000"/>
              <a:t>in the World</a:t>
            </a:r>
          </a:p>
        </p:txBody>
      </p:sp>
      <p:sp>
        <p:nvSpPr>
          <p:cNvPr id="4100" name="Text Box 4"/>
          <p:cNvSpPr txBox="1">
            <a:spLocks noChangeArrowheads="1"/>
          </p:cNvSpPr>
          <p:nvPr/>
        </p:nvSpPr>
        <p:spPr bwMode="auto">
          <a:xfrm>
            <a:off x="914400" y="18288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Matthew 5:13-16 (NIV) You are the salt of the earth. But if the salt loses its saltiness, how can it be made salty again? It is no longer good for anything, except to be thrown out and trampled by men. 14 You are the light of the world. A city on a hill cannot be hidden. 15 Neither do people light a lamp and put it under a bowl. Instead they put it on its stand, and it gives light to everyone in the house. 16 In the same way, let your light shine before men, that they may see your good deeds and praise your Father in heaven. </a:t>
            </a:r>
          </a:p>
        </p:txBody>
      </p:sp>
    </p:spTree>
    <p:custDataLst>
      <p:tags r:id="rId1"/>
    </p:custDataLst>
  </p:cSld>
  <p:clrMapOvr>
    <a:masterClrMapping/>
  </p:clrMapOvr>
  <p:transition advTm="300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SALT-555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6153150" cy="5240338"/>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ctrTitle"/>
          </p:nvPr>
        </p:nvSpPr>
        <p:spPr/>
        <p:txBody>
          <a:bodyPr/>
          <a:lstStyle/>
          <a:p>
            <a:r>
              <a:rPr lang="en-US" altLang="en-US">
                <a:solidFill>
                  <a:schemeClr val="bg1"/>
                </a:solidFill>
              </a:rPr>
              <a:t>The Christian’s Mission Compared to Salt</a:t>
            </a:r>
          </a:p>
        </p:txBody>
      </p:sp>
      <p:sp>
        <p:nvSpPr>
          <p:cNvPr id="6149" name="Rectangle 5"/>
          <p:cNvSpPr>
            <a:spLocks noGrp="1" noChangeArrowheads="1"/>
          </p:cNvSpPr>
          <p:nvPr>
            <p:ph type="subTitle" idx="1"/>
          </p:nvPr>
        </p:nvSpPr>
        <p:spPr/>
        <p:txBody>
          <a:bodyPr/>
          <a:lstStyle/>
          <a:p>
            <a:r>
              <a:rPr lang="en-US" altLang="en-US"/>
              <a:t>Matthew 5:13</a:t>
            </a:r>
          </a:p>
        </p:txBody>
      </p:sp>
    </p:spTree>
    <p:custDataLst>
      <p:tags r:id="rId1"/>
    </p:custDataLst>
  </p:cSld>
  <p:clrMapOvr>
    <a:masterClrMapping/>
  </p:clrMapOvr>
  <p:transition advTm="77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13" dur="5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Compared to Salt</a:t>
            </a:r>
          </a:p>
        </p:txBody>
      </p:sp>
      <p:sp>
        <p:nvSpPr>
          <p:cNvPr id="8195"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Matt 5:13 (NIV) </a:t>
            </a:r>
            <a:r>
              <a:rPr lang="en-US" altLang="en-US" i="1"/>
              <a:t>You are the salt of the earth. But if the salt loses its saltiness, how can it be made salty again? It is no longer good for anything, except to be thrown out and trampled by men. </a:t>
            </a:r>
            <a:endParaRPr lang="en-US" altLang="en-US"/>
          </a:p>
          <a:p>
            <a:pPr>
              <a:lnSpc>
                <a:spcPct val="90000"/>
              </a:lnSpc>
            </a:pPr>
            <a:r>
              <a:rPr lang="en-US" altLang="en-US"/>
              <a:t>What is salt good for?</a:t>
            </a:r>
          </a:p>
          <a:p>
            <a:pPr>
              <a:lnSpc>
                <a:spcPct val="90000"/>
              </a:lnSpc>
            </a:pPr>
            <a:r>
              <a:rPr lang="en-US" altLang="en-US"/>
              <a:t>A number of things, but primarily for:</a:t>
            </a:r>
          </a:p>
          <a:p>
            <a:pPr lvl="1">
              <a:lnSpc>
                <a:spcPct val="90000"/>
              </a:lnSpc>
            </a:pPr>
            <a:r>
              <a:rPr lang="en-US" altLang="en-US"/>
              <a:t>Seasoning – a little makes food worth eating</a:t>
            </a:r>
          </a:p>
          <a:p>
            <a:pPr lvl="1">
              <a:lnSpc>
                <a:spcPct val="90000"/>
              </a:lnSpc>
            </a:pPr>
            <a:r>
              <a:rPr lang="en-US" altLang="en-US"/>
              <a:t>Preservative – a large amount keeps food from spoiling</a:t>
            </a:r>
            <a:endParaRPr lang="en-US" altLang="en-US" i="1"/>
          </a:p>
        </p:txBody>
      </p:sp>
    </p:spTree>
    <p:custDataLst>
      <p:tags r:id="rId1"/>
    </p:custDataLst>
  </p:cSld>
  <p:clrMapOvr>
    <a:masterClrMapping/>
  </p:clrMapOvr>
  <p:transition advTm="241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Compared to Salt</a:t>
            </a:r>
          </a:p>
        </p:txBody>
      </p:sp>
      <p:sp>
        <p:nvSpPr>
          <p:cNvPr id="9219" name="Rectangle 3"/>
          <p:cNvSpPr>
            <a:spLocks noGrp="1" noChangeArrowheads="1"/>
          </p:cNvSpPr>
          <p:nvPr>
            <p:ph type="body" idx="1"/>
          </p:nvPr>
        </p:nvSpPr>
        <p:spPr/>
        <p:txBody>
          <a:bodyPr/>
          <a:lstStyle/>
          <a:p>
            <a:pPr>
              <a:lnSpc>
                <a:spcPct val="90000"/>
              </a:lnSpc>
            </a:pPr>
            <a:r>
              <a:rPr lang="en-US" altLang="en-US" sz="2800"/>
              <a:t>“You are the salt of the earth.”</a:t>
            </a:r>
          </a:p>
          <a:p>
            <a:pPr lvl="1">
              <a:lnSpc>
                <a:spcPct val="90000"/>
              </a:lnSpc>
            </a:pPr>
            <a:r>
              <a:rPr lang="en-US" altLang="en-US" sz="2400"/>
              <a:t>You: earth = salt: food</a:t>
            </a:r>
          </a:p>
          <a:p>
            <a:pPr lvl="1">
              <a:lnSpc>
                <a:spcPct val="90000"/>
              </a:lnSpc>
            </a:pPr>
            <a:r>
              <a:rPr lang="en-US" altLang="en-US" sz="2400"/>
              <a:t>Christians make life worth living in their society.</a:t>
            </a:r>
          </a:p>
          <a:p>
            <a:pPr lvl="1">
              <a:lnSpc>
                <a:spcPct val="90000"/>
              </a:lnSpc>
            </a:pPr>
            <a:r>
              <a:rPr lang="en-US" altLang="en-US" sz="2400"/>
              <a:t>Christians keep society from spoiling.</a:t>
            </a:r>
          </a:p>
          <a:p>
            <a:pPr>
              <a:lnSpc>
                <a:spcPct val="90000"/>
              </a:lnSpc>
            </a:pPr>
            <a:r>
              <a:rPr lang="en-US" altLang="en-US" sz="2800"/>
              <a:t>Salt is worthless without saltiness </a:t>
            </a:r>
          </a:p>
          <a:p>
            <a:pPr lvl="1">
              <a:lnSpc>
                <a:spcPct val="90000"/>
              </a:lnSpc>
            </a:pPr>
            <a:r>
              <a:rPr lang="en-US" altLang="en-US" sz="2400"/>
              <a:t>Taste</a:t>
            </a:r>
          </a:p>
          <a:p>
            <a:pPr lvl="1">
              <a:lnSpc>
                <a:spcPct val="90000"/>
              </a:lnSpc>
            </a:pPr>
            <a:r>
              <a:rPr lang="en-US" altLang="en-US" sz="2400"/>
              <a:t>Ability to preserve</a:t>
            </a:r>
          </a:p>
          <a:p>
            <a:pPr lvl="1">
              <a:lnSpc>
                <a:spcPct val="90000"/>
              </a:lnSpc>
            </a:pPr>
            <a:r>
              <a:rPr lang="en-US" altLang="en-US" sz="2400"/>
              <a:t>No better than gravel!</a:t>
            </a:r>
          </a:p>
          <a:p>
            <a:pPr>
              <a:lnSpc>
                <a:spcPct val="90000"/>
              </a:lnSpc>
            </a:pPr>
            <a:r>
              <a:rPr lang="en-US" altLang="en-US" sz="2800"/>
              <a:t>So Christians must maintain their distinct lifestyle, or they are worthless to the world.</a:t>
            </a:r>
          </a:p>
        </p:txBody>
      </p:sp>
    </p:spTree>
    <p:custDataLst>
      <p:tags r:id="rId1"/>
    </p:custDataLst>
  </p:cSld>
  <p:clrMapOvr>
    <a:masterClrMapping/>
  </p:clrMapOvr>
  <p:transition advTm="686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858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Grp="1" noChangeArrowheads="1"/>
          </p:cNvSpPr>
          <p:nvPr>
            <p:ph type="ctrTitle"/>
          </p:nvPr>
        </p:nvSpPr>
        <p:spPr/>
        <p:txBody>
          <a:bodyPr/>
          <a:lstStyle/>
          <a:p>
            <a:r>
              <a:rPr lang="en-US" altLang="en-US">
                <a:solidFill>
                  <a:schemeClr val="bg1"/>
                </a:solidFill>
              </a:rPr>
              <a:t>The Christian’s Mission Compared to Light</a:t>
            </a:r>
          </a:p>
        </p:txBody>
      </p:sp>
      <p:sp>
        <p:nvSpPr>
          <p:cNvPr id="10245" name="Rectangle 5"/>
          <p:cNvSpPr>
            <a:spLocks noGrp="1" noChangeArrowheads="1"/>
          </p:cNvSpPr>
          <p:nvPr>
            <p:ph type="subTitle" idx="1"/>
          </p:nvPr>
        </p:nvSpPr>
        <p:spPr/>
        <p:txBody>
          <a:bodyPr/>
          <a:lstStyle/>
          <a:p>
            <a:r>
              <a:rPr lang="en-US" altLang="en-US">
                <a:solidFill>
                  <a:schemeClr val="bg1"/>
                </a:solidFill>
              </a:rPr>
              <a:t>Matthew 5:14-16</a:t>
            </a:r>
          </a:p>
        </p:txBody>
      </p:sp>
    </p:spTree>
    <p:custDataLst>
      <p:tags r:id="rId1"/>
    </p:custDataLst>
  </p:cSld>
  <p:clrMapOvr>
    <a:masterClrMapping/>
  </p:clrMapOvr>
  <p:transition advTm="7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animEffect transition="in" filter="checkerboard(across)">
                                      <p:cBhvr>
                                        <p:cTn id="13"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Compared to Light</a:t>
            </a:r>
          </a:p>
        </p:txBody>
      </p:sp>
      <p:sp>
        <p:nvSpPr>
          <p:cNvPr id="12291" name="Rectangle 3"/>
          <p:cNvSpPr>
            <a:spLocks noGrp="1" noChangeArrowheads="1"/>
          </p:cNvSpPr>
          <p:nvPr>
            <p:ph type="body" idx="1"/>
          </p:nvPr>
        </p:nvSpPr>
        <p:spPr/>
        <p:txBody>
          <a:bodyPr/>
          <a:lstStyle/>
          <a:p>
            <a:pPr>
              <a:lnSpc>
                <a:spcPct val="90000"/>
              </a:lnSpc>
            </a:pPr>
            <a:r>
              <a:rPr lang="en-US" altLang="en-US" sz="2800"/>
              <a:t>Matt 5:14-16 (NIV) </a:t>
            </a:r>
            <a:r>
              <a:rPr lang="en-US" altLang="en-US" sz="2800" i="1"/>
              <a:t>You are the light of the world. A city on a hill cannot be hidden. 15 Neither do people light a lamp and put it under a bowl. Instead they put it on its stand, and it gives light to everyone in the house. 16 In the same way, let your light shine before men, that they may see your good deeds and praise your Father in heaven.</a:t>
            </a:r>
            <a:r>
              <a:rPr lang="en-US" altLang="en-US" sz="2800"/>
              <a:t> </a:t>
            </a:r>
          </a:p>
          <a:p>
            <a:pPr>
              <a:lnSpc>
                <a:spcPct val="90000"/>
              </a:lnSpc>
            </a:pPr>
            <a:r>
              <a:rPr lang="en-US" altLang="en-US" sz="2800"/>
              <a:t>What does light do?</a:t>
            </a:r>
          </a:p>
          <a:p>
            <a:pPr lvl="1">
              <a:lnSpc>
                <a:spcPct val="90000"/>
              </a:lnSpc>
            </a:pPr>
            <a:r>
              <a:rPr lang="en-US" altLang="en-US" sz="2400"/>
              <a:t>Seen at a distance – it guides</a:t>
            </a:r>
          </a:p>
          <a:p>
            <a:pPr lvl="1">
              <a:lnSpc>
                <a:spcPct val="90000"/>
              </a:lnSpc>
            </a:pPr>
            <a:r>
              <a:rPr lang="en-US" altLang="en-US" sz="2400"/>
              <a:t>Seen close up – it illuminates</a:t>
            </a:r>
          </a:p>
        </p:txBody>
      </p:sp>
    </p:spTree>
    <p:custDataLst>
      <p:tags r:id="rId1"/>
    </p:custDataLst>
  </p:cSld>
  <p:clrMapOvr>
    <a:masterClrMapping/>
  </p:clrMapOvr>
  <p:transition advTm="36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Compared to Light</a:t>
            </a:r>
          </a:p>
        </p:txBody>
      </p:sp>
      <p:sp>
        <p:nvSpPr>
          <p:cNvPr id="13315" name="Rectangle 3"/>
          <p:cNvSpPr>
            <a:spLocks noGrp="1" noChangeArrowheads="1"/>
          </p:cNvSpPr>
          <p:nvPr>
            <p:ph type="body" idx="1"/>
          </p:nvPr>
        </p:nvSpPr>
        <p:spPr/>
        <p:txBody>
          <a:bodyPr/>
          <a:lstStyle/>
          <a:p>
            <a:r>
              <a:rPr lang="en-US" altLang="en-US"/>
              <a:t>“You are the light of the world.”</a:t>
            </a:r>
          </a:p>
          <a:p>
            <a:pPr lvl="1"/>
            <a:r>
              <a:rPr lang="en-US" altLang="en-US"/>
              <a:t>You: world = light: surroundings</a:t>
            </a:r>
          </a:p>
          <a:p>
            <a:r>
              <a:rPr lang="en-US" altLang="en-US"/>
              <a:t>Light is worthless if hidden.</a:t>
            </a:r>
          </a:p>
          <a:p>
            <a:pPr lvl="1"/>
            <a:r>
              <a:rPr lang="en-US" altLang="en-US"/>
              <a:t>You can’t hide a city that is on a hill.</a:t>
            </a:r>
          </a:p>
          <a:p>
            <a:pPr lvl="1"/>
            <a:r>
              <a:rPr lang="en-US" altLang="en-US"/>
              <a:t>You can hide a lamp, but don’t (normally) do so.</a:t>
            </a:r>
          </a:p>
          <a:p>
            <a:r>
              <a:rPr lang="en-US" altLang="en-US"/>
              <a:t>Let your light shine in such a way </a:t>
            </a:r>
            <a:r>
              <a:rPr lang="en-US" altLang="en-US">
                <a:sym typeface="Wingdings" pitchFamily="2" charset="2"/>
              </a:rPr>
              <a:t> God is glorified.</a:t>
            </a:r>
            <a:endParaRPr lang="en-US" altLang="en-US"/>
          </a:p>
        </p:txBody>
      </p:sp>
    </p:spTree>
    <p:custDataLst>
      <p:tags r:id="rId1"/>
    </p:custDataLst>
  </p:cSld>
  <p:clrMapOvr>
    <a:masterClrMapping/>
  </p:clrMapOvr>
  <p:transition advTm="30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2.6|1.5"/>
</p:tagLst>
</file>

<file path=ppt/tags/tag10.xml><?xml version="1.0" encoding="utf-8"?>
<p:tagLst xmlns:a="http://schemas.openxmlformats.org/drawingml/2006/main" xmlns:r="http://schemas.openxmlformats.org/officeDocument/2006/relationships" xmlns:p="http://schemas.openxmlformats.org/presentationml/2006/main">
  <p:tag name="TIMING" val="|2.4|3.6|7.4|3.4"/>
</p:tagLst>
</file>

<file path=ppt/tags/tag11.xml><?xml version="1.0" encoding="utf-8"?>
<p:tagLst xmlns:a="http://schemas.openxmlformats.org/drawingml/2006/main" xmlns:r="http://schemas.openxmlformats.org/officeDocument/2006/relationships" xmlns:p="http://schemas.openxmlformats.org/presentationml/2006/main">
  <p:tag name="TIMING" val="|0.4|7.9|4.7|4|15.9"/>
</p:tagLst>
</file>

<file path=ppt/tags/tag12.xml><?xml version="1.0" encoding="utf-8"?>
<p:tagLst xmlns:a="http://schemas.openxmlformats.org/drawingml/2006/main" xmlns:r="http://schemas.openxmlformats.org/officeDocument/2006/relationships" xmlns:p="http://schemas.openxmlformats.org/presentationml/2006/main">
  <p:tag name="TIMING" val="|4.5|7.3|4.6|5.6"/>
</p:tagLst>
</file>

<file path=ppt/tags/tag13.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2.1|6.7|7.6"/>
</p:tagLst>
</file>

<file path=ppt/tags/tag3.xml><?xml version="1.0" encoding="utf-8"?>
<p:tagLst xmlns:a="http://schemas.openxmlformats.org/drawingml/2006/main" xmlns:r="http://schemas.openxmlformats.org/officeDocument/2006/relationships" xmlns:p="http://schemas.openxmlformats.org/presentationml/2006/main">
  <p:tag name="TIMING" val="|1.9"/>
</p:tagLst>
</file>

<file path=ppt/tags/tag4.xml><?xml version="1.0" encoding="utf-8"?>
<p:tagLst xmlns:a="http://schemas.openxmlformats.org/drawingml/2006/main" xmlns:r="http://schemas.openxmlformats.org/officeDocument/2006/relationships" xmlns:p="http://schemas.openxmlformats.org/presentationml/2006/main">
  <p:tag name="TIMING" val="|0.7|3.4"/>
</p:tagLst>
</file>

<file path=ppt/tags/tag5.xml><?xml version="1.0" encoding="utf-8"?>
<p:tagLst xmlns:a="http://schemas.openxmlformats.org/drawingml/2006/main" xmlns:r="http://schemas.openxmlformats.org/officeDocument/2006/relationships" xmlns:p="http://schemas.openxmlformats.org/presentationml/2006/main">
  <p:tag name="TIMING" val="|0.6|7.7|2.1|2.9|4.7"/>
</p:tagLst>
</file>

<file path=ppt/tags/tag6.xml><?xml version="1.0" encoding="utf-8"?>
<p:tagLst xmlns:a="http://schemas.openxmlformats.org/drawingml/2006/main" xmlns:r="http://schemas.openxmlformats.org/officeDocument/2006/relationships" xmlns:p="http://schemas.openxmlformats.org/presentationml/2006/main">
  <p:tag name="TIMING" val="|0.5|2.2|14.2|5.5|8.2|7.9|8.3|5.1|6.6"/>
</p:tagLst>
</file>

<file path=ppt/tags/tag7.xml><?xml version="1.0" encoding="utf-8"?>
<p:tagLst xmlns:a="http://schemas.openxmlformats.org/drawingml/2006/main" xmlns:r="http://schemas.openxmlformats.org/officeDocument/2006/relationships" xmlns:p="http://schemas.openxmlformats.org/presentationml/2006/main">
  <p:tag name="TIMING" val="|0.6|2.1"/>
</p:tagLst>
</file>

<file path=ppt/tags/tag8.xml><?xml version="1.0" encoding="utf-8"?>
<p:tagLst xmlns:a="http://schemas.openxmlformats.org/drawingml/2006/main" xmlns:r="http://schemas.openxmlformats.org/officeDocument/2006/relationships" xmlns:p="http://schemas.openxmlformats.org/presentationml/2006/main">
  <p:tag name="TIMING" val="|0.3|18.6|5.7|6.7"/>
</p:tagLst>
</file>

<file path=ppt/tags/tag9.xml><?xml version="1.0" encoding="utf-8"?>
<p:tagLst xmlns:a="http://schemas.openxmlformats.org/drawingml/2006/main" xmlns:r="http://schemas.openxmlformats.org/officeDocument/2006/relationships" xmlns:p="http://schemas.openxmlformats.org/presentationml/2006/main">
  <p:tag name="TIMING" val="|0.6|1.7|4.7|3.3|2.7|11.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TotalTime>
  <Words>759</Words>
  <Application>Microsoft Office PowerPoint</Application>
  <PresentationFormat>On-screen Show (4:3)</PresentationFormat>
  <Paragraphs>59</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8. Let Your Light Shine</vt:lpstr>
      <vt:lpstr>Introduction</vt:lpstr>
      <vt:lpstr>The Christian’s Mission  in the World</vt:lpstr>
      <vt:lpstr>The Christian’s Mission Compared to Salt</vt:lpstr>
      <vt:lpstr>Compared to Salt</vt:lpstr>
      <vt:lpstr>Compared to Salt</vt:lpstr>
      <vt:lpstr>The Christian’s Mission Compared to Light</vt:lpstr>
      <vt:lpstr>Compared to Light</vt:lpstr>
      <vt:lpstr>Compared to Light</vt:lpstr>
      <vt:lpstr>How Let Our Light Shine? </vt:lpstr>
      <vt:lpstr>How Let Our Light Shine?</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Let Your Light Shine</dc:title>
  <dc:creator>rnewman</dc:creator>
  <cp:lastModifiedBy>Newman</cp:lastModifiedBy>
  <cp:revision>40</cp:revision>
  <dcterms:created xsi:type="dcterms:W3CDTF">2011-08-06T21:43:02Z</dcterms:created>
  <dcterms:modified xsi:type="dcterms:W3CDTF">2015-07-15T20:45:24Z</dcterms:modified>
</cp:coreProperties>
</file>