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D934529-5402-4ECC-A0EB-9F6636C59911}" type="slidenum">
              <a:rPr lang="en-US" altLang="en-US"/>
              <a:pPr/>
              <a:t>‹#›</a:t>
            </a:fld>
            <a:endParaRPr lang="en-US" altLang="en-US"/>
          </a:p>
        </p:txBody>
      </p:sp>
    </p:spTree>
    <p:extLst>
      <p:ext uri="{BB962C8B-B14F-4D97-AF65-F5344CB8AC3E}">
        <p14:creationId xmlns:p14="http://schemas.microsoft.com/office/powerpoint/2010/main" val="186369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892EF8A-DB38-4DAA-8E68-27057B18BD2A}" type="slidenum">
              <a:rPr lang="en-US" altLang="en-US"/>
              <a:pPr/>
              <a:t>‹#›</a:t>
            </a:fld>
            <a:endParaRPr lang="en-US" altLang="en-US"/>
          </a:p>
        </p:txBody>
      </p:sp>
    </p:spTree>
    <p:extLst>
      <p:ext uri="{BB962C8B-B14F-4D97-AF65-F5344CB8AC3E}">
        <p14:creationId xmlns:p14="http://schemas.microsoft.com/office/powerpoint/2010/main" val="77051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2BEDC22-0F65-4F5B-8238-86D67D937A31}" type="slidenum">
              <a:rPr lang="en-US" altLang="en-US"/>
              <a:pPr/>
              <a:t>‹#›</a:t>
            </a:fld>
            <a:endParaRPr lang="en-US" altLang="en-US"/>
          </a:p>
        </p:txBody>
      </p:sp>
    </p:spTree>
    <p:extLst>
      <p:ext uri="{BB962C8B-B14F-4D97-AF65-F5344CB8AC3E}">
        <p14:creationId xmlns:p14="http://schemas.microsoft.com/office/powerpoint/2010/main" val="141611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BB351D7-287C-46F4-9617-0E1D83B1987D}" type="slidenum">
              <a:rPr lang="en-US" altLang="en-US"/>
              <a:pPr/>
              <a:t>‹#›</a:t>
            </a:fld>
            <a:endParaRPr lang="en-US" altLang="en-US"/>
          </a:p>
        </p:txBody>
      </p:sp>
    </p:spTree>
    <p:extLst>
      <p:ext uri="{BB962C8B-B14F-4D97-AF65-F5344CB8AC3E}">
        <p14:creationId xmlns:p14="http://schemas.microsoft.com/office/powerpoint/2010/main" val="243331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F90557-F9B3-4866-81EE-D05C81378DDB}" type="slidenum">
              <a:rPr lang="en-US" altLang="en-US"/>
              <a:pPr/>
              <a:t>‹#›</a:t>
            </a:fld>
            <a:endParaRPr lang="en-US" altLang="en-US"/>
          </a:p>
        </p:txBody>
      </p:sp>
    </p:spTree>
    <p:extLst>
      <p:ext uri="{BB962C8B-B14F-4D97-AF65-F5344CB8AC3E}">
        <p14:creationId xmlns:p14="http://schemas.microsoft.com/office/powerpoint/2010/main" val="186690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8356556-B99C-47B7-8A18-919E092FBEA0}" type="slidenum">
              <a:rPr lang="en-US" altLang="en-US"/>
              <a:pPr/>
              <a:t>‹#›</a:t>
            </a:fld>
            <a:endParaRPr lang="en-US" altLang="en-US"/>
          </a:p>
        </p:txBody>
      </p:sp>
    </p:spTree>
    <p:extLst>
      <p:ext uri="{BB962C8B-B14F-4D97-AF65-F5344CB8AC3E}">
        <p14:creationId xmlns:p14="http://schemas.microsoft.com/office/powerpoint/2010/main" val="43411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FB9716D-CF97-4F86-884C-BBFF9D1C7338}" type="slidenum">
              <a:rPr lang="en-US" altLang="en-US"/>
              <a:pPr/>
              <a:t>‹#›</a:t>
            </a:fld>
            <a:endParaRPr lang="en-US" altLang="en-US"/>
          </a:p>
        </p:txBody>
      </p:sp>
    </p:spTree>
    <p:extLst>
      <p:ext uri="{BB962C8B-B14F-4D97-AF65-F5344CB8AC3E}">
        <p14:creationId xmlns:p14="http://schemas.microsoft.com/office/powerpoint/2010/main" val="1005292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2DD7683-8029-4DA1-AA5B-A10A7E43D33F}" type="slidenum">
              <a:rPr lang="en-US" altLang="en-US"/>
              <a:pPr/>
              <a:t>‹#›</a:t>
            </a:fld>
            <a:endParaRPr lang="en-US" altLang="en-US"/>
          </a:p>
        </p:txBody>
      </p:sp>
    </p:spTree>
    <p:extLst>
      <p:ext uri="{BB962C8B-B14F-4D97-AF65-F5344CB8AC3E}">
        <p14:creationId xmlns:p14="http://schemas.microsoft.com/office/powerpoint/2010/main" val="57635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971C0180-6D29-4B9A-9DF4-234DE26956A5}" type="slidenum">
              <a:rPr lang="en-US" altLang="en-US"/>
              <a:pPr/>
              <a:t>‹#›</a:t>
            </a:fld>
            <a:endParaRPr lang="en-US" altLang="en-US"/>
          </a:p>
        </p:txBody>
      </p:sp>
    </p:spTree>
    <p:extLst>
      <p:ext uri="{BB962C8B-B14F-4D97-AF65-F5344CB8AC3E}">
        <p14:creationId xmlns:p14="http://schemas.microsoft.com/office/powerpoint/2010/main" val="24398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1FAFA3-986A-4AB2-9CFD-27558274DD8D}" type="slidenum">
              <a:rPr lang="en-US" altLang="en-US"/>
              <a:pPr/>
              <a:t>‹#›</a:t>
            </a:fld>
            <a:endParaRPr lang="en-US" altLang="en-US"/>
          </a:p>
        </p:txBody>
      </p:sp>
    </p:spTree>
    <p:extLst>
      <p:ext uri="{BB962C8B-B14F-4D97-AF65-F5344CB8AC3E}">
        <p14:creationId xmlns:p14="http://schemas.microsoft.com/office/powerpoint/2010/main" val="1563842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259795A-C85C-4570-A042-B920A4B1E234}" type="slidenum">
              <a:rPr lang="en-US" altLang="en-US"/>
              <a:pPr/>
              <a:t>‹#›</a:t>
            </a:fld>
            <a:endParaRPr lang="en-US" altLang="en-US"/>
          </a:p>
        </p:txBody>
      </p:sp>
    </p:spTree>
    <p:extLst>
      <p:ext uri="{BB962C8B-B14F-4D97-AF65-F5344CB8AC3E}">
        <p14:creationId xmlns:p14="http://schemas.microsoft.com/office/powerpoint/2010/main" val="4257896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A66EDE5-5396-4EF6-BF76-C9BDC4AE8DE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RAYS OF LIGHT FROM HEAV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2"/>
          <p:cNvSpPr>
            <a:spLocks noGrp="1" noChangeArrowheads="1"/>
          </p:cNvSpPr>
          <p:nvPr>
            <p:ph type="ctrTitle"/>
          </p:nvPr>
        </p:nvSpPr>
        <p:spPr/>
        <p:txBody>
          <a:bodyPr/>
          <a:lstStyle/>
          <a:p>
            <a:r>
              <a:rPr lang="en-US" altLang="en-US" sz="6000"/>
              <a:t>6. God Is Light</a:t>
            </a:r>
          </a:p>
        </p:txBody>
      </p:sp>
      <p:sp>
        <p:nvSpPr>
          <p:cNvPr id="2051" name="Rectangle 3"/>
          <p:cNvSpPr>
            <a:spLocks noGrp="1" noChangeArrowheads="1"/>
          </p:cNvSpPr>
          <p:nvPr>
            <p:ph type="subTitle" idx="1"/>
          </p:nvPr>
        </p:nvSpPr>
        <p:spPr/>
        <p:txBody>
          <a:bodyPr/>
          <a:lstStyle/>
          <a:p>
            <a:r>
              <a:rPr lang="en-US" altLang="en-US"/>
              <a:t>1 John 1-2</a:t>
            </a:r>
          </a:p>
          <a:p>
            <a:r>
              <a:rPr lang="en-US" altLang="en-US" i="1"/>
              <a:t>Robert C. Newman</a:t>
            </a:r>
          </a:p>
        </p:txBody>
      </p:sp>
      <p:pic>
        <p:nvPicPr>
          <p:cNvPr id="2" name="Light6.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457200" y="5791200"/>
            <a:ext cx="609600" cy="609600"/>
          </a:xfrm>
          <a:prstGeom prst="rect">
            <a:avLst/>
          </a:prstGeom>
        </p:spPr>
      </p:pic>
    </p:spTree>
    <p:custDataLst>
      <p:tags r:id="rId1"/>
    </p:custDataLst>
  </p:cSld>
  <p:clrMapOvr>
    <a:masterClrMapping/>
  </p:clrMapOvr>
  <p:transition advTm="2680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500" fill="hold"/>
                                        <p:tgtEl>
                                          <p:spTgt spid="2050"/>
                                        </p:tgtEl>
                                        <p:attrNameLst>
                                          <p:attrName>ppt_w</p:attrName>
                                        </p:attrNameLst>
                                      </p:cBhvr>
                                      <p:tavLst>
                                        <p:tav tm="0">
                                          <p:val>
                                            <p:fltVal val="0"/>
                                          </p:val>
                                        </p:tav>
                                        <p:tav tm="100000">
                                          <p:val>
                                            <p:strVal val="#ppt_w"/>
                                          </p:val>
                                        </p:tav>
                                      </p:tavLst>
                                    </p:anim>
                                    <p:anim calcmode="lin" valueType="num">
                                      <p:cBhvr>
                                        <p:cTn id="12"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2"/>
                </p:tgtEl>
              </p:cMediaNode>
            </p:audio>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The Command: Love!</a:t>
            </a:r>
          </a:p>
        </p:txBody>
      </p:sp>
      <p:sp>
        <p:nvSpPr>
          <p:cNvPr id="11267" name="Rectangle 3"/>
          <p:cNvSpPr>
            <a:spLocks noGrp="1" noChangeArrowheads="1"/>
          </p:cNvSpPr>
          <p:nvPr>
            <p:ph type="body" idx="1"/>
          </p:nvPr>
        </p:nvSpPr>
        <p:spPr/>
        <p:txBody>
          <a:bodyPr/>
          <a:lstStyle/>
          <a:p>
            <a:pPr>
              <a:lnSpc>
                <a:spcPct val="80000"/>
              </a:lnSpc>
            </a:pPr>
            <a:r>
              <a:rPr lang="en-US" altLang="en-US" sz="2800"/>
              <a:t>This command is old, because it is given in the Old Testament (2:7).</a:t>
            </a:r>
          </a:p>
          <a:p>
            <a:pPr>
              <a:lnSpc>
                <a:spcPct val="80000"/>
              </a:lnSpc>
            </a:pPr>
            <a:r>
              <a:rPr lang="en-US" altLang="en-US" sz="2800"/>
              <a:t>It is new, because Jesus emphasized it and lived it (2:8).</a:t>
            </a:r>
          </a:p>
          <a:p>
            <a:pPr>
              <a:lnSpc>
                <a:spcPct val="80000"/>
              </a:lnSpc>
            </a:pPr>
            <a:r>
              <a:rPr lang="en-US" altLang="en-US" sz="2800"/>
              <a:t>It is true in him [Jesus] and in you [real believers] (2:8).</a:t>
            </a:r>
          </a:p>
          <a:p>
            <a:pPr>
              <a:lnSpc>
                <a:spcPct val="80000"/>
              </a:lnSpc>
            </a:pPr>
            <a:r>
              <a:rPr lang="en-US" altLang="en-US" sz="2800"/>
              <a:t>So, one who says he is in the light, but hates his brother </a:t>
            </a:r>
            <a:r>
              <a:rPr lang="en-US" altLang="en-US" sz="2800">
                <a:sym typeface="Wingdings" pitchFamily="2" charset="2"/>
              </a:rPr>
              <a:t> is still in darkness (9).</a:t>
            </a:r>
          </a:p>
          <a:p>
            <a:pPr>
              <a:lnSpc>
                <a:spcPct val="80000"/>
              </a:lnSpc>
            </a:pPr>
            <a:r>
              <a:rPr lang="en-US" altLang="en-US" sz="2800">
                <a:sym typeface="Wingdings" pitchFamily="2" charset="2"/>
              </a:rPr>
              <a:t>So, one who loves his brother  remains in the light, as there is nothing to make him stumble (10).</a:t>
            </a:r>
            <a:endParaRPr lang="en-US" altLang="en-US" sz="2800"/>
          </a:p>
        </p:txBody>
      </p:sp>
    </p:spTree>
    <p:custDataLst>
      <p:tags r:id="rId1"/>
    </p:custDataLst>
  </p:cSld>
  <p:clrMapOvr>
    <a:masterClrMapping/>
  </p:clrMapOvr>
  <p:transition advTm="579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267">
                                            <p:txEl>
                                              <p:pRg st="4" end="4"/>
                                            </p:txEl>
                                          </p:spTgt>
                                        </p:tgtEl>
                                        <p:attrNameLst>
                                          <p:attrName>style.visibility</p:attrName>
                                        </p:attrNameLst>
                                      </p:cBhvr>
                                      <p:to>
                                        <p:strVal val="visible"/>
                                      </p:to>
                                    </p:set>
                                    <p:anim calcmode="lin" valueType="num">
                                      <p:cBhvr additive="base">
                                        <p:cTn id="31" dur="500" fill="hold"/>
                                        <p:tgtEl>
                                          <p:spTgt spid="1126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A General Summary</a:t>
            </a:r>
          </a:p>
        </p:txBody>
      </p:sp>
      <p:sp>
        <p:nvSpPr>
          <p:cNvPr id="12291" name="Rectangle 3"/>
          <p:cNvSpPr>
            <a:spLocks noGrp="1" noChangeArrowheads="1"/>
          </p:cNvSpPr>
          <p:nvPr>
            <p:ph type="body" idx="1"/>
          </p:nvPr>
        </p:nvSpPr>
        <p:spPr>
          <a:xfrm>
            <a:off x="533400" y="1828800"/>
            <a:ext cx="8229600" cy="3733800"/>
          </a:xfrm>
        </p:spPr>
        <p:txBody>
          <a:bodyPr/>
          <a:lstStyle/>
          <a:p>
            <a:r>
              <a:rPr lang="en-US" altLang="en-US"/>
              <a:t>All in 1 John 2:11:</a:t>
            </a:r>
          </a:p>
          <a:p>
            <a:r>
              <a:rPr lang="en-US" altLang="en-US"/>
              <a:t>One who hates his brother </a:t>
            </a:r>
            <a:r>
              <a:rPr lang="en-US" altLang="en-US">
                <a:sym typeface="Wingdings" pitchFamily="2" charset="2"/>
              </a:rPr>
              <a:t></a:t>
            </a:r>
          </a:p>
          <a:p>
            <a:pPr lvl="1"/>
            <a:r>
              <a:rPr lang="en-US" altLang="en-US"/>
              <a:t>He is in darkness.</a:t>
            </a:r>
          </a:p>
          <a:p>
            <a:pPr lvl="1"/>
            <a:r>
              <a:rPr lang="en-US" altLang="en-US"/>
              <a:t>He walks in darkness.</a:t>
            </a:r>
          </a:p>
          <a:p>
            <a:pPr lvl="1"/>
            <a:r>
              <a:rPr lang="en-US" altLang="en-US"/>
              <a:t>He doesn’t know where he is going.</a:t>
            </a:r>
          </a:p>
          <a:p>
            <a:pPr lvl="1"/>
            <a:r>
              <a:rPr lang="en-US" altLang="en-US"/>
              <a:t>He is blinded by the darkness.</a:t>
            </a:r>
          </a:p>
        </p:txBody>
      </p:sp>
    </p:spTree>
    <p:custDataLst>
      <p:tags r:id="rId1"/>
    </p:custDataLst>
  </p:cSld>
  <p:clrMapOvr>
    <a:masterClrMapping/>
  </p:clrMapOvr>
  <p:transition advTm="1880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291">
                                            <p:txEl>
                                              <p:pRg st="2" end="2"/>
                                            </p:txEl>
                                          </p:spTgt>
                                        </p:tgtEl>
                                        <p:attrNameLst>
                                          <p:attrName>style.visibility</p:attrName>
                                        </p:attrNameLst>
                                      </p:cBhvr>
                                      <p:to>
                                        <p:strVal val="visible"/>
                                      </p:to>
                                    </p:set>
                                    <p:anim calcmode="lin" valueType="num">
                                      <p:cBhvr additive="base">
                                        <p:cTn id="19" dur="500" fill="hold"/>
                                        <p:tgtEl>
                                          <p:spTgt spid="1229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291">
                                            <p:txEl>
                                              <p:pRg st="3" end="3"/>
                                            </p:txEl>
                                          </p:spTgt>
                                        </p:tgtEl>
                                        <p:attrNameLst>
                                          <p:attrName>style.visibility</p:attrName>
                                        </p:attrNameLst>
                                      </p:cBhvr>
                                      <p:to>
                                        <p:strVal val="visible"/>
                                      </p:to>
                                    </p:set>
                                    <p:anim calcmode="lin" valueType="num">
                                      <p:cBhvr additive="base">
                                        <p:cTn id="25" dur="500" fill="hold"/>
                                        <p:tgtEl>
                                          <p:spTgt spid="1229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291">
                                            <p:txEl>
                                              <p:pRg st="4" end="4"/>
                                            </p:txEl>
                                          </p:spTgt>
                                        </p:tgtEl>
                                        <p:attrNameLst>
                                          <p:attrName>style.visibility</p:attrName>
                                        </p:attrNameLst>
                                      </p:cBhvr>
                                      <p:to>
                                        <p:strVal val="visible"/>
                                      </p:to>
                                    </p:set>
                                    <p:anim calcmode="lin" valueType="num">
                                      <p:cBhvr additive="base">
                                        <p:cTn id="31" dur="500" fill="hold"/>
                                        <p:tgtEl>
                                          <p:spTgt spid="1229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291">
                                            <p:txEl>
                                              <p:pRg st="5" end="5"/>
                                            </p:txEl>
                                          </p:spTgt>
                                        </p:tgtEl>
                                        <p:attrNameLst>
                                          <p:attrName>style.visibility</p:attrName>
                                        </p:attrNameLst>
                                      </p:cBhvr>
                                      <p:to>
                                        <p:strVal val="visible"/>
                                      </p:to>
                                    </p:set>
                                    <p:anim calcmode="lin" valueType="num">
                                      <p:cBhvr additive="base">
                                        <p:cTn id="37" dur="500" fill="hold"/>
                                        <p:tgtEl>
                                          <p:spTgt spid="1229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Conclusions</a:t>
            </a:r>
          </a:p>
        </p:txBody>
      </p:sp>
      <p:sp>
        <p:nvSpPr>
          <p:cNvPr id="13315" name="Rectangle 3"/>
          <p:cNvSpPr>
            <a:spLocks noGrp="1" noChangeArrowheads="1"/>
          </p:cNvSpPr>
          <p:nvPr>
            <p:ph type="body" idx="1"/>
          </p:nvPr>
        </p:nvSpPr>
        <p:spPr/>
        <p:txBody>
          <a:bodyPr/>
          <a:lstStyle/>
          <a:p>
            <a:pPr>
              <a:lnSpc>
                <a:spcPct val="90000"/>
              </a:lnSpc>
            </a:pPr>
            <a:r>
              <a:rPr lang="en-US" altLang="en-US"/>
              <a:t>Do I have fellowship with God?</a:t>
            </a:r>
          </a:p>
          <a:p>
            <a:pPr>
              <a:lnSpc>
                <a:spcPct val="90000"/>
              </a:lnSpc>
            </a:pPr>
            <a:r>
              <a:rPr lang="en-US" altLang="en-US"/>
              <a:t>Do I have eternal life?</a:t>
            </a:r>
          </a:p>
          <a:p>
            <a:pPr lvl="1">
              <a:lnSpc>
                <a:spcPct val="90000"/>
              </a:lnSpc>
            </a:pPr>
            <a:r>
              <a:rPr lang="en-US" altLang="en-US"/>
              <a:t>What is my life like?</a:t>
            </a:r>
          </a:p>
          <a:p>
            <a:pPr lvl="1">
              <a:lnSpc>
                <a:spcPct val="90000"/>
              </a:lnSpc>
            </a:pPr>
            <a:r>
              <a:rPr lang="en-US" altLang="en-US"/>
              <a:t>Do I love others or hate them?</a:t>
            </a:r>
          </a:p>
          <a:p>
            <a:pPr lvl="1">
              <a:lnSpc>
                <a:spcPct val="90000"/>
              </a:lnSpc>
            </a:pPr>
            <a:r>
              <a:rPr lang="en-US" altLang="en-US"/>
              <a:t>Do I keep God’s commands or break them?</a:t>
            </a:r>
          </a:p>
          <a:p>
            <a:pPr>
              <a:lnSpc>
                <a:spcPct val="90000"/>
              </a:lnSpc>
            </a:pPr>
            <a:r>
              <a:rPr lang="en-US" altLang="en-US"/>
              <a:t>Ask yourself these sorts of things:</a:t>
            </a:r>
          </a:p>
          <a:p>
            <a:pPr lvl="1">
              <a:lnSpc>
                <a:spcPct val="90000"/>
              </a:lnSpc>
            </a:pPr>
            <a:r>
              <a:rPr lang="en-US" altLang="en-US"/>
              <a:t>Do I bully others?</a:t>
            </a:r>
          </a:p>
          <a:p>
            <a:pPr lvl="1">
              <a:lnSpc>
                <a:spcPct val="90000"/>
              </a:lnSpc>
            </a:pPr>
            <a:r>
              <a:rPr lang="en-US" altLang="en-US"/>
              <a:t>Do I call them names?</a:t>
            </a:r>
          </a:p>
          <a:p>
            <a:pPr lvl="1">
              <a:lnSpc>
                <a:spcPct val="90000"/>
              </a:lnSpc>
            </a:pPr>
            <a:r>
              <a:rPr lang="en-US" altLang="en-US"/>
              <a:t>Do I put them down?</a:t>
            </a:r>
          </a:p>
        </p:txBody>
      </p:sp>
    </p:spTree>
    <p:custDataLst>
      <p:tags r:id="rId1"/>
    </p:custDataLst>
  </p:cSld>
  <p:clrMapOvr>
    <a:masterClrMapping/>
  </p:clrMapOvr>
  <p:transition advTm="7623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6" end="6"/>
                                            </p:txEl>
                                          </p:spTgt>
                                        </p:tgtEl>
                                        <p:attrNameLst>
                                          <p:attrName>style.visibility</p:attrName>
                                        </p:attrNameLst>
                                      </p:cBhvr>
                                      <p:to>
                                        <p:strVal val="visible"/>
                                      </p:to>
                                    </p:set>
                                    <p:anim calcmode="lin" valueType="num">
                                      <p:cBhvr additive="base">
                                        <p:cTn id="43" dur="500" fill="hold"/>
                                        <p:tgtEl>
                                          <p:spTgt spid="1331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315">
                                            <p:txEl>
                                              <p:pRg st="7" end="7"/>
                                            </p:txEl>
                                          </p:spTgt>
                                        </p:tgtEl>
                                        <p:attrNameLst>
                                          <p:attrName>style.visibility</p:attrName>
                                        </p:attrNameLst>
                                      </p:cBhvr>
                                      <p:to>
                                        <p:strVal val="visible"/>
                                      </p:to>
                                    </p:set>
                                    <p:anim calcmode="lin" valueType="num">
                                      <p:cBhvr additive="base">
                                        <p:cTn id="49"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315">
                                            <p:txEl>
                                              <p:pRg st="8" end="8"/>
                                            </p:txEl>
                                          </p:spTgt>
                                        </p:tgtEl>
                                        <p:attrNameLst>
                                          <p:attrName>style.visibility</p:attrName>
                                        </p:attrNameLst>
                                      </p:cBhvr>
                                      <p:to>
                                        <p:strVal val="visible"/>
                                      </p:to>
                                    </p:set>
                                    <p:anim calcmode="lin" valueType="num">
                                      <p:cBhvr additive="base">
                                        <p:cTn id="55" dur="500" fill="hold"/>
                                        <p:tgtEl>
                                          <p:spTgt spid="1331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331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t>Conclusions</a:t>
            </a:r>
          </a:p>
        </p:txBody>
      </p:sp>
      <p:sp>
        <p:nvSpPr>
          <p:cNvPr id="14339" name="Rectangle 3"/>
          <p:cNvSpPr>
            <a:spLocks noGrp="1" noChangeArrowheads="1"/>
          </p:cNvSpPr>
          <p:nvPr>
            <p:ph type="body" idx="1"/>
          </p:nvPr>
        </p:nvSpPr>
        <p:spPr>
          <a:xfrm>
            <a:off x="990600" y="1600200"/>
            <a:ext cx="7086600" cy="4525963"/>
          </a:xfrm>
        </p:spPr>
        <p:txBody>
          <a:bodyPr/>
          <a:lstStyle/>
          <a:p>
            <a:r>
              <a:rPr lang="en-US" altLang="en-US"/>
              <a:t>It is very easy for us to see these problems in other people!</a:t>
            </a:r>
          </a:p>
          <a:p>
            <a:r>
              <a:rPr lang="en-US" altLang="en-US"/>
              <a:t>Forget about them!</a:t>
            </a:r>
          </a:p>
          <a:p>
            <a:r>
              <a:rPr lang="en-US" altLang="en-US"/>
              <a:t>Look at your own life!</a:t>
            </a:r>
          </a:p>
          <a:p>
            <a:r>
              <a:rPr lang="en-US" altLang="en-US"/>
              <a:t>Compare it with what God commands, not with how you are better than (some) others.</a:t>
            </a:r>
          </a:p>
        </p:txBody>
      </p:sp>
    </p:spTree>
    <p:custDataLst>
      <p:tags r:id="rId1"/>
    </p:custDataLst>
  </p:cSld>
  <p:clrMapOvr>
    <a:masterClrMapping/>
  </p:clrMapOvr>
  <p:transition advTm="3286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The Light of G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61988"/>
            <a:ext cx="8305800" cy="5483225"/>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ctrTitle"/>
          </p:nvPr>
        </p:nvSpPr>
        <p:spPr>
          <a:xfrm>
            <a:off x="685800" y="2590800"/>
            <a:ext cx="7772400" cy="1470025"/>
          </a:xfrm>
        </p:spPr>
        <p:txBody>
          <a:bodyPr/>
          <a:lstStyle/>
          <a:p>
            <a:r>
              <a:rPr lang="en-US" altLang="en-US"/>
              <a:t>The End</a:t>
            </a:r>
          </a:p>
        </p:txBody>
      </p:sp>
      <p:sp>
        <p:nvSpPr>
          <p:cNvPr id="15365" name="Rectangle 5"/>
          <p:cNvSpPr>
            <a:spLocks noGrp="1" noChangeArrowheads="1"/>
          </p:cNvSpPr>
          <p:nvPr>
            <p:ph type="subTitle" idx="1"/>
          </p:nvPr>
        </p:nvSpPr>
        <p:spPr>
          <a:xfrm>
            <a:off x="1371600" y="4267200"/>
            <a:ext cx="6400800" cy="1752600"/>
          </a:xfrm>
        </p:spPr>
        <p:txBody>
          <a:bodyPr/>
          <a:lstStyle/>
          <a:p>
            <a:r>
              <a:rPr lang="en-US" altLang="en-US">
                <a:solidFill>
                  <a:schemeClr val="bg1"/>
                </a:solidFill>
              </a:rPr>
              <a:t>God is light, and in Him there is no darkness at all.</a:t>
            </a:r>
          </a:p>
        </p:txBody>
      </p:sp>
    </p:spTree>
    <p:custDataLst>
      <p:tags r:id="rId1"/>
    </p:custDataLst>
  </p:cSld>
  <p:clrMapOvr>
    <a:masterClrMapping/>
  </p:clrMapOvr>
  <p:transition advTm="302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p:cTn id="7" dur="500" fill="hold"/>
                                        <p:tgtEl>
                                          <p:spTgt spid="15364"/>
                                        </p:tgtEl>
                                        <p:attrNameLst>
                                          <p:attrName>ppt_w</p:attrName>
                                        </p:attrNameLst>
                                      </p:cBhvr>
                                      <p:tavLst>
                                        <p:tav tm="0">
                                          <p:val>
                                            <p:fltVal val="0"/>
                                          </p:val>
                                        </p:tav>
                                        <p:tav tm="100000">
                                          <p:val>
                                            <p:strVal val="#ppt_w"/>
                                          </p:val>
                                        </p:tav>
                                      </p:tavLst>
                                    </p:anim>
                                    <p:anim calcmode="lin" valueType="num">
                                      <p:cBhvr>
                                        <p:cTn id="8" dur="500" fill="hold"/>
                                        <p:tgtEl>
                                          <p:spTgt spid="1536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15365">
                                            <p:txEl>
                                              <p:pRg st="0" end="0"/>
                                            </p:txEl>
                                          </p:spTgt>
                                        </p:tgtEl>
                                        <p:attrNameLst>
                                          <p:attrName>style.visibility</p:attrName>
                                        </p:attrNameLst>
                                      </p:cBhvr>
                                      <p:to>
                                        <p:strVal val="visible"/>
                                      </p:to>
                                    </p:set>
                                    <p:animEffect transition="in" filter="checkerboard(across)">
                                      <p:cBhvr>
                                        <p:cTn id="13" dur="500"/>
                                        <p:tgtEl>
                                          <p:spTgt spid="153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536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sz="4000"/>
              <a:t>John’s Purposes in His First Letter</a:t>
            </a:r>
          </a:p>
        </p:txBody>
      </p:sp>
      <p:sp>
        <p:nvSpPr>
          <p:cNvPr id="3075" name="Rectangle 3"/>
          <p:cNvSpPr>
            <a:spLocks noGrp="1" noChangeArrowheads="1"/>
          </p:cNvSpPr>
          <p:nvPr>
            <p:ph type="body" idx="1"/>
          </p:nvPr>
        </p:nvSpPr>
        <p:spPr/>
        <p:txBody>
          <a:bodyPr/>
          <a:lstStyle/>
          <a:p>
            <a:r>
              <a:rPr lang="en-US" altLang="en-US" sz="2800"/>
              <a:t>That you may have fellowship with God:</a:t>
            </a:r>
          </a:p>
          <a:p>
            <a:pPr lvl="1"/>
            <a:r>
              <a:rPr lang="en-US" altLang="en-US" sz="2400"/>
              <a:t>1 John 1:3 (NIV) </a:t>
            </a:r>
            <a:r>
              <a:rPr lang="en-US" altLang="en-US" sz="2400" i="1"/>
              <a:t>We proclaim to you what we have seen and heard, so that you also may have fellowship with us. And our fellowship is with the Father and with his Son, Jesus Christ. </a:t>
            </a:r>
          </a:p>
          <a:p>
            <a:r>
              <a:rPr lang="en-US" altLang="en-US" sz="2800"/>
              <a:t>That you may avoid sin:</a:t>
            </a:r>
          </a:p>
          <a:p>
            <a:pPr lvl="1"/>
            <a:r>
              <a:rPr lang="en-US" altLang="en-US" sz="2400"/>
              <a:t>1 John 2:1 (NIV) </a:t>
            </a:r>
            <a:r>
              <a:rPr lang="en-US" altLang="en-US" sz="2400" i="1"/>
              <a:t>My dear children, I write this to you so that you will not sin. But if anybody does sin, we have one who speaks to the Father in our defense</a:t>
            </a:r>
            <a:r>
              <a:rPr lang="en-US" altLang="en-US" sz="2400" i="1">
                <a:latin typeface="WP TypographicSymbols" pitchFamily="2" charset="0"/>
              </a:rPr>
              <a:t>n </a:t>
            </a:r>
            <a:r>
              <a:rPr lang="en-US" altLang="en-US" sz="2400" i="1"/>
              <a:t>Jesus Christ, the Righteous One. </a:t>
            </a:r>
          </a:p>
        </p:txBody>
      </p:sp>
    </p:spTree>
    <p:custDataLst>
      <p:tags r:id="rId1"/>
    </p:custDataLst>
  </p:cSld>
  <p:clrMapOvr>
    <a:masterClrMapping/>
  </p:clrMapOvr>
  <p:transition advTm="397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sz="4000"/>
              <a:t>John’s Purposes in His First Letter</a:t>
            </a:r>
          </a:p>
        </p:txBody>
      </p:sp>
      <p:sp>
        <p:nvSpPr>
          <p:cNvPr id="4099" name="Rectangle 3"/>
          <p:cNvSpPr>
            <a:spLocks noGrp="1" noChangeArrowheads="1"/>
          </p:cNvSpPr>
          <p:nvPr>
            <p:ph type="body" idx="1"/>
          </p:nvPr>
        </p:nvSpPr>
        <p:spPr/>
        <p:txBody>
          <a:bodyPr/>
          <a:lstStyle/>
          <a:p>
            <a:pPr>
              <a:lnSpc>
                <a:spcPct val="90000"/>
              </a:lnSpc>
            </a:pPr>
            <a:r>
              <a:rPr lang="en-US" altLang="en-US"/>
              <a:t>That you may avoid false teachings:</a:t>
            </a:r>
          </a:p>
          <a:p>
            <a:pPr lvl="1">
              <a:lnSpc>
                <a:spcPct val="90000"/>
              </a:lnSpc>
            </a:pPr>
            <a:r>
              <a:rPr lang="en-US" altLang="en-US"/>
              <a:t>1 John 4:3 (NIV) …</a:t>
            </a:r>
            <a:r>
              <a:rPr lang="en-US" altLang="en-US" i="1"/>
              <a:t>every spirit that does not acknowledge Jesus is not from God. This is the spirit of the antichrist, which you have heard is coming and even now is already in the world. </a:t>
            </a:r>
            <a:endParaRPr lang="en-US" altLang="en-US"/>
          </a:p>
          <a:p>
            <a:pPr>
              <a:lnSpc>
                <a:spcPct val="90000"/>
              </a:lnSpc>
            </a:pPr>
            <a:r>
              <a:rPr lang="en-US" altLang="en-US"/>
              <a:t>That you may know you have eternal life:</a:t>
            </a:r>
          </a:p>
          <a:p>
            <a:pPr lvl="1">
              <a:lnSpc>
                <a:spcPct val="90000"/>
              </a:lnSpc>
            </a:pPr>
            <a:r>
              <a:rPr lang="en-US" altLang="en-US"/>
              <a:t>1 John 5:13 (NIV) </a:t>
            </a:r>
            <a:r>
              <a:rPr lang="en-US" altLang="en-US" i="1"/>
              <a:t>I write these things to you who believe in the name of the Son of God so that you may know that you have eternal life. </a:t>
            </a:r>
          </a:p>
        </p:txBody>
      </p:sp>
    </p:spTree>
    <p:custDataLst>
      <p:tags r:id="rId1"/>
    </p:custDataLst>
  </p:cSld>
  <p:clrMapOvr>
    <a:masterClrMapping/>
  </p:clrMapOvr>
  <p:transition advTm="3324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t>God’s Message Thru Christ</a:t>
            </a:r>
          </a:p>
        </p:txBody>
      </p:sp>
      <p:sp>
        <p:nvSpPr>
          <p:cNvPr id="5123" name="Rectangle 3"/>
          <p:cNvSpPr>
            <a:spLocks noGrp="1" noChangeArrowheads="1"/>
          </p:cNvSpPr>
          <p:nvPr>
            <p:ph type="body" idx="1"/>
          </p:nvPr>
        </p:nvSpPr>
        <p:spPr/>
        <p:txBody>
          <a:bodyPr/>
          <a:lstStyle/>
          <a:p>
            <a:r>
              <a:rPr lang="en-US" altLang="en-US"/>
              <a:t>1 John 1:5 (NIV) </a:t>
            </a:r>
            <a:r>
              <a:rPr lang="en-US" altLang="en-US" i="1"/>
              <a:t>This is the message we have heard from him and declare to you: God is light; in him there is no darkness at all. </a:t>
            </a:r>
            <a:endParaRPr lang="en-US" altLang="en-US"/>
          </a:p>
          <a:p>
            <a:r>
              <a:rPr lang="en-US" altLang="en-US"/>
              <a:t>So Jesus’ message is:</a:t>
            </a:r>
          </a:p>
          <a:p>
            <a:pPr lvl="1"/>
            <a:r>
              <a:rPr lang="en-US" altLang="en-US"/>
              <a:t>“God is light.”</a:t>
            </a:r>
          </a:p>
          <a:p>
            <a:r>
              <a:rPr lang="en-US" altLang="en-US"/>
              <a:t>John emphasizes this by saying:</a:t>
            </a:r>
          </a:p>
          <a:p>
            <a:pPr lvl="1"/>
            <a:r>
              <a:rPr lang="en-US" altLang="en-US"/>
              <a:t>“In Him is no darkness at all.”</a:t>
            </a:r>
            <a:endParaRPr lang="en-US" altLang="en-US" i="1"/>
          </a:p>
        </p:txBody>
      </p:sp>
    </p:spTree>
    <p:custDataLst>
      <p:tags r:id="rId1"/>
    </p:custDataLst>
  </p:cSld>
  <p:clrMapOvr>
    <a:masterClrMapping/>
  </p:clrMapOvr>
  <p:transition advTm="231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checkerboard(across)">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checkerboard(across)">
                                      <p:cBhvr>
                                        <p:cTn id="22" dur="500"/>
                                        <p:tgtEl>
                                          <p:spTgt spid="512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123">
                                            <p:txEl>
                                              <p:pRg st="4" end="4"/>
                                            </p:txEl>
                                          </p:spTgt>
                                        </p:tgtEl>
                                        <p:attrNameLst>
                                          <p:attrName>style.visibility</p:attrName>
                                        </p:attrNameLst>
                                      </p:cBhvr>
                                      <p:to>
                                        <p:strVal val="visible"/>
                                      </p:to>
                                    </p:set>
                                    <p:animEffect transition="in" filter="checkerboard(across)">
                                      <p:cBhvr>
                                        <p:cTn id="27"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a:t>The Consequences</a:t>
            </a:r>
          </a:p>
        </p:txBody>
      </p:sp>
      <p:sp>
        <p:nvSpPr>
          <p:cNvPr id="6147" name="Rectangle 3"/>
          <p:cNvSpPr>
            <a:spLocks noGrp="1" noChangeArrowheads="1"/>
          </p:cNvSpPr>
          <p:nvPr>
            <p:ph type="body" idx="1"/>
          </p:nvPr>
        </p:nvSpPr>
        <p:spPr/>
        <p:txBody>
          <a:bodyPr/>
          <a:lstStyle/>
          <a:p>
            <a:pPr>
              <a:lnSpc>
                <a:spcPct val="90000"/>
              </a:lnSpc>
            </a:pPr>
            <a:r>
              <a:rPr lang="en-US" altLang="en-US" sz="2800"/>
              <a:t>1 John 1:6-7 (NIV) </a:t>
            </a:r>
            <a:r>
              <a:rPr lang="en-US" altLang="en-US" sz="2800" i="1"/>
              <a:t>If we claim to have fellowship with him yet walk in the darkness, we lie and do not live by the truth. 7 But if we walk in the light, as he is in the light, we have fellowship with one another, and the blood of Jesus, his Son, purifies us from all </a:t>
            </a:r>
            <a:r>
              <a:rPr lang="en-US" altLang="en-US" sz="2800"/>
              <a:t>[or</a:t>
            </a:r>
            <a:r>
              <a:rPr lang="en-US" altLang="en-US" sz="2800" i="1"/>
              <a:t> every</a:t>
            </a:r>
            <a:r>
              <a:rPr lang="en-US" altLang="en-US" sz="2800"/>
              <a:t>]</a:t>
            </a:r>
            <a:r>
              <a:rPr lang="en-US" altLang="en-US" sz="2800" i="1"/>
              <a:t> sin. </a:t>
            </a:r>
            <a:endParaRPr lang="en-US" altLang="en-US" sz="2800"/>
          </a:p>
          <a:p>
            <a:pPr>
              <a:lnSpc>
                <a:spcPct val="90000"/>
              </a:lnSpc>
            </a:pPr>
            <a:r>
              <a:rPr lang="en-US" altLang="en-US" sz="2800"/>
              <a:t>If we claim fellowship with God, but walk in darkness </a:t>
            </a:r>
            <a:r>
              <a:rPr lang="en-US" altLang="en-US" sz="2800">
                <a:sym typeface="Wingdings" pitchFamily="2" charset="2"/>
              </a:rPr>
              <a:t> we lie (7).</a:t>
            </a:r>
          </a:p>
          <a:p>
            <a:pPr>
              <a:lnSpc>
                <a:spcPct val="90000"/>
              </a:lnSpc>
            </a:pPr>
            <a:r>
              <a:rPr lang="en-US" altLang="en-US" sz="2800"/>
              <a:t>If we walk in the light </a:t>
            </a:r>
            <a:r>
              <a:rPr lang="en-US" altLang="en-US" sz="2800">
                <a:sym typeface="Wingdings" pitchFamily="2" charset="2"/>
              </a:rPr>
              <a:t> we have fellowship &amp; forgiveness.</a:t>
            </a:r>
            <a:endParaRPr lang="en-US" altLang="en-US" sz="2800"/>
          </a:p>
        </p:txBody>
      </p:sp>
    </p:spTree>
    <p:custDataLst>
      <p:tags r:id="rId1"/>
    </p:custDataLst>
  </p:cSld>
  <p:clrMapOvr>
    <a:masterClrMapping/>
  </p:clrMapOvr>
  <p:transition advTm="395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a:t>A Digression (?) on Sin</a:t>
            </a:r>
          </a:p>
        </p:txBody>
      </p:sp>
      <p:sp>
        <p:nvSpPr>
          <p:cNvPr id="7171" name="Rectangle 3"/>
          <p:cNvSpPr>
            <a:spLocks noGrp="1" noChangeArrowheads="1"/>
          </p:cNvSpPr>
          <p:nvPr>
            <p:ph type="body" idx="1"/>
          </p:nvPr>
        </p:nvSpPr>
        <p:spPr>
          <a:xfrm>
            <a:off x="1295400" y="1905000"/>
            <a:ext cx="6553200" cy="3733800"/>
          </a:xfrm>
        </p:spPr>
        <p:txBody>
          <a:bodyPr/>
          <a:lstStyle/>
          <a:p>
            <a:r>
              <a:rPr lang="en-US" altLang="en-US"/>
              <a:t>1 John 1:8 to 2:2</a:t>
            </a:r>
          </a:p>
          <a:p>
            <a:r>
              <a:rPr lang="en-US" altLang="en-US"/>
              <a:t>To help us see the necessity of confessing our sins.</a:t>
            </a:r>
          </a:p>
          <a:p>
            <a:r>
              <a:rPr lang="en-US" altLang="en-US"/>
              <a:t>To protect us against false teachers claiming sinless perfection.</a:t>
            </a:r>
          </a:p>
        </p:txBody>
      </p:sp>
    </p:spTree>
    <p:custDataLst>
      <p:tags r:id="rId1"/>
    </p:custDataLst>
  </p:cSld>
  <p:clrMapOvr>
    <a:masterClrMapping/>
  </p:clrMapOvr>
  <p:transition advTm="1970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a:t>The Test: Obedience</a:t>
            </a:r>
          </a:p>
        </p:txBody>
      </p:sp>
      <p:sp>
        <p:nvSpPr>
          <p:cNvPr id="8195" name="Rectangle 3"/>
          <p:cNvSpPr>
            <a:spLocks noGrp="1" noChangeArrowheads="1"/>
          </p:cNvSpPr>
          <p:nvPr>
            <p:ph type="body" idx="1"/>
          </p:nvPr>
        </p:nvSpPr>
        <p:spPr>
          <a:xfrm>
            <a:off x="228600" y="1600200"/>
            <a:ext cx="8686800" cy="4525963"/>
          </a:xfrm>
        </p:spPr>
        <p:txBody>
          <a:bodyPr/>
          <a:lstStyle/>
          <a:p>
            <a:pPr>
              <a:buFontTx/>
              <a:buNone/>
            </a:pPr>
            <a:r>
              <a:rPr lang="en-US" altLang="en-US"/>
              <a:t>	1 John 2:3-6 (NIV) </a:t>
            </a:r>
            <a:r>
              <a:rPr lang="en-US" altLang="en-US" i="1"/>
              <a:t>We know that we have come to know him if we obey his commands. 4 The man who says, "I know him," but does not do what he commands is a liar, and the truth is not in him. 5 But if anyone obeys his word, God's love is truly made complete in him. This is how we know we are in him: 6 Whoever claims to live in him must walk as Jesus did. </a:t>
            </a:r>
          </a:p>
        </p:txBody>
      </p:sp>
    </p:spTree>
    <p:custDataLst>
      <p:tags r:id="rId1"/>
    </p:custDataLst>
  </p:cSld>
  <p:clrMapOvr>
    <a:masterClrMapping/>
  </p:clrMapOvr>
  <p:transition advTm="351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checkerboard(across)">
                                      <p:cBhvr>
                                        <p:cTn id="7" dur="500"/>
                                        <p:tgtEl>
                                          <p:spTgt spid="8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The Test: Obedience</a:t>
            </a:r>
          </a:p>
        </p:txBody>
      </p:sp>
      <p:sp>
        <p:nvSpPr>
          <p:cNvPr id="9219" name="Rectangle 3"/>
          <p:cNvSpPr>
            <a:spLocks noGrp="1" noChangeArrowheads="1"/>
          </p:cNvSpPr>
          <p:nvPr>
            <p:ph type="body" idx="1"/>
          </p:nvPr>
        </p:nvSpPr>
        <p:spPr/>
        <p:txBody>
          <a:bodyPr/>
          <a:lstStyle/>
          <a:p>
            <a:pPr>
              <a:lnSpc>
                <a:spcPct val="90000"/>
              </a:lnSpc>
            </a:pPr>
            <a:r>
              <a:rPr lang="en-US" altLang="en-US"/>
              <a:t>A general statement:</a:t>
            </a:r>
          </a:p>
          <a:p>
            <a:pPr lvl="1">
              <a:lnSpc>
                <a:spcPct val="90000"/>
              </a:lnSpc>
            </a:pPr>
            <a:r>
              <a:rPr lang="en-US" altLang="en-US"/>
              <a:t>If we keep his commands </a:t>
            </a:r>
            <a:r>
              <a:rPr lang="en-US" altLang="en-US">
                <a:sym typeface="Wingdings" pitchFamily="2" charset="2"/>
              </a:rPr>
              <a:t> we know him (2:3).</a:t>
            </a:r>
          </a:p>
          <a:p>
            <a:pPr>
              <a:lnSpc>
                <a:spcPct val="90000"/>
              </a:lnSpc>
            </a:pPr>
            <a:r>
              <a:rPr lang="en-US" altLang="en-US">
                <a:sym typeface="Wingdings" pitchFamily="2" charset="2"/>
              </a:rPr>
              <a:t>So, it follows (logically or practically):</a:t>
            </a:r>
          </a:p>
          <a:p>
            <a:pPr lvl="1">
              <a:lnSpc>
                <a:spcPct val="90000"/>
              </a:lnSpc>
            </a:pPr>
            <a:r>
              <a:rPr lang="en-US" altLang="en-US"/>
              <a:t>If someone says “I know Him” but doesn’t keep his commands </a:t>
            </a:r>
            <a:r>
              <a:rPr lang="en-US" altLang="en-US">
                <a:sym typeface="Wingdings" pitchFamily="2" charset="2"/>
              </a:rPr>
              <a:t> he is a liar (2:4).</a:t>
            </a:r>
          </a:p>
          <a:p>
            <a:pPr lvl="1">
              <a:lnSpc>
                <a:spcPct val="90000"/>
              </a:lnSpc>
            </a:pPr>
            <a:r>
              <a:rPr lang="en-US" altLang="en-US">
                <a:sym typeface="Wingdings" pitchFamily="2" charset="2"/>
              </a:rPr>
              <a:t>Whoever keeps his word  in him the love of God is perfected (2:5).</a:t>
            </a:r>
          </a:p>
          <a:p>
            <a:pPr lvl="1">
              <a:lnSpc>
                <a:spcPct val="90000"/>
              </a:lnSpc>
            </a:pPr>
            <a:r>
              <a:rPr lang="en-US" altLang="en-US">
                <a:sym typeface="Wingdings" pitchFamily="2" charset="2"/>
              </a:rPr>
              <a:t>One who says he abides in Him must walk as He [Jesus] walked (2:6).</a:t>
            </a:r>
            <a:endParaRPr lang="en-US" altLang="en-US"/>
          </a:p>
        </p:txBody>
      </p:sp>
    </p:spTree>
    <p:custDataLst>
      <p:tags r:id="rId1"/>
    </p:custDataLst>
  </p:cSld>
  <p:clrMapOvr>
    <a:masterClrMapping/>
  </p:clrMapOvr>
  <p:transition advTm="349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The Command: Love!</a:t>
            </a:r>
          </a:p>
        </p:txBody>
      </p:sp>
      <p:sp>
        <p:nvSpPr>
          <p:cNvPr id="10243" name="Rectangle 3"/>
          <p:cNvSpPr>
            <a:spLocks noGrp="1" noChangeArrowheads="1"/>
          </p:cNvSpPr>
          <p:nvPr>
            <p:ph type="body" idx="1"/>
          </p:nvPr>
        </p:nvSpPr>
        <p:spPr/>
        <p:txBody>
          <a:bodyPr/>
          <a:lstStyle/>
          <a:p>
            <a:pPr>
              <a:lnSpc>
                <a:spcPct val="90000"/>
              </a:lnSpc>
              <a:buFontTx/>
              <a:buNone/>
            </a:pPr>
            <a:r>
              <a:rPr lang="en-US" altLang="en-US" sz="2400"/>
              <a:t>	1 John 2:7-11 (NIV) </a:t>
            </a:r>
            <a:r>
              <a:rPr lang="en-US" altLang="en-US" sz="2400" i="1"/>
              <a:t>Dear friends, I am not writing you a new command but an old one, which you have had since the beginning. This old command is the message you have heard. 8 Yet I am writing you a new command; its truth is seen in him and you, because the darkness is passing and the true light is already shining. 9 Anyone who claims to be in the light but hates his brother is still in the darkness. 10 Whoever loves his brother lives in the light, and there is nothing in him to make him stumble. 11 But whoever hates his brother is in the darkness and walks around in the darkness; he does not know where he is going, because the darkness has blinded him. </a:t>
            </a:r>
          </a:p>
        </p:txBody>
      </p:sp>
    </p:spTree>
    <p:custDataLst>
      <p:tags r:id="rId1"/>
    </p:custDataLst>
  </p:cSld>
  <p:clrMapOvr>
    <a:masterClrMapping/>
  </p:clrMapOvr>
  <p:transition advTm="368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3.3|2.1"/>
</p:tagLst>
</file>

<file path=ppt/tags/tag10.xml><?xml version="1.0" encoding="utf-8"?>
<p:tagLst xmlns:a="http://schemas.openxmlformats.org/drawingml/2006/main" xmlns:r="http://schemas.openxmlformats.org/officeDocument/2006/relationships" xmlns:p="http://schemas.openxmlformats.org/presentationml/2006/main">
  <p:tag name="TIMING" val="|0.6|20.7|5.3|5.2|6.5"/>
</p:tagLst>
</file>

<file path=ppt/tags/tag11.xml><?xml version="1.0" encoding="utf-8"?>
<p:tagLst xmlns:a="http://schemas.openxmlformats.org/drawingml/2006/main" xmlns:r="http://schemas.openxmlformats.org/officeDocument/2006/relationships" xmlns:p="http://schemas.openxmlformats.org/presentationml/2006/main">
  <p:tag name="TIMING" val="|0.8|4.1|2.6|1.5|1.2|1.8"/>
</p:tagLst>
</file>

<file path=ppt/tags/tag12.xml><?xml version="1.0" encoding="utf-8"?>
<p:tagLst xmlns:a="http://schemas.openxmlformats.org/drawingml/2006/main" xmlns:r="http://schemas.openxmlformats.org/officeDocument/2006/relationships" xmlns:p="http://schemas.openxmlformats.org/presentationml/2006/main">
  <p:tag name="TIMING" val="|1.8|5.3|10.7|4.8|9.2|25.8|3.5|2.8|2.3"/>
</p:tagLst>
</file>

<file path=ppt/tags/tag13.xml><?xml version="1.0" encoding="utf-8"?>
<p:tagLst xmlns:a="http://schemas.openxmlformats.org/drawingml/2006/main" xmlns:r="http://schemas.openxmlformats.org/officeDocument/2006/relationships" xmlns:p="http://schemas.openxmlformats.org/presentationml/2006/main">
  <p:tag name="TIMING" val="|0.5|6.2|2.2|3.6"/>
</p:tagLst>
</file>

<file path=ppt/tags/tag14.xml><?xml version="1.0" encoding="utf-8"?>
<p:tagLst xmlns:a="http://schemas.openxmlformats.org/drawingml/2006/main" xmlns:r="http://schemas.openxmlformats.org/officeDocument/2006/relationships" xmlns:p="http://schemas.openxmlformats.org/presentationml/2006/main">
  <p:tag name="TIMING" val="|0.6|7.5"/>
</p:tagLst>
</file>

<file path=ppt/tags/tag2.xml><?xml version="1.0" encoding="utf-8"?>
<p:tagLst xmlns:a="http://schemas.openxmlformats.org/drawingml/2006/main" xmlns:r="http://schemas.openxmlformats.org/officeDocument/2006/relationships" xmlns:p="http://schemas.openxmlformats.org/presentationml/2006/main">
  <p:tag name="TIMING" val="|7.3|4.6|11.7|3.9"/>
</p:tagLst>
</file>

<file path=ppt/tags/tag3.xml><?xml version="1.0" encoding="utf-8"?>
<p:tagLst xmlns:a="http://schemas.openxmlformats.org/drawingml/2006/main" xmlns:r="http://schemas.openxmlformats.org/officeDocument/2006/relationships" xmlns:p="http://schemas.openxmlformats.org/presentationml/2006/main">
  <p:tag name="TIMING" val="|0.2|4.4|10.5|4.2"/>
</p:tagLst>
</file>

<file path=ppt/tags/tag4.xml><?xml version="1.0" encoding="utf-8"?>
<p:tagLst xmlns:a="http://schemas.openxmlformats.org/drawingml/2006/main" xmlns:r="http://schemas.openxmlformats.org/officeDocument/2006/relationships" xmlns:p="http://schemas.openxmlformats.org/presentationml/2006/main">
  <p:tag name="TIMING" val="|2.1|10.2|0.8|2.2|2.1"/>
</p:tagLst>
</file>

<file path=ppt/tags/tag5.xml><?xml version="1.0" encoding="utf-8"?>
<p:tagLst xmlns:a="http://schemas.openxmlformats.org/drawingml/2006/main" xmlns:r="http://schemas.openxmlformats.org/officeDocument/2006/relationships" xmlns:p="http://schemas.openxmlformats.org/presentationml/2006/main">
  <p:tag name="TIMING" val="|1.6|23.4|7.1"/>
</p:tagLst>
</file>

<file path=ppt/tags/tag6.xml><?xml version="1.0" encoding="utf-8"?>
<p:tagLst xmlns:a="http://schemas.openxmlformats.org/drawingml/2006/main" xmlns:r="http://schemas.openxmlformats.org/officeDocument/2006/relationships" xmlns:p="http://schemas.openxmlformats.org/presentationml/2006/main">
  <p:tag name="TIMING" val="|2.3|4.7|3.2"/>
</p:tagLst>
</file>

<file path=ppt/tags/tag7.xml><?xml version="1.0" encoding="utf-8"?>
<p:tagLst xmlns:a="http://schemas.openxmlformats.org/drawingml/2006/main" xmlns:r="http://schemas.openxmlformats.org/officeDocument/2006/relationships" xmlns:p="http://schemas.openxmlformats.org/presentationml/2006/main">
  <p:tag name="TIMING" val="|9.3"/>
</p:tagLst>
</file>

<file path=ppt/tags/tag8.xml><?xml version="1.0" encoding="utf-8"?>
<p:tagLst xmlns:a="http://schemas.openxmlformats.org/drawingml/2006/main" xmlns:r="http://schemas.openxmlformats.org/officeDocument/2006/relationships" xmlns:p="http://schemas.openxmlformats.org/presentationml/2006/main">
  <p:tag name="TIMING" val="|0.3|1.1|4.3|3.5|5.2|11.3"/>
</p:tagLst>
</file>

<file path=ppt/tags/tag9.xml><?xml version="1.0" encoding="utf-8"?>
<p:tagLst xmlns:a="http://schemas.openxmlformats.org/drawingml/2006/main" xmlns:r="http://schemas.openxmlformats.org/officeDocument/2006/relationships" xmlns:p="http://schemas.openxmlformats.org/presentationml/2006/main">
  <p:tag name="TIMING" val="|2.4"/>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88</TotalTime>
  <Words>769</Words>
  <Application>Microsoft Office PowerPoint</Application>
  <PresentationFormat>On-screen Show (4:3)</PresentationFormat>
  <Paragraphs>68</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6. God Is Light</vt:lpstr>
      <vt:lpstr>John’s Purposes in His First Letter</vt:lpstr>
      <vt:lpstr>John’s Purposes in His First Letter</vt:lpstr>
      <vt:lpstr>God’s Message Thru Christ</vt:lpstr>
      <vt:lpstr>The Consequences</vt:lpstr>
      <vt:lpstr>A Digression (?) on Sin</vt:lpstr>
      <vt:lpstr>The Test: Obedience</vt:lpstr>
      <vt:lpstr>The Test: Obedience</vt:lpstr>
      <vt:lpstr>The Command: Love!</vt:lpstr>
      <vt:lpstr>The Command: Love!</vt:lpstr>
      <vt:lpstr>A General Summary</vt:lpstr>
      <vt:lpstr>Conclusions</vt:lpstr>
      <vt:lpstr>Conclusions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 God Is Light</dc:title>
  <dc:creator>rnewman</dc:creator>
  <cp:lastModifiedBy>Newman</cp:lastModifiedBy>
  <cp:revision>51</cp:revision>
  <dcterms:created xsi:type="dcterms:W3CDTF">2011-08-05T17:38:16Z</dcterms:created>
  <dcterms:modified xsi:type="dcterms:W3CDTF">2015-07-15T20:38:39Z</dcterms:modified>
</cp:coreProperties>
</file>