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9" r:id="rId4"/>
    <p:sldId id="272"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95B4A7-135B-4A59-B975-FD0E8192A7BE}" type="slidenum">
              <a:rPr lang="en-US" altLang="en-US"/>
              <a:pPr/>
              <a:t>‹#›</a:t>
            </a:fld>
            <a:endParaRPr lang="en-US" altLang="en-US"/>
          </a:p>
        </p:txBody>
      </p:sp>
    </p:spTree>
    <p:extLst>
      <p:ext uri="{BB962C8B-B14F-4D97-AF65-F5344CB8AC3E}">
        <p14:creationId xmlns:p14="http://schemas.microsoft.com/office/powerpoint/2010/main" val="124963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68A5F6-D62F-42FF-93DB-DFB88A4799AB}" type="slidenum">
              <a:rPr lang="en-US" altLang="en-US"/>
              <a:pPr/>
              <a:t>‹#›</a:t>
            </a:fld>
            <a:endParaRPr lang="en-US" altLang="en-US"/>
          </a:p>
        </p:txBody>
      </p:sp>
    </p:spTree>
    <p:extLst>
      <p:ext uri="{BB962C8B-B14F-4D97-AF65-F5344CB8AC3E}">
        <p14:creationId xmlns:p14="http://schemas.microsoft.com/office/powerpoint/2010/main" val="389441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3BF92E-9F4D-435D-B63B-9492E33BA92A}" type="slidenum">
              <a:rPr lang="en-US" altLang="en-US"/>
              <a:pPr/>
              <a:t>‹#›</a:t>
            </a:fld>
            <a:endParaRPr lang="en-US" altLang="en-US"/>
          </a:p>
        </p:txBody>
      </p:sp>
    </p:spTree>
    <p:extLst>
      <p:ext uri="{BB962C8B-B14F-4D97-AF65-F5344CB8AC3E}">
        <p14:creationId xmlns:p14="http://schemas.microsoft.com/office/powerpoint/2010/main" val="402435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2290AA8-DB32-4A37-8A7E-27D006EF1DCC}" type="slidenum">
              <a:rPr lang="en-US" altLang="en-US"/>
              <a:pPr/>
              <a:t>‹#›</a:t>
            </a:fld>
            <a:endParaRPr lang="en-US" altLang="en-US"/>
          </a:p>
        </p:txBody>
      </p:sp>
    </p:spTree>
    <p:extLst>
      <p:ext uri="{BB962C8B-B14F-4D97-AF65-F5344CB8AC3E}">
        <p14:creationId xmlns:p14="http://schemas.microsoft.com/office/powerpoint/2010/main" val="102457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C69709-05F0-4679-8C89-3D16DE9F6E5D}" type="slidenum">
              <a:rPr lang="en-US" altLang="en-US"/>
              <a:pPr/>
              <a:t>‹#›</a:t>
            </a:fld>
            <a:endParaRPr lang="en-US" altLang="en-US"/>
          </a:p>
        </p:txBody>
      </p:sp>
    </p:spTree>
    <p:extLst>
      <p:ext uri="{BB962C8B-B14F-4D97-AF65-F5344CB8AC3E}">
        <p14:creationId xmlns:p14="http://schemas.microsoft.com/office/powerpoint/2010/main" val="292347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426D2F-D52C-42D7-959F-A0ECCDA5EA7C}" type="slidenum">
              <a:rPr lang="en-US" altLang="en-US"/>
              <a:pPr/>
              <a:t>‹#›</a:t>
            </a:fld>
            <a:endParaRPr lang="en-US" altLang="en-US"/>
          </a:p>
        </p:txBody>
      </p:sp>
    </p:spTree>
    <p:extLst>
      <p:ext uri="{BB962C8B-B14F-4D97-AF65-F5344CB8AC3E}">
        <p14:creationId xmlns:p14="http://schemas.microsoft.com/office/powerpoint/2010/main" val="299580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F5D7501-6476-4390-8120-FB3FD82F3A39}" type="slidenum">
              <a:rPr lang="en-US" altLang="en-US"/>
              <a:pPr/>
              <a:t>‹#›</a:t>
            </a:fld>
            <a:endParaRPr lang="en-US" altLang="en-US"/>
          </a:p>
        </p:txBody>
      </p:sp>
    </p:spTree>
    <p:extLst>
      <p:ext uri="{BB962C8B-B14F-4D97-AF65-F5344CB8AC3E}">
        <p14:creationId xmlns:p14="http://schemas.microsoft.com/office/powerpoint/2010/main" val="9433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9715081-4D73-4CEA-90DC-83DAC340D7D5}" type="slidenum">
              <a:rPr lang="en-US" altLang="en-US"/>
              <a:pPr/>
              <a:t>‹#›</a:t>
            </a:fld>
            <a:endParaRPr lang="en-US" altLang="en-US"/>
          </a:p>
        </p:txBody>
      </p:sp>
    </p:spTree>
    <p:extLst>
      <p:ext uri="{BB962C8B-B14F-4D97-AF65-F5344CB8AC3E}">
        <p14:creationId xmlns:p14="http://schemas.microsoft.com/office/powerpoint/2010/main" val="271898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DF73995-BF99-440C-9F56-3F6775AB19A1}" type="slidenum">
              <a:rPr lang="en-US" altLang="en-US"/>
              <a:pPr/>
              <a:t>‹#›</a:t>
            </a:fld>
            <a:endParaRPr lang="en-US" altLang="en-US"/>
          </a:p>
        </p:txBody>
      </p:sp>
    </p:spTree>
    <p:extLst>
      <p:ext uri="{BB962C8B-B14F-4D97-AF65-F5344CB8AC3E}">
        <p14:creationId xmlns:p14="http://schemas.microsoft.com/office/powerpoint/2010/main" val="326191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6344FF-CF05-4237-BE9B-7F1E4939D895}" type="slidenum">
              <a:rPr lang="en-US" altLang="en-US"/>
              <a:pPr/>
              <a:t>‹#›</a:t>
            </a:fld>
            <a:endParaRPr lang="en-US" altLang="en-US"/>
          </a:p>
        </p:txBody>
      </p:sp>
    </p:spTree>
    <p:extLst>
      <p:ext uri="{BB962C8B-B14F-4D97-AF65-F5344CB8AC3E}">
        <p14:creationId xmlns:p14="http://schemas.microsoft.com/office/powerpoint/2010/main" val="382320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8BF79D0-9337-46F1-8397-358E3E8D6B17}" type="slidenum">
              <a:rPr lang="en-US" altLang="en-US"/>
              <a:pPr/>
              <a:t>‹#›</a:t>
            </a:fld>
            <a:endParaRPr lang="en-US" altLang="en-US"/>
          </a:p>
        </p:txBody>
      </p:sp>
    </p:spTree>
    <p:extLst>
      <p:ext uri="{BB962C8B-B14F-4D97-AF65-F5344CB8AC3E}">
        <p14:creationId xmlns:p14="http://schemas.microsoft.com/office/powerpoint/2010/main" val="91867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8F54855-094F-4EB3-837B-7BF377A03D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sa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4863" y="228600"/>
            <a:ext cx="4933950" cy="63246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85800" y="2667000"/>
            <a:ext cx="7772400" cy="1470025"/>
          </a:xfrm>
        </p:spPr>
        <p:txBody>
          <a:bodyPr/>
          <a:lstStyle/>
          <a:p>
            <a:r>
              <a:rPr lang="en-US" altLang="en-US">
                <a:solidFill>
                  <a:srgbClr val="FFFF00"/>
                </a:solidFill>
              </a:rPr>
              <a:t>5. God, Our Light</a:t>
            </a:r>
            <a:br>
              <a:rPr lang="en-US" altLang="en-US">
                <a:solidFill>
                  <a:srgbClr val="FFFF00"/>
                </a:solidFill>
              </a:rPr>
            </a:br>
            <a:r>
              <a:rPr lang="en-US" altLang="en-US">
                <a:solidFill>
                  <a:srgbClr val="FFFF00"/>
                </a:solidFill>
              </a:rPr>
              <a:t>in Bad Times</a:t>
            </a:r>
          </a:p>
        </p:txBody>
      </p:sp>
      <p:sp>
        <p:nvSpPr>
          <p:cNvPr id="2051" name="Rectangle 3"/>
          <p:cNvSpPr>
            <a:spLocks noGrp="1" noChangeArrowheads="1"/>
          </p:cNvSpPr>
          <p:nvPr>
            <p:ph type="subTitle" idx="1"/>
          </p:nvPr>
        </p:nvSpPr>
        <p:spPr>
          <a:xfrm>
            <a:off x="1371600" y="4572000"/>
            <a:ext cx="6400800" cy="1371600"/>
          </a:xfrm>
        </p:spPr>
        <p:txBody>
          <a:bodyPr/>
          <a:lstStyle/>
          <a:p>
            <a:r>
              <a:rPr lang="en-US" altLang="en-US">
                <a:solidFill>
                  <a:schemeClr val="bg1"/>
                </a:solidFill>
              </a:rPr>
              <a:t>Micah 7</a:t>
            </a:r>
          </a:p>
          <a:p>
            <a:r>
              <a:rPr lang="en-US" altLang="en-US" i="1">
                <a:solidFill>
                  <a:schemeClr val="bg1"/>
                </a:solidFill>
              </a:rPr>
              <a:t>Robert C. Newman</a:t>
            </a:r>
          </a:p>
        </p:txBody>
      </p:sp>
      <p:pic>
        <p:nvPicPr>
          <p:cNvPr id="2" name="Light5.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33400" y="5791200"/>
            <a:ext cx="609600" cy="609600"/>
          </a:xfrm>
          <a:prstGeom prst="rect">
            <a:avLst/>
          </a:prstGeom>
        </p:spPr>
      </p:pic>
    </p:spTree>
    <p:custDataLst>
      <p:tags r:id="rId1"/>
    </p:custDataLst>
  </p:cSld>
  <p:clrMapOvr>
    <a:masterClrMapping/>
  </p:clrMapOvr>
  <p:transition advTm="2651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A Bad Situation in Israel (2-6)</a:t>
            </a:r>
          </a:p>
        </p:txBody>
      </p:sp>
      <p:sp>
        <p:nvSpPr>
          <p:cNvPr id="16387" name="Rectangle 3"/>
          <p:cNvSpPr>
            <a:spLocks noGrp="1" noChangeArrowheads="1"/>
          </p:cNvSpPr>
          <p:nvPr>
            <p:ph type="body" idx="1"/>
          </p:nvPr>
        </p:nvSpPr>
        <p:spPr/>
        <p:txBody>
          <a:bodyPr/>
          <a:lstStyle/>
          <a:p>
            <a:r>
              <a:rPr lang="en-US" altLang="en-US"/>
              <a:t>But there is punishment to come (4b).</a:t>
            </a:r>
          </a:p>
          <a:p>
            <a:pPr lvl="1"/>
            <a:r>
              <a:rPr lang="en-US" altLang="en-US" i="1"/>
              <a:t>The day of your watchmen has come, the day God visits you. Now is the time of their confusion.</a:t>
            </a:r>
          </a:p>
          <a:p>
            <a:r>
              <a:rPr lang="en-US" altLang="en-US"/>
              <a:t>You can’t trust anyone (5).</a:t>
            </a:r>
          </a:p>
          <a:p>
            <a:pPr lvl="1"/>
            <a:r>
              <a:rPr lang="en-US" altLang="en-US" i="1"/>
              <a:t>Do not trust a neighbor; put no confidence in a friend. Even with her who lies in your embrace be careful of your words.</a:t>
            </a:r>
          </a:p>
          <a:p>
            <a:r>
              <a:rPr lang="en-US" altLang="en-US"/>
              <a:t>Not even your own family! (5-6)</a:t>
            </a:r>
          </a:p>
        </p:txBody>
      </p:sp>
    </p:spTree>
    <p:custDataLst>
      <p:tags r:id="rId1"/>
    </p:custDataLst>
  </p:cSld>
  <p:clrMapOvr>
    <a:masterClrMapping/>
  </p:clrMapOvr>
  <p:transition advTm="315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checkerboard(across)">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Micah’s Trust (7-8)</a:t>
            </a:r>
          </a:p>
        </p:txBody>
      </p:sp>
      <p:sp>
        <p:nvSpPr>
          <p:cNvPr id="17411" name="Rectangle 3"/>
          <p:cNvSpPr>
            <a:spLocks noGrp="1" noChangeArrowheads="1"/>
          </p:cNvSpPr>
          <p:nvPr>
            <p:ph type="body" idx="1"/>
          </p:nvPr>
        </p:nvSpPr>
        <p:spPr>
          <a:xfrm>
            <a:off x="457200" y="1371600"/>
            <a:ext cx="8229600" cy="4953000"/>
          </a:xfrm>
        </p:spPr>
        <p:txBody>
          <a:bodyPr/>
          <a:lstStyle/>
          <a:p>
            <a:pPr>
              <a:lnSpc>
                <a:spcPct val="90000"/>
              </a:lnSpc>
            </a:pPr>
            <a:r>
              <a:rPr lang="en-US" altLang="en-US" i="1"/>
              <a:t>But as for me, I watch in hope for the LORD, I wait for God my Savior; my God will hear me. 8 Do not gloat over me, my enemy! Though I have fallen, I will rise. Though I sit in darkness, the LORD will be my light.</a:t>
            </a:r>
          </a:p>
          <a:p>
            <a:pPr>
              <a:lnSpc>
                <a:spcPct val="90000"/>
              </a:lnSpc>
            </a:pPr>
            <a:r>
              <a:rPr lang="en-US" altLang="en-US"/>
              <a:t>Micah will patiently depend on the Lord.</a:t>
            </a:r>
          </a:p>
          <a:p>
            <a:pPr>
              <a:lnSpc>
                <a:spcPct val="90000"/>
              </a:lnSpc>
            </a:pPr>
            <a:r>
              <a:rPr lang="en-US" altLang="en-US"/>
              <a:t>God will raise him up when he is fallen.</a:t>
            </a:r>
          </a:p>
          <a:p>
            <a:pPr>
              <a:lnSpc>
                <a:spcPct val="90000"/>
              </a:lnSpc>
            </a:pPr>
            <a:r>
              <a:rPr lang="en-US" altLang="en-US"/>
              <a:t>God will be his light when he is in darkness.</a:t>
            </a:r>
          </a:p>
        </p:txBody>
      </p:sp>
    </p:spTree>
    <p:custDataLst>
      <p:tags r:id="rId1"/>
    </p:custDataLst>
  </p:cSld>
  <p:clrMapOvr>
    <a:masterClrMapping/>
  </p:clrMapOvr>
  <p:transition advTm="247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Sin Will Be Dealt With (9-13)</a:t>
            </a:r>
          </a:p>
        </p:txBody>
      </p:sp>
      <p:sp>
        <p:nvSpPr>
          <p:cNvPr id="18435" name="Rectangle 3"/>
          <p:cNvSpPr>
            <a:spLocks noGrp="1" noChangeArrowheads="1"/>
          </p:cNvSpPr>
          <p:nvPr>
            <p:ph type="body" idx="1"/>
          </p:nvPr>
        </p:nvSpPr>
        <p:spPr/>
        <p:txBody>
          <a:bodyPr/>
          <a:lstStyle/>
          <a:p>
            <a:r>
              <a:rPr lang="en-US" altLang="en-US"/>
              <a:t>Micah’s sin will be forgiven (9-10).</a:t>
            </a:r>
          </a:p>
          <a:p>
            <a:pPr lvl="1"/>
            <a:r>
              <a:rPr lang="en-US" altLang="en-US" i="1"/>
              <a:t>Because I have sinned against him, I will bear the LORD's wrath, until he pleads my case and establishes my right. He will bring me out into the light; I will see his righteousness. 10 Then my enemy will see it and will be covered with shame, she who said to me, "Where is the LORD your God?"</a:t>
            </a:r>
          </a:p>
          <a:p>
            <a:r>
              <a:rPr lang="en-US" altLang="en-US"/>
              <a:t>God will bring Micah out into the light.</a:t>
            </a:r>
          </a:p>
        </p:txBody>
      </p:sp>
    </p:spTree>
    <p:custDataLst>
      <p:tags r:id="rId1"/>
    </p:custDataLst>
  </p:cSld>
  <p:clrMapOvr>
    <a:masterClrMapping/>
  </p:clrMapOvr>
  <p:transition advTm="273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checkerboard(across)">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checkerboard(across)">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Sin Will Be Dealt With (9-13)</a:t>
            </a:r>
          </a:p>
        </p:txBody>
      </p:sp>
      <p:sp>
        <p:nvSpPr>
          <p:cNvPr id="19459" name="Rectangle 3"/>
          <p:cNvSpPr>
            <a:spLocks noGrp="1" noChangeArrowheads="1"/>
          </p:cNvSpPr>
          <p:nvPr>
            <p:ph type="body" idx="1"/>
          </p:nvPr>
        </p:nvSpPr>
        <p:spPr>
          <a:xfrm>
            <a:off x="1066800" y="1600200"/>
            <a:ext cx="6934200" cy="4525963"/>
          </a:xfrm>
        </p:spPr>
        <p:txBody>
          <a:bodyPr/>
          <a:lstStyle/>
          <a:p>
            <a:r>
              <a:rPr lang="en-US" altLang="en-US"/>
              <a:t>Israel’s sin will be punished (10).</a:t>
            </a:r>
          </a:p>
          <a:p>
            <a:pPr lvl="1"/>
            <a:r>
              <a:rPr lang="en-US" altLang="en-US" i="1"/>
              <a:t>Then my enemy will see it and will be covered with shame, she who said to me, "Where is the LORD your God?" My eyes will see her downfall; even now she will be trampled underfoot like mire in the streets.</a:t>
            </a:r>
          </a:p>
          <a:p>
            <a:r>
              <a:rPr lang="en-US" altLang="en-US"/>
              <a:t>But one day restoration will come (11-13).</a:t>
            </a:r>
          </a:p>
        </p:txBody>
      </p:sp>
    </p:spTree>
    <p:custDataLst>
      <p:tags r:id="rId1"/>
    </p:custDataLst>
  </p:cSld>
  <p:clrMapOvr>
    <a:masterClrMapping/>
  </p:clrMapOvr>
  <p:transition advTm="199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Sin Will Be Dealt With (9-13)</a:t>
            </a:r>
          </a:p>
        </p:txBody>
      </p:sp>
      <p:sp>
        <p:nvSpPr>
          <p:cNvPr id="20483" name="Rectangle 3"/>
          <p:cNvSpPr>
            <a:spLocks noGrp="1" noChangeArrowheads="1"/>
          </p:cNvSpPr>
          <p:nvPr>
            <p:ph type="body" idx="1"/>
          </p:nvPr>
        </p:nvSpPr>
        <p:spPr/>
        <p:txBody>
          <a:bodyPr/>
          <a:lstStyle/>
          <a:p>
            <a:r>
              <a:rPr lang="en-US" altLang="en-US"/>
              <a:t>One day restoration will come (11-12):</a:t>
            </a:r>
          </a:p>
          <a:p>
            <a:pPr lvl="1">
              <a:spcBef>
                <a:spcPct val="0"/>
              </a:spcBef>
            </a:pPr>
            <a:r>
              <a:rPr lang="en-US" altLang="en-US" i="1"/>
              <a:t>The day for building your walls will come, the day for extending your boundaries. 12 In that day people will come to you from Assyria and the cities of Egypt, even from Egypt to the Euphrates and from sea to sea and from mountain to mountain.</a:t>
            </a:r>
            <a:r>
              <a:rPr lang="en-US" altLang="en-US"/>
              <a:t> </a:t>
            </a:r>
          </a:p>
          <a:p>
            <a:pPr>
              <a:spcBef>
                <a:spcPct val="0"/>
              </a:spcBef>
            </a:pPr>
            <a:r>
              <a:rPr lang="en-US" altLang="en-US"/>
              <a:t>But also judgment (13):</a:t>
            </a:r>
          </a:p>
          <a:p>
            <a:pPr lvl="1">
              <a:spcBef>
                <a:spcPct val="0"/>
              </a:spcBef>
            </a:pPr>
            <a:r>
              <a:rPr lang="en-US" altLang="en-US" i="1"/>
              <a:t>The earth will become desolate because of its inhabitants, as the result of their deeds. </a:t>
            </a:r>
          </a:p>
        </p:txBody>
      </p:sp>
    </p:spTree>
    <p:custDataLst>
      <p:tags r:id="rId1"/>
    </p:custDataLst>
  </p:cSld>
  <p:clrMapOvr>
    <a:masterClrMapping/>
  </p:clrMapOvr>
  <p:transition advTm="236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checkerboard(across)">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Conclusions</a:t>
            </a:r>
          </a:p>
        </p:txBody>
      </p:sp>
      <p:sp>
        <p:nvSpPr>
          <p:cNvPr id="21507" name="Rectangle 3"/>
          <p:cNvSpPr>
            <a:spLocks noGrp="1" noChangeArrowheads="1"/>
          </p:cNvSpPr>
          <p:nvPr>
            <p:ph type="body" idx="1"/>
          </p:nvPr>
        </p:nvSpPr>
        <p:spPr>
          <a:xfrm>
            <a:off x="990600" y="1600200"/>
            <a:ext cx="7162800" cy="4525963"/>
          </a:xfrm>
        </p:spPr>
        <p:txBody>
          <a:bodyPr/>
          <a:lstStyle/>
          <a:p>
            <a:r>
              <a:rPr lang="en-US" altLang="en-US"/>
              <a:t>As in Micah’s day, our society seems to have turned away from God.</a:t>
            </a:r>
          </a:p>
          <a:p>
            <a:pPr lvl="1"/>
            <a:r>
              <a:rPr lang="en-US" altLang="en-US"/>
              <a:t>It is hard to find those who are actually righteous.</a:t>
            </a:r>
          </a:p>
          <a:p>
            <a:r>
              <a:rPr lang="en-US" altLang="en-US"/>
              <a:t>We too may expect God’s judgment.</a:t>
            </a:r>
          </a:p>
          <a:p>
            <a:r>
              <a:rPr lang="en-US" altLang="en-US"/>
              <a:t>Even those who trust Christ may well go through disaster.</a:t>
            </a:r>
          </a:p>
        </p:txBody>
      </p:sp>
    </p:spTree>
    <p:custDataLst>
      <p:tags r:id="rId1"/>
    </p:custDataLst>
  </p:cSld>
  <p:clrMapOvr>
    <a:masterClrMapping/>
  </p:clrMapOvr>
  <p:transition advTm="198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Conclusions</a:t>
            </a:r>
          </a:p>
        </p:txBody>
      </p:sp>
      <p:sp>
        <p:nvSpPr>
          <p:cNvPr id="22531" name="Rectangle 3"/>
          <p:cNvSpPr>
            <a:spLocks noGrp="1" noChangeArrowheads="1"/>
          </p:cNvSpPr>
          <p:nvPr>
            <p:ph type="body" idx="1"/>
          </p:nvPr>
        </p:nvSpPr>
        <p:spPr>
          <a:xfrm>
            <a:off x="1066800" y="1600200"/>
            <a:ext cx="6934200" cy="4419600"/>
          </a:xfrm>
        </p:spPr>
        <p:txBody>
          <a:bodyPr/>
          <a:lstStyle/>
          <a:p>
            <a:r>
              <a:rPr lang="en-US" altLang="en-US"/>
              <a:t>But God has purposes for believers going through disaster:</a:t>
            </a:r>
          </a:p>
          <a:p>
            <a:pPr lvl="1"/>
            <a:r>
              <a:rPr lang="en-US" altLang="en-US"/>
              <a:t>To purge our own sin (9)</a:t>
            </a:r>
          </a:p>
          <a:p>
            <a:pPr lvl="1"/>
            <a:r>
              <a:rPr lang="en-US" altLang="en-US"/>
              <a:t>To look for fruit (1), especially repentance</a:t>
            </a:r>
          </a:p>
          <a:p>
            <a:pPr lvl="1"/>
            <a:r>
              <a:rPr lang="en-US" altLang="en-US"/>
              <a:t>To teach us dependence on God in tough situations (7).</a:t>
            </a:r>
          </a:p>
          <a:p>
            <a:r>
              <a:rPr lang="en-US" altLang="en-US"/>
              <a:t>God is our light even in bad times.</a:t>
            </a:r>
          </a:p>
        </p:txBody>
      </p:sp>
    </p:spTree>
    <p:custDataLst>
      <p:tags r:id="rId1"/>
    </p:custDataLst>
  </p:cSld>
  <p:clrMapOvr>
    <a:masterClrMapping/>
  </p:clrMapOvr>
  <p:transition advTm="219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light-in-dark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5461000"/>
          </a:xfrm>
          <a:prstGeom prst="rect">
            <a:avLst/>
          </a:prstGeom>
          <a:noFill/>
          <a:extLst>
            <a:ext uri="{909E8E84-426E-40DD-AFC4-6F175D3DCCD1}">
              <a14:hiddenFill xmlns:a14="http://schemas.microsoft.com/office/drawing/2010/main">
                <a:solidFill>
                  <a:srgbClr val="FFFFFF"/>
                </a:solidFill>
              </a14:hiddenFill>
            </a:ext>
          </a:extLst>
        </p:spPr>
      </p:pic>
      <p:sp>
        <p:nvSpPr>
          <p:cNvPr id="23556" name="Rectangle 4"/>
          <p:cNvSpPr>
            <a:spLocks noGrp="1" noChangeArrowheads="1"/>
          </p:cNvSpPr>
          <p:nvPr>
            <p:ph type="ctrTitle"/>
          </p:nvPr>
        </p:nvSpPr>
        <p:spPr>
          <a:xfrm>
            <a:off x="685800" y="2971800"/>
            <a:ext cx="7772400" cy="1470025"/>
          </a:xfrm>
        </p:spPr>
        <p:txBody>
          <a:bodyPr/>
          <a:lstStyle/>
          <a:p>
            <a:r>
              <a:rPr lang="en-US" altLang="en-US" sz="6000">
                <a:solidFill>
                  <a:srgbClr val="FFFF00"/>
                </a:solidFill>
              </a:rPr>
              <a:t>The End</a:t>
            </a:r>
          </a:p>
        </p:txBody>
      </p:sp>
      <p:sp>
        <p:nvSpPr>
          <p:cNvPr id="23557" name="Rectangle 5"/>
          <p:cNvSpPr>
            <a:spLocks noGrp="1" noChangeArrowheads="1"/>
          </p:cNvSpPr>
          <p:nvPr>
            <p:ph type="subTitle" idx="1"/>
          </p:nvPr>
        </p:nvSpPr>
        <p:spPr>
          <a:xfrm>
            <a:off x="1371600" y="762000"/>
            <a:ext cx="6400800" cy="2133600"/>
          </a:xfrm>
        </p:spPr>
        <p:txBody>
          <a:bodyPr/>
          <a:lstStyle/>
          <a:p>
            <a:r>
              <a:rPr lang="en-US" altLang="en-US" sz="2800">
                <a:solidFill>
                  <a:schemeClr val="bg1"/>
                </a:solidFill>
              </a:rPr>
              <a:t>Psalm 27:1 (NIV) The LORD is my light and my salvation. whom shall I fear? The LORD is the stronghold of my life. of whom shall I be afraid? </a:t>
            </a:r>
          </a:p>
        </p:txBody>
      </p:sp>
    </p:spTree>
    <p:custDataLst>
      <p:tags r:id="rId1"/>
    </p:custDataLst>
  </p:cSld>
  <p:clrMapOvr>
    <a:masterClrMapping/>
  </p:clrMapOvr>
  <p:transition advTm="522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557">
                                            <p:txEl>
                                              <p:pRg st="0" end="0"/>
                                            </p:txEl>
                                          </p:spTgt>
                                        </p:tgtEl>
                                        <p:attrNameLst>
                                          <p:attrName>style.visibility</p:attrName>
                                        </p:attrNameLst>
                                      </p:cBhvr>
                                      <p:to>
                                        <p:strVal val="visible"/>
                                      </p:to>
                                    </p:set>
                                    <p:animEffect transition="in" filter="checkerboard(across)">
                                      <p:cBhvr>
                                        <p:cTn id="13" dur="500"/>
                                        <p:tgtEl>
                                          <p:spTgt spid="235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Our Light in Bad Times</a:t>
            </a:r>
          </a:p>
        </p:txBody>
      </p:sp>
      <p:sp>
        <p:nvSpPr>
          <p:cNvPr id="25603" name="Rectangle 3"/>
          <p:cNvSpPr>
            <a:spLocks noGrp="1" noChangeArrowheads="1"/>
          </p:cNvSpPr>
          <p:nvPr>
            <p:ph type="body" idx="1"/>
          </p:nvPr>
        </p:nvSpPr>
        <p:spPr/>
        <p:txBody>
          <a:bodyPr/>
          <a:lstStyle/>
          <a:p>
            <a:r>
              <a:rPr lang="en-US" altLang="en-US"/>
              <a:t>So far, we have looked at:</a:t>
            </a:r>
          </a:p>
          <a:p>
            <a:pPr lvl="1"/>
            <a:r>
              <a:rPr lang="en-US" altLang="en-US"/>
              <a:t>The creation of light (Genesis 1)</a:t>
            </a:r>
          </a:p>
          <a:p>
            <a:pPr lvl="1"/>
            <a:r>
              <a:rPr lang="en-US" altLang="en-US"/>
              <a:t>How light reveals God (Psalm 19)</a:t>
            </a:r>
          </a:p>
          <a:p>
            <a:pPr lvl="1"/>
            <a:r>
              <a:rPr lang="en-US" altLang="en-US"/>
              <a:t>How God’s Word is light (Psalm 119)</a:t>
            </a:r>
          </a:p>
          <a:p>
            <a:pPr lvl="1"/>
            <a:r>
              <a:rPr lang="en-US" altLang="en-US"/>
              <a:t>How the Messiah is light both to Israel and the nations of the world (Isaiah 8-9)</a:t>
            </a:r>
          </a:p>
          <a:p>
            <a:r>
              <a:rPr lang="en-US" altLang="en-US"/>
              <a:t>Now we will look at how God is a light to us personally in bad times (Micah 7).</a:t>
            </a:r>
          </a:p>
        </p:txBody>
      </p:sp>
    </p:spTree>
    <p:custDataLst>
      <p:tags r:id="rId1"/>
    </p:custDataLst>
  </p:cSld>
  <p:clrMapOvr>
    <a:masterClrMapping/>
  </p:clrMapOvr>
  <p:transition advTm="281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304800" y="2057400"/>
            <a:ext cx="3810000" cy="1470025"/>
          </a:xfrm>
        </p:spPr>
        <p:txBody>
          <a:bodyPr/>
          <a:lstStyle/>
          <a:p>
            <a:pPr algn="l"/>
            <a:r>
              <a:rPr lang="en-US" altLang="en-US"/>
              <a:t>Our Passage</a:t>
            </a:r>
          </a:p>
        </p:txBody>
      </p:sp>
      <p:sp>
        <p:nvSpPr>
          <p:cNvPr id="7173" name="Rectangle 5"/>
          <p:cNvSpPr>
            <a:spLocks noGrp="1" noChangeArrowheads="1"/>
          </p:cNvSpPr>
          <p:nvPr>
            <p:ph type="subTitle" idx="1"/>
          </p:nvPr>
        </p:nvSpPr>
        <p:spPr>
          <a:xfrm>
            <a:off x="685800" y="3886200"/>
            <a:ext cx="2667000" cy="1752600"/>
          </a:xfrm>
        </p:spPr>
        <p:txBody>
          <a:bodyPr/>
          <a:lstStyle/>
          <a:p>
            <a:pPr algn="l"/>
            <a:r>
              <a:rPr lang="en-US" altLang="en-US"/>
              <a:t>Micah 7:1-13</a:t>
            </a:r>
          </a:p>
        </p:txBody>
      </p:sp>
      <p:pic>
        <p:nvPicPr>
          <p:cNvPr id="7175" name="Picture 7" descr="Micah_Ding6x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7200"/>
            <a:ext cx="4633913" cy="5943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5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Effect transition="in" filter="checkerboard(across)">
                                      <p:cBhvr>
                                        <p:cTn id="13" dur="500"/>
                                        <p:tgtEl>
                                          <p:spTgt spid="7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Micah’s Bad Times</a:t>
            </a:r>
          </a:p>
        </p:txBody>
      </p:sp>
      <p:sp>
        <p:nvSpPr>
          <p:cNvPr id="26627" name="Rectangle 3"/>
          <p:cNvSpPr>
            <a:spLocks noGrp="1" noChangeArrowheads="1"/>
          </p:cNvSpPr>
          <p:nvPr>
            <p:ph type="body" idx="1"/>
          </p:nvPr>
        </p:nvSpPr>
        <p:spPr/>
        <p:txBody>
          <a:bodyPr/>
          <a:lstStyle/>
          <a:p>
            <a:pPr>
              <a:lnSpc>
                <a:spcPct val="90000"/>
              </a:lnSpc>
            </a:pPr>
            <a:r>
              <a:rPr lang="en-US" altLang="en-US"/>
              <a:t>Back when Micah was a prophet in Judah (late 700s BC), the Israelite kingdoms &amp; their people faced bad times.</a:t>
            </a:r>
          </a:p>
          <a:p>
            <a:pPr>
              <a:lnSpc>
                <a:spcPct val="90000"/>
              </a:lnSpc>
            </a:pPr>
            <a:r>
              <a:rPr lang="en-US" altLang="en-US"/>
              <a:t>Both the northern kingdom (Ephraim or Israel) and the southern kingdom (Judah) were characterized by political corruption, religious unfaithfulness &amp; lawlessness.</a:t>
            </a:r>
          </a:p>
          <a:p>
            <a:pPr>
              <a:lnSpc>
                <a:spcPct val="90000"/>
              </a:lnSpc>
            </a:pPr>
            <a:r>
              <a:rPr lang="en-US" altLang="en-US"/>
              <a:t>Both would be destroyed (Ephraim in 722 BC, Judah in 587 BC) by foreign invaders.</a:t>
            </a:r>
          </a:p>
        </p:txBody>
      </p:sp>
    </p:spTree>
    <p:custDataLst>
      <p:tags r:id="rId1"/>
    </p:custDataLst>
  </p:cSld>
  <p:clrMapOvr>
    <a:masterClrMapping/>
  </p:clrMapOvr>
  <p:transition advTm="342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altLang="en-US"/>
              <a:t>Micah 7:1-6</a:t>
            </a:r>
          </a:p>
        </p:txBody>
      </p:sp>
      <p:sp>
        <p:nvSpPr>
          <p:cNvPr id="3077" name="Text Box 5"/>
          <p:cNvSpPr txBox="1">
            <a:spLocks noChangeArrowheads="1"/>
          </p:cNvSpPr>
          <p:nvPr/>
        </p:nvSpPr>
        <p:spPr bwMode="auto">
          <a:xfrm>
            <a:off x="533400" y="15240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 (NIV) What misery is mine! I am like one who gathers summer fruit at the gleaning of the vineyard; there is no cluster of grapes to eat, none of the early figs that I crave. 2 The godly have been swept from the land; not one upright man remains. All men lie in wait to shed blood; each hunts his brother with a net. 3 Both hands are skilled in doing evil; the ruler demands gifts, the judge accepts bribes, the powerful dictate what they desire </a:t>
            </a:r>
            <a:r>
              <a:rPr lang="en-US" altLang="en-US" sz="2000">
                <a:latin typeface="WP TypographicSymbols" pitchFamily="2" charset="0"/>
              </a:rPr>
              <a:t>n</a:t>
            </a:r>
            <a:r>
              <a:rPr lang="en-US" altLang="en-US" sz="2000"/>
              <a:t> they all conspire together. 4 The best of them is like a brier, the most upright worse than a thorn hedge. The day of your watchmen has come, the day God visits you. Now is the time of their confusion. 5 Do not trust a neighbor; put no confidence in a friend. Even with her who lies in your embrace be careful of your words. 6 For a son dishonors his father, a daughter rises up against her mother, a daughter-in-law against her mother-in-law </a:t>
            </a:r>
            <a:r>
              <a:rPr lang="en-US" altLang="en-US" sz="2000">
                <a:latin typeface="WP TypographicSymbols" pitchFamily="2" charset="0"/>
              </a:rPr>
              <a:t>n </a:t>
            </a:r>
            <a:r>
              <a:rPr lang="en-US" altLang="en-US" sz="2000"/>
              <a:t>a man's enemies are the members of his own household.</a:t>
            </a:r>
            <a:r>
              <a:rPr lang="en-US" altLang="en-US" sz="2400"/>
              <a:t> </a:t>
            </a:r>
          </a:p>
        </p:txBody>
      </p:sp>
    </p:spTree>
    <p:custDataLst>
      <p:tags r:id="rId1"/>
    </p:custDataLst>
  </p:cSld>
  <p:clrMapOvr>
    <a:masterClrMapping/>
  </p:clrMapOvr>
  <p:transition advTm="653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heckerboard(across)">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Micah 7:7-13</a:t>
            </a:r>
          </a:p>
        </p:txBody>
      </p:sp>
      <p:sp>
        <p:nvSpPr>
          <p:cNvPr id="5124" name="Text Box 4"/>
          <p:cNvSpPr txBox="1">
            <a:spLocks noChangeArrowheads="1"/>
          </p:cNvSpPr>
          <p:nvPr/>
        </p:nvSpPr>
        <p:spPr bwMode="auto">
          <a:xfrm>
            <a:off x="914400" y="1447800"/>
            <a:ext cx="73152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7 (NIV) But as for me, I watch in hope for the LORD, I wait for God my Savior; my God will hear me. 8 Do not gloat over me, my enemy! Though I have fallen, I will rise. Though I sit in darkness, the LORD will be my light. 9 Because I have sinned against him, I will bear the LORD's wrath, until he pleads my case and establishes my right. He will bring me out into the light; I will see his righteousness. 10 Then my enemy will see it and will be covered with shame, she who said to me, "Where is the LORD your God?" My eyes will see her downfall; even now she will be trampled underfoot like mire in the streets. 11 The day for building your walls will come, the day for extending your boundaries. 12 In that day people will come to you from Assyria and the cities of Egypt, even from Egypt to the Euphrates and from sea to sea and from mountain to mountain. 13 The earth will become desolate because of its inhabitants, as the result of their deeds. </a:t>
            </a:r>
          </a:p>
        </p:txBody>
      </p:sp>
    </p:spTree>
    <p:custDataLst>
      <p:tags r:id="rId1"/>
    </p:custDataLst>
  </p:cSld>
  <p:clrMapOvr>
    <a:masterClrMapping/>
  </p:clrMapOvr>
  <p:transition advTm="579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Micah’s Disappointment (1)</a:t>
            </a:r>
          </a:p>
        </p:txBody>
      </p:sp>
      <p:sp>
        <p:nvSpPr>
          <p:cNvPr id="9219" name="Rectangle 3"/>
          <p:cNvSpPr>
            <a:spLocks noGrp="1" noChangeArrowheads="1"/>
          </p:cNvSpPr>
          <p:nvPr>
            <p:ph type="body" idx="1"/>
          </p:nvPr>
        </p:nvSpPr>
        <p:spPr/>
        <p:txBody>
          <a:bodyPr/>
          <a:lstStyle/>
          <a:p>
            <a:r>
              <a:rPr lang="en-US" altLang="en-US" i="1"/>
              <a:t>What misery is mine! I am like one who gathers summer fruit at the gleaning of the vineyard; there is no cluster of grapes to eat, none of the early figs that I crave.</a:t>
            </a:r>
          </a:p>
          <a:p>
            <a:r>
              <a:rPr lang="en-US" altLang="en-US"/>
              <a:t>As Micah looks at the situation in his time, he feels very discouraged, like a farmer who goes to harvest his fruit, but finds that there is nothing left.</a:t>
            </a:r>
          </a:p>
        </p:txBody>
      </p:sp>
    </p:spTree>
    <p:custDataLst>
      <p:tags r:id="rId1"/>
    </p:custDataLst>
  </p:cSld>
  <p:clrMapOvr>
    <a:masterClrMapping/>
  </p:clrMapOvr>
  <p:transition advTm="209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A Bad Situation in Israel (2-6)</a:t>
            </a:r>
          </a:p>
        </p:txBody>
      </p:sp>
      <p:sp>
        <p:nvSpPr>
          <p:cNvPr id="10246" name="Rectangle 6"/>
          <p:cNvSpPr>
            <a:spLocks noGrp="1" noChangeArrowheads="1"/>
          </p:cNvSpPr>
          <p:nvPr>
            <p:ph type="body" idx="1"/>
          </p:nvPr>
        </p:nvSpPr>
        <p:spPr/>
        <p:txBody>
          <a:bodyPr/>
          <a:lstStyle/>
          <a:p>
            <a:r>
              <a:rPr lang="en-US" altLang="en-US" sz="2800"/>
              <a:t>There are no more righteous (2-4a)</a:t>
            </a:r>
          </a:p>
          <a:p>
            <a:r>
              <a:rPr lang="en-US" altLang="en-US" sz="2800"/>
              <a:t>2 (NIV) </a:t>
            </a:r>
            <a:r>
              <a:rPr lang="en-US" altLang="en-US" sz="2800" i="1"/>
              <a:t>The godly have been swept from the land; not one upright man remains. All men lie in wait to shed blood; each hunts his brother with a net. 3 Both hands are skilled in doing evil; the ruler demands gifts, the judge accepts bribes, the powerful dictate what they desire</a:t>
            </a:r>
            <a:r>
              <a:rPr lang="en-US" altLang="en-US" sz="2800" i="1">
                <a:latin typeface="WP TypographicSymbols" pitchFamily="2" charset="0"/>
              </a:rPr>
              <a:t>n</a:t>
            </a:r>
            <a:r>
              <a:rPr lang="en-US" altLang="en-US" sz="2800" i="1"/>
              <a:t>they all conspire together.4 The best of them is like a brier, the most upright worse than a thorn hedge. </a:t>
            </a:r>
          </a:p>
        </p:txBody>
      </p:sp>
    </p:spTree>
    <p:custDataLst>
      <p:tags r:id="rId1"/>
    </p:custDataLst>
  </p:cSld>
  <p:clrMapOvr>
    <a:masterClrMapping/>
  </p:clrMapOvr>
  <p:transition advTm="323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checkerboard(across)">
                                      <p:cBhvr>
                                        <p:cTn id="7" dur="500"/>
                                        <p:tgtEl>
                                          <p:spTgt spid="102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6">
                                            <p:txEl>
                                              <p:pRg st="1" end="1"/>
                                            </p:txEl>
                                          </p:spTgt>
                                        </p:tgtEl>
                                        <p:attrNameLst>
                                          <p:attrName>style.visibility</p:attrName>
                                        </p:attrNameLst>
                                      </p:cBhvr>
                                      <p:to>
                                        <p:strVal val="visible"/>
                                      </p:to>
                                    </p:set>
                                    <p:animEffect transition="in" filter="checkerboard(across)">
                                      <p:cBhvr>
                                        <p:cTn id="12" dur="500"/>
                                        <p:tgtEl>
                                          <p:spTgt spid="102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A Bad Situation in Israel (2-6)</a:t>
            </a:r>
          </a:p>
        </p:txBody>
      </p:sp>
      <p:sp>
        <p:nvSpPr>
          <p:cNvPr id="15363" name="Rectangle 3"/>
          <p:cNvSpPr>
            <a:spLocks noGrp="1" noChangeArrowheads="1"/>
          </p:cNvSpPr>
          <p:nvPr>
            <p:ph type="body" idx="1"/>
          </p:nvPr>
        </p:nvSpPr>
        <p:spPr>
          <a:xfrm>
            <a:off x="1143000" y="1752600"/>
            <a:ext cx="6781800" cy="3886200"/>
          </a:xfrm>
        </p:spPr>
        <p:txBody>
          <a:bodyPr/>
          <a:lstStyle/>
          <a:p>
            <a:pPr>
              <a:lnSpc>
                <a:spcPct val="90000"/>
              </a:lnSpc>
            </a:pPr>
            <a:r>
              <a:rPr lang="en-US" altLang="en-US"/>
              <a:t>There are no righteous left (2-4a).</a:t>
            </a:r>
          </a:p>
          <a:p>
            <a:pPr lvl="1">
              <a:lnSpc>
                <a:spcPct val="90000"/>
              </a:lnSpc>
            </a:pPr>
            <a:r>
              <a:rPr lang="en-US" altLang="en-US"/>
              <a:t>People kill others like they were wild game (2).</a:t>
            </a:r>
          </a:p>
          <a:p>
            <a:pPr lvl="1">
              <a:lnSpc>
                <a:spcPct val="90000"/>
              </a:lnSpc>
            </a:pPr>
            <a:r>
              <a:rPr lang="en-US" altLang="en-US"/>
              <a:t>They do evil with both hands (3).</a:t>
            </a:r>
          </a:p>
          <a:p>
            <a:pPr lvl="1">
              <a:lnSpc>
                <a:spcPct val="90000"/>
              </a:lnSpc>
            </a:pPr>
            <a:r>
              <a:rPr lang="en-US" altLang="en-US"/>
              <a:t>They bribe the judges (3), so the rich oppress the poor.</a:t>
            </a:r>
          </a:p>
          <a:p>
            <a:pPr lvl="1">
              <a:lnSpc>
                <a:spcPct val="90000"/>
              </a:lnSpc>
            </a:pPr>
            <a:r>
              <a:rPr lang="en-US" altLang="en-US"/>
              <a:t>Even the best people are as bad as briars (4).</a:t>
            </a:r>
          </a:p>
        </p:txBody>
      </p:sp>
    </p:spTree>
    <p:custDataLst>
      <p:tags r:id="rId1"/>
    </p:custDataLst>
  </p:cSld>
  <p:clrMapOvr>
    <a:masterClrMapping/>
  </p:clrMapOvr>
  <p:transition advTm="198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4.1|1.3"/>
</p:tagLst>
</file>

<file path=ppt/tags/tag10.xml><?xml version="1.0" encoding="utf-8"?>
<p:tagLst xmlns:a="http://schemas.openxmlformats.org/drawingml/2006/main" xmlns:r="http://schemas.openxmlformats.org/officeDocument/2006/relationships" xmlns:p="http://schemas.openxmlformats.org/presentationml/2006/main">
  <p:tag name="TIMING" val="|0.7|3|13.1|2.1|6.4"/>
</p:tagLst>
</file>

<file path=ppt/tags/tag11.xml><?xml version="1.0" encoding="utf-8"?>
<p:tagLst xmlns:a="http://schemas.openxmlformats.org/drawingml/2006/main" xmlns:r="http://schemas.openxmlformats.org/officeDocument/2006/relationships" xmlns:p="http://schemas.openxmlformats.org/presentationml/2006/main">
  <p:tag name="TIMING" val="|2.1|13.8|2.4|2.1"/>
</p:tagLst>
</file>

<file path=ppt/tags/tag12.xml><?xml version="1.0" encoding="utf-8"?>
<p:tagLst xmlns:a="http://schemas.openxmlformats.org/drawingml/2006/main" xmlns:r="http://schemas.openxmlformats.org/officeDocument/2006/relationships" xmlns:p="http://schemas.openxmlformats.org/presentationml/2006/main">
  <p:tag name="TIMING" val="|3.4|2.9|18"/>
</p:tagLst>
</file>

<file path=ppt/tags/tag13.xml><?xml version="1.0" encoding="utf-8"?>
<p:tagLst xmlns:a="http://schemas.openxmlformats.org/drawingml/2006/main" xmlns:r="http://schemas.openxmlformats.org/officeDocument/2006/relationships" xmlns:p="http://schemas.openxmlformats.org/presentationml/2006/main">
  <p:tag name="TIMING" val="|0.6|4.2|10.7"/>
</p:tagLst>
</file>

<file path=ppt/tags/tag14.xml><?xml version="1.0" encoding="utf-8"?>
<p:tagLst xmlns:a="http://schemas.openxmlformats.org/drawingml/2006/main" xmlns:r="http://schemas.openxmlformats.org/officeDocument/2006/relationships" xmlns:p="http://schemas.openxmlformats.org/presentationml/2006/main">
  <p:tag name="TIMING" val="|0.4|3.5|9.9|3"/>
</p:tagLst>
</file>

<file path=ppt/tags/tag15.xml><?xml version="1.0" encoding="utf-8"?>
<p:tagLst xmlns:a="http://schemas.openxmlformats.org/drawingml/2006/main" xmlns:r="http://schemas.openxmlformats.org/officeDocument/2006/relationships" xmlns:p="http://schemas.openxmlformats.org/presentationml/2006/main">
  <p:tag name="TIMING" val="|1|4.3|3.7|6"/>
</p:tagLst>
</file>

<file path=ppt/tags/tag16.xml><?xml version="1.0" encoding="utf-8"?>
<p:tagLst xmlns:a="http://schemas.openxmlformats.org/drawingml/2006/main" xmlns:r="http://schemas.openxmlformats.org/officeDocument/2006/relationships" xmlns:p="http://schemas.openxmlformats.org/presentationml/2006/main">
  <p:tag name="TIMING" val="|0.3|4.8|3.2|2.8|5.3"/>
</p:tagLst>
</file>

<file path=ppt/tags/tag17.xml><?xml version="1.0" encoding="utf-8"?>
<p:tagLst xmlns:a="http://schemas.openxmlformats.org/drawingml/2006/main" xmlns:r="http://schemas.openxmlformats.org/officeDocument/2006/relationships" xmlns:p="http://schemas.openxmlformats.org/presentationml/2006/main">
  <p:tag name="TIMING" val="|1.5|19.3"/>
</p:tagLst>
</file>

<file path=ppt/tags/tag2.xml><?xml version="1.0" encoding="utf-8"?>
<p:tagLst xmlns:a="http://schemas.openxmlformats.org/drawingml/2006/main" xmlns:r="http://schemas.openxmlformats.org/officeDocument/2006/relationships" xmlns:p="http://schemas.openxmlformats.org/presentationml/2006/main">
  <p:tag name="TIMING" val="|2.1|1.7|2.1|2.2|5.2|8.2"/>
</p:tagLst>
</file>

<file path=ppt/tags/tag3.xml><?xml version="1.0" encoding="utf-8"?>
<p:tagLst xmlns:a="http://schemas.openxmlformats.org/drawingml/2006/main" xmlns:r="http://schemas.openxmlformats.org/officeDocument/2006/relationships" xmlns:p="http://schemas.openxmlformats.org/presentationml/2006/main">
  <p:tag name="TIMING" val="|0.8|1"/>
</p:tagLst>
</file>

<file path=ppt/tags/tag4.xml><?xml version="1.0" encoding="utf-8"?>
<p:tagLst xmlns:a="http://schemas.openxmlformats.org/drawingml/2006/main" xmlns:r="http://schemas.openxmlformats.org/officeDocument/2006/relationships" xmlns:p="http://schemas.openxmlformats.org/presentationml/2006/main">
  <p:tag name="TIMING" val="|1.4|8.3|12"/>
</p:tagLst>
</file>

<file path=ppt/tags/tag5.xml><?xml version="1.0" encoding="utf-8"?>
<p:tagLst xmlns:a="http://schemas.openxmlformats.org/drawingml/2006/main" xmlns:r="http://schemas.openxmlformats.org/officeDocument/2006/relationships" xmlns:p="http://schemas.openxmlformats.org/presentationml/2006/main">
  <p:tag name="TIMING" val="|3.4"/>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1.6|9.8"/>
</p:tagLst>
</file>

<file path=ppt/tags/tag8.xml><?xml version="1.0" encoding="utf-8"?>
<p:tagLst xmlns:a="http://schemas.openxmlformats.org/drawingml/2006/main" xmlns:r="http://schemas.openxmlformats.org/officeDocument/2006/relationships" xmlns:p="http://schemas.openxmlformats.org/presentationml/2006/main">
  <p:tag name="TIMING" val="|4.5|4.3"/>
</p:tagLst>
</file>

<file path=ppt/tags/tag9.xml><?xml version="1.0" encoding="utf-8"?>
<p:tagLst xmlns:a="http://schemas.openxmlformats.org/drawingml/2006/main" xmlns:r="http://schemas.openxmlformats.org/officeDocument/2006/relationships" xmlns:p="http://schemas.openxmlformats.org/presentationml/2006/main">
  <p:tag name="TIMING" val="|1|2.8|3.6|3.1|4.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157</TotalTime>
  <Words>1389</Words>
  <Application>Microsoft Office PowerPoint</Application>
  <PresentationFormat>On-screen Show (4:3)</PresentationFormat>
  <Paragraphs>69</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5. God, Our Light in Bad Times</vt:lpstr>
      <vt:lpstr>Our Light in Bad Times</vt:lpstr>
      <vt:lpstr>Our Passage</vt:lpstr>
      <vt:lpstr>Micah’s Bad Times</vt:lpstr>
      <vt:lpstr>Micah 7:1-6</vt:lpstr>
      <vt:lpstr>Micah 7:7-13</vt:lpstr>
      <vt:lpstr>Micah’s Disappointment (1)</vt:lpstr>
      <vt:lpstr>A Bad Situation in Israel (2-6)</vt:lpstr>
      <vt:lpstr>A Bad Situation in Israel (2-6)</vt:lpstr>
      <vt:lpstr>A Bad Situation in Israel (2-6)</vt:lpstr>
      <vt:lpstr>Micah’s Trust (7-8)</vt:lpstr>
      <vt:lpstr>Sin Will Be Dealt With (9-13)</vt:lpstr>
      <vt:lpstr>Sin Will Be Dealt With (9-13)</vt:lpstr>
      <vt:lpstr>Sin Will Be Dealt With (9-13)</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Our Light in Tribulation</dc:title>
  <dc:creator>rnewman</dc:creator>
  <cp:lastModifiedBy>Newman</cp:lastModifiedBy>
  <cp:revision>78</cp:revision>
  <dcterms:created xsi:type="dcterms:W3CDTF">2011-08-04T19:08:27Z</dcterms:created>
  <dcterms:modified xsi:type="dcterms:W3CDTF">2015-07-15T20:35:20Z</dcterms:modified>
</cp:coreProperties>
</file>