
<file path=[Content_Types].xml><?xml version="1.0" encoding="utf-8"?>
<Types xmlns="http://schemas.openxmlformats.org/package/2006/content-types">
  <Override PartName="/ppt/tags/tag1.xml" ContentType="application/vnd.openxmlformats-officedocument.presentationml.tags+xml"/>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gs/tag13.xml" ContentType="application/vnd.openxmlformats-officedocument.presentationml.tags+xml"/>
  <Override PartName="/ppt/tags/tag8.xml" ContentType="application/vnd.openxmlformats-officedocument.presentationml.tags+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tags/tag11.xml" ContentType="application/vnd.openxmlformats-officedocument.presentationml.tags+xml"/>
  <Override PartName="/ppt/tags/tag6.xml" ContentType="application/vnd.openxmlformats-officedocument.presentationml.tags+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ags/tag4.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ppt/tags/tag2.xml" ContentType="application/vnd.openxmlformats-officedocument.presentationml.tag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tags/tag9.xml" ContentType="application/vnd.openxmlformats-officedocument.presentationml.tags+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tags/tag7.xml" ContentType="application/vnd.openxmlformats-officedocument.presentationml.tags+xml"/>
  <Override PartName="/ppt/tags/tag12.xml" ContentType="application/vnd.openxmlformats-officedocument.presentationml.tags+xml"/>
  <Override PartName="/ppt/slideLayouts/slideLayout7.xml" ContentType="application/vnd.openxmlformats-officedocument.presentationml.slideLayout+xml"/>
  <Override PartName="/ppt/slides/slide6.xml" ContentType="application/vnd.openxmlformats-officedocument.presentationml.slide+xml"/>
  <Override PartName="/ppt/tags/tag10.xml" ContentType="application/vnd.openxmlformats-officedocument.presentationml.tags+xml"/>
  <Override PartName="/ppt/tags/tag5.xml" ContentType="application/vnd.openxmlformats-officedocument.presentationml.tag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gs/tag3.xml" ContentType="application/vnd.openxmlformats-officedocument.presentationml.tag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69" r:id="rId4"/>
    <p:sldId id="258" r:id="rId5"/>
    <p:sldId id="261" r:id="rId6"/>
    <p:sldId id="262" r:id="rId7"/>
    <p:sldId id="270"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clrMru>
    <a:srgbClr val="6666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8" d="100"/>
          <a:sy n="148" d="100"/>
        </p:scale>
        <p:origin x="-131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EBB593-EBFA-6843-A85F-37AB05A1AC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08ADED-5132-C046-AD69-A6C5E121065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3E754C-670B-0A4D-8B2A-4594AF0F9F5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378890-D8B1-ED49-A29A-56BD5F65BE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3E3988-4262-A946-9012-0A24AD2BC5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D80BDA-0A6B-4148-9F3D-3ABB9CA7992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7407FB-1D06-D044-9424-E7E3798F34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211495D-5A19-1F44-9F81-205148F1FE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28F0799-E5E6-2442-B8BE-CD5D14632E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B553A75-AEED-AF40-AF5D-C5E11EB2215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2A9A33-62F6-B54C-A2A2-611C788A21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8C2B7B-81BE-C244-8120-01FD4CF17D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B0EC3B8-0248-4747-9EDF-69A1943DDF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hyperlink" Target="http://newmanlib.ibri.org/NewmanPpt/AbstractsTopically.htm" TargetMode="External"/><Relationship Id="rId7" Type="http://schemas.openxmlformats.org/officeDocument/2006/relationships/hyperlink" Target="http://www.newmanlib.ibri.org" TargetMode="External"/><Relationship Id="rId1" Type="http://schemas.openxmlformats.org/officeDocument/2006/relationships/tags" Target="../tags/tag1.xml"/><Relationship Id="rId2" Type="http://schemas.openxmlformats.org/officeDocument/2006/relationships/audio" Target="file://localhost/C/%5CDocuments%20and%20Settings%5Crnewman.FAC-RN%5CDesktop%5CLight4.mp3"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3.x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4.x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7.xml"/><Relationship Id="rId2"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8.x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9.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8" name="Picture 4" descr="secd-cmg"/>
          <p:cNvPicPr>
            <a:picLocks noChangeAspect="1" noChangeArrowheads="1"/>
          </p:cNvPicPr>
          <p:nvPr/>
        </p:nvPicPr>
        <p:blipFill>
          <a:blip r:embed="rId4"/>
          <a:srcRect/>
          <a:stretch>
            <a:fillRect/>
          </a:stretch>
        </p:blipFill>
        <p:spPr bwMode="auto">
          <a:xfrm>
            <a:off x="609600" y="304800"/>
            <a:ext cx="8001000" cy="6324600"/>
          </a:xfrm>
          <a:prstGeom prst="rect">
            <a:avLst/>
          </a:prstGeom>
          <a:noFill/>
          <a:ln w="9525">
            <a:noFill/>
            <a:miter lim="800000"/>
            <a:headEnd/>
            <a:tailEnd/>
          </a:ln>
        </p:spPr>
      </p:pic>
      <p:sp>
        <p:nvSpPr>
          <p:cNvPr id="2050" name="Rectangle 2"/>
          <p:cNvSpPr>
            <a:spLocks noGrp="1" noChangeArrowheads="1"/>
          </p:cNvSpPr>
          <p:nvPr>
            <p:ph type="ctrTitle"/>
          </p:nvPr>
        </p:nvSpPr>
        <p:spPr>
          <a:xfrm>
            <a:off x="609600" y="457200"/>
            <a:ext cx="5486400" cy="1219200"/>
          </a:xfrm>
        </p:spPr>
        <p:txBody>
          <a:bodyPr/>
          <a:lstStyle/>
          <a:p>
            <a:pPr eaLnBrk="1" hangingPunct="1"/>
            <a:r>
              <a:rPr lang="en-US">
                <a:solidFill>
                  <a:schemeClr val="bg1"/>
                </a:solidFill>
              </a:rPr>
              <a:t>4. Messiah, the Light</a:t>
            </a:r>
          </a:p>
        </p:txBody>
      </p:sp>
      <p:sp>
        <p:nvSpPr>
          <p:cNvPr id="2051" name="Rectangle 3"/>
          <p:cNvSpPr>
            <a:spLocks noGrp="1" noChangeArrowheads="1"/>
          </p:cNvSpPr>
          <p:nvPr>
            <p:ph type="subTitle" idx="1"/>
          </p:nvPr>
        </p:nvSpPr>
        <p:spPr>
          <a:xfrm>
            <a:off x="838200" y="2209800"/>
            <a:ext cx="4648200" cy="1371600"/>
          </a:xfrm>
        </p:spPr>
        <p:txBody>
          <a:bodyPr/>
          <a:lstStyle/>
          <a:p>
            <a:pPr algn="l" eaLnBrk="1" hangingPunct="1"/>
            <a:r>
              <a:rPr lang="en-US"/>
              <a:t>Isaiah 8-9</a:t>
            </a:r>
          </a:p>
          <a:p>
            <a:pPr algn="l" eaLnBrk="1" hangingPunct="1"/>
            <a:r>
              <a:rPr lang="en-US" i="1"/>
              <a:t>Robert C. Newman</a:t>
            </a:r>
          </a:p>
        </p:txBody>
      </p:sp>
      <p:pic>
        <p:nvPicPr>
          <p:cNvPr id="2053" name="MacOS">
            <a:hlinkClick r:id="" action="ppaction://media"/>
          </p:cNvPr>
          <p:cNvPicPr>
            <a:picLocks noRot="1" noChangeAspect="1" noChangeArrowheads="1"/>
          </p:cNvPicPr>
          <p:nvPr>
            <a:audioFile r:link="rId2"/>
          </p:nvPr>
        </p:nvPicPr>
        <p:blipFill>
          <a:blip r:embed="rId5"/>
          <a:srcRect/>
          <a:stretch>
            <a:fillRect/>
          </a:stretch>
        </p:blipFill>
        <p:spPr bwMode="auto">
          <a:xfrm>
            <a:off x="914400" y="5943600"/>
            <a:ext cx="244475" cy="244475"/>
          </a:xfrm>
          <a:prstGeom prst="rect">
            <a:avLst/>
          </a:prstGeom>
          <a:noFill/>
          <a:ln w="9525">
            <a:noFill/>
            <a:miter lim="800000"/>
            <a:headEnd/>
            <a:tailEnd/>
          </a:ln>
        </p:spPr>
      </p:pic>
      <p:sp>
        <p:nvSpPr>
          <p:cNvPr id="6"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6"/>
              </a:rPr>
              <a:t>Abstracts of Powerpoint Talks</a:t>
            </a:r>
            <a:endParaRPr lang="en-US" sz="1000">
              <a:latin typeface="Calibri" charset="0"/>
            </a:endParaRPr>
          </a:p>
        </p:txBody>
      </p:sp>
      <p:sp>
        <p:nvSpPr>
          <p:cNvPr id="7"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7"/>
              </a:rPr>
              <a:t>newmanlib.ibri.org</a:t>
            </a:r>
            <a:r>
              <a:rPr lang="en-US" sz="1000"/>
              <a:t> -</a:t>
            </a:r>
          </a:p>
        </p:txBody>
      </p:sp>
    </p:spTree>
    <p:custDataLst>
      <p:tags r:id="rId1"/>
    </p:custDataLst>
  </p:cSld>
  <p:clrMapOvr>
    <a:masterClrMapping/>
  </p:clrMapOvr>
  <p:transition advTm="3242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053"/>
                                        </p:tgtEl>
                                      </p:cBhvr>
                                    </p:cmd>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500" fill="hold"/>
                                        <p:tgtEl>
                                          <p:spTgt spid="2050"/>
                                        </p:tgtEl>
                                        <p:attrNameLst>
                                          <p:attrName>ppt_w</p:attrName>
                                        </p:attrNameLst>
                                      </p:cBhvr>
                                      <p:tavLst>
                                        <p:tav tm="0">
                                          <p:val>
                                            <p:fltVal val="0"/>
                                          </p:val>
                                        </p:tav>
                                        <p:tav tm="100000">
                                          <p:val>
                                            <p:strVal val="#ppt_w"/>
                                          </p:val>
                                        </p:tav>
                                      </p:tavLst>
                                    </p:anim>
                                    <p:anim calcmode="lin" valueType="num">
                                      <p:cBhvr>
                                        <p:cTn id="12"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checkerboard(across)">
                                      <p:cBhvr>
                                        <p:cTn id="17" dur="500"/>
                                        <p:tgtEl>
                                          <p:spTgt spid="205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51">
                                            <p:txEl>
                                              <p:pRg st="1" end="1"/>
                                            </p:txEl>
                                          </p:spTgt>
                                        </p:tgtEl>
                                        <p:attrNameLst>
                                          <p:attrName>style.visibility</p:attrName>
                                        </p:attrNameLst>
                                      </p:cBhvr>
                                      <p:to>
                                        <p:strVal val="visible"/>
                                      </p:to>
                                    </p:set>
                                    <p:animEffect transition="in" filter="checkerboard(across)">
                                      <p:cBhvr>
                                        <p:cTn id="22"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13">
                <p:cTn id="23" fill="hold" display="0">
                  <p:stCondLst>
                    <p:cond delay="indefinite"/>
                  </p:stCondLst>
                  <p:endCondLst>
                    <p:cond evt="onPrev" delay="0">
                      <p:tgtEl>
                        <p:sldTgt/>
                      </p:tgtEl>
                    </p:cond>
                    <p:cond evt="onStopAudio" delay="0">
                      <p:tgtEl>
                        <p:sldTgt/>
                      </p:tgtEl>
                    </p:cond>
                  </p:endCondLst>
                </p:cTn>
                <p:tgtEl>
                  <p:spTgt spid="2053"/>
                </p:tgtEl>
              </p:cMediaNode>
            </p:audio>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Light to the Nations</a:t>
            </a:r>
          </a:p>
        </p:txBody>
      </p:sp>
      <p:sp>
        <p:nvSpPr>
          <p:cNvPr id="14339" name="Rectangle 3"/>
          <p:cNvSpPr>
            <a:spLocks noGrp="1" noChangeArrowheads="1"/>
          </p:cNvSpPr>
          <p:nvPr>
            <p:ph type="body" idx="1"/>
          </p:nvPr>
        </p:nvSpPr>
        <p:spPr/>
        <p:txBody>
          <a:bodyPr/>
          <a:lstStyle/>
          <a:p>
            <a:pPr eaLnBrk="1" hangingPunct="1">
              <a:lnSpc>
                <a:spcPct val="80000"/>
              </a:lnSpc>
            </a:pPr>
            <a:r>
              <a:rPr lang="en-US" sz="2800"/>
              <a:t>Elsewhere in Isaiah, we see that God’s servant will be a light to the other nations, too.</a:t>
            </a:r>
          </a:p>
          <a:p>
            <a:pPr eaLnBrk="1" hangingPunct="1">
              <a:lnSpc>
                <a:spcPct val="80000"/>
              </a:lnSpc>
            </a:pPr>
            <a:r>
              <a:rPr lang="en-US" sz="2800"/>
              <a:t>Isaiah 49:5 (NIV) And now the LORD says</a:t>
            </a:r>
            <a:r>
              <a:rPr lang="en-US" sz="2800">
                <a:latin typeface="WP TypographicSymbols" pitchFamily="2" charset="0"/>
              </a:rPr>
              <a:t>n</a:t>
            </a:r>
            <a:r>
              <a:rPr lang="en-US" sz="2800"/>
              <a:t>he who formed me in the womb to be his servant to bring Jacob back to him and gather Israel to himself, for I am honored in the eyes of the LORD and my God has been my strength</a:t>
            </a:r>
            <a:r>
              <a:rPr lang="en-US" sz="2800">
                <a:latin typeface="WP TypographicSymbols" pitchFamily="2" charset="0"/>
              </a:rPr>
              <a:t>n</a:t>
            </a:r>
            <a:r>
              <a:rPr lang="en-US" sz="2800"/>
              <a:t>6 he says: "It is too small a thing for you to be my servant to restore the tribes of Jacob and bring back those of Israel I have kept. I will also make you a light for the Gentiles, that you may bring my salvation to the ends of the earth."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499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checkerboard(across)">
                                      <p:cBhvr>
                                        <p:cTn id="12"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t>Conclusions</a:t>
            </a:r>
          </a:p>
        </p:txBody>
      </p:sp>
      <p:sp>
        <p:nvSpPr>
          <p:cNvPr id="15363" name="Rectangle 3"/>
          <p:cNvSpPr>
            <a:spLocks noGrp="1" noChangeArrowheads="1"/>
          </p:cNvSpPr>
          <p:nvPr>
            <p:ph type="body" idx="1"/>
          </p:nvPr>
        </p:nvSpPr>
        <p:spPr/>
        <p:txBody>
          <a:bodyPr/>
          <a:lstStyle/>
          <a:p>
            <a:pPr eaLnBrk="1" hangingPunct="1"/>
            <a:r>
              <a:rPr lang="en-US"/>
              <a:t>We are tempted to follow the world because of its </a:t>
            </a:r>
            <a:r>
              <a:rPr lang="en-US" i="1"/>
              <a:t>here &amp; now</a:t>
            </a:r>
            <a:r>
              <a:rPr lang="en-US"/>
              <a:t> promises.</a:t>
            </a:r>
          </a:p>
          <a:p>
            <a:pPr eaLnBrk="1" hangingPunct="1"/>
            <a:r>
              <a:rPr lang="en-US"/>
              <a:t>But it gives us no support in disaster, and tends to wander into the occult.</a:t>
            </a:r>
          </a:p>
          <a:p>
            <a:pPr eaLnBrk="1" hangingPunct="1"/>
            <a:r>
              <a:rPr lang="en-US"/>
              <a:t>The one who trusts in God is helped in disaster to develop patience &amp; more trust, learning to see God’s provision, and God’s predictions fulfilled.</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273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checkerboard(across)">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checkerboard(across)">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checkerboard(across)">
                                      <p:cBhvr>
                                        <p:cTn id="1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Conclusions</a:t>
            </a:r>
          </a:p>
        </p:txBody>
      </p:sp>
      <p:sp>
        <p:nvSpPr>
          <p:cNvPr id="16387" name="Rectangle 3"/>
          <p:cNvSpPr>
            <a:spLocks noGrp="1" noChangeArrowheads="1"/>
          </p:cNvSpPr>
          <p:nvPr>
            <p:ph type="body" idx="1"/>
          </p:nvPr>
        </p:nvSpPr>
        <p:spPr/>
        <p:txBody>
          <a:bodyPr/>
          <a:lstStyle/>
          <a:p>
            <a:pPr eaLnBrk="1" hangingPunct="1"/>
            <a:r>
              <a:rPr lang="en-US"/>
              <a:t>A bad world situation will one day be straightened up when Jesus the Messiah returns to rule.</a:t>
            </a:r>
          </a:p>
          <a:p>
            <a:pPr eaLnBrk="1" hangingPunct="1"/>
            <a:r>
              <a:rPr lang="en-US"/>
              <a:t>Meanwhile, we have an opportunity to serve as God’s “secret agents” here &amp; now, just as Isaiah and his children did many centuries ago.</a:t>
            </a:r>
          </a:p>
          <a:p>
            <a:pPr eaLnBrk="1" hangingPunct="1"/>
            <a:r>
              <a:rPr lang="en-US"/>
              <a:t>Jesus is indeed the light of the world!</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2997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checkerboard(across)">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checkerboard(across)">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checkerboard(across)">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1066800" y="2130425"/>
            <a:ext cx="7391400" cy="1470025"/>
          </a:xfrm>
        </p:spPr>
        <p:txBody>
          <a:bodyPr/>
          <a:lstStyle/>
          <a:p>
            <a:pPr algn="l" eaLnBrk="1" hangingPunct="1"/>
            <a:r>
              <a:rPr lang="en-US"/>
              <a:t>The End</a:t>
            </a:r>
          </a:p>
        </p:txBody>
      </p:sp>
      <p:pic>
        <p:nvPicPr>
          <p:cNvPr id="26628" name="Picture 6" descr="Kingofkings69"/>
          <p:cNvPicPr>
            <a:picLocks noChangeAspect="1" noChangeArrowheads="1"/>
          </p:cNvPicPr>
          <p:nvPr/>
        </p:nvPicPr>
        <p:blipFill>
          <a:blip r:embed="rId3"/>
          <a:srcRect/>
          <a:stretch>
            <a:fillRect/>
          </a:stretch>
        </p:blipFill>
        <p:spPr bwMode="auto">
          <a:xfrm>
            <a:off x="4038600" y="152400"/>
            <a:ext cx="4629150" cy="6515100"/>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5"/>
              </a:rPr>
              <a:t>newmanlib.ibri.org</a:t>
            </a:r>
            <a:r>
              <a:rPr lang="en-US" sz="1000"/>
              <a:t> -</a:t>
            </a:r>
          </a:p>
        </p:txBody>
      </p:sp>
    </p:spTree>
    <p:custDataLst>
      <p:tags r:id="rId1"/>
    </p:custDataLst>
  </p:cSld>
  <p:clrMapOvr>
    <a:masterClrMapping/>
  </p:clrMapOvr>
  <p:transition advTm="151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500" fill="hold"/>
                                        <p:tgtEl>
                                          <p:spTgt spid="17412"/>
                                        </p:tgtEl>
                                        <p:attrNameLst>
                                          <p:attrName>ppt_w</p:attrName>
                                        </p:attrNameLst>
                                      </p:cBhvr>
                                      <p:tavLst>
                                        <p:tav tm="0">
                                          <p:val>
                                            <p:fltVal val="0"/>
                                          </p:val>
                                        </p:tav>
                                        <p:tav tm="100000">
                                          <p:val>
                                            <p:strVal val="#ppt_w"/>
                                          </p:val>
                                        </p:tav>
                                      </p:tavLst>
                                    </p:anim>
                                    <p:anim calcmode="lin" valueType="num">
                                      <p:cBhvr>
                                        <p:cTn id="8" dur="500" fill="hold"/>
                                        <p:tgtEl>
                                          <p:spTgt spid="174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Messiah</a:t>
            </a:r>
          </a:p>
        </p:txBody>
      </p:sp>
      <p:sp>
        <p:nvSpPr>
          <p:cNvPr id="3075" name="Rectangle 3"/>
          <p:cNvSpPr>
            <a:spLocks noGrp="1" noChangeArrowheads="1"/>
          </p:cNvSpPr>
          <p:nvPr>
            <p:ph type="body" idx="1"/>
          </p:nvPr>
        </p:nvSpPr>
        <p:spPr/>
        <p:txBody>
          <a:bodyPr/>
          <a:lstStyle/>
          <a:p>
            <a:pPr eaLnBrk="1" hangingPunct="1"/>
            <a:r>
              <a:rPr lang="en-US"/>
              <a:t>For many centuries, the people Israel looked for the coming of a Messiah, one who was appointed by God to rescue them from their enemies and straighten out the world situation.</a:t>
            </a:r>
          </a:p>
          <a:p>
            <a:pPr eaLnBrk="1" hangingPunct="1"/>
            <a:r>
              <a:rPr lang="en-US"/>
              <a:t>Here we want to look at how the Bible pictures this Messiah as light, not only to Israel, but also to the nations.</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1997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checkerboard(across)">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checkerboard(across)">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229600" cy="1143000"/>
          </a:xfrm>
        </p:spPr>
        <p:txBody>
          <a:bodyPr/>
          <a:lstStyle/>
          <a:p>
            <a:pPr eaLnBrk="1" hangingPunct="1"/>
            <a:r>
              <a:rPr lang="en-US"/>
              <a:t>The Context</a:t>
            </a:r>
          </a:p>
        </p:txBody>
      </p:sp>
      <p:sp>
        <p:nvSpPr>
          <p:cNvPr id="19459" name="Rectangle 3"/>
          <p:cNvSpPr>
            <a:spLocks noGrp="1" noChangeArrowheads="1"/>
          </p:cNvSpPr>
          <p:nvPr>
            <p:ph type="body" idx="1"/>
          </p:nvPr>
        </p:nvSpPr>
        <p:spPr>
          <a:xfrm>
            <a:off x="1295400" y="1752600"/>
            <a:ext cx="6629400" cy="3581400"/>
          </a:xfrm>
        </p:spPr>
        <p:txBody>
          <a:bodyPr/>
          <a:lstStyle/>
          <a:p>
            <a:pPr eaLnBrk="1" hangingPunct="1">
              <a:lnSpc>
                <a:spcPct val="90000"/>
              </a:lnSpc>
            </a:pPr>
            <a:r>
              <a:rPr lang="en-US"/>
              <a:t>See the whole of Isaiah chapter 8, especially verses 9-15.</a:t>
            </a:r>
          </a:p>
          <a:p>
            <a:pPr eaLnBrk="1" hangingPunct="1">
              <a:lnSpc>
                <a:spcPct val="90000"/>
              </a:lnSpc>
            </a:pPr>
            <a:r>
              <a:rPr lang="en-US"/>
              <a:t>The long-continued unfaithfulness of the nation Israel is about to lead to its being conquered, first by Assyria (722 BC) and then by Babylon (587 BC).</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2134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checkerboard(across)">
                                      <p:cBhvr>
                                        <p:cTn id="12"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Isaiah 8:16-22</a:t>
            </a:r>
          </a:p>
        </p:txBody>
      </p:sp>
      <p:sp>
        <p:nvSpPr>
          <p:cNvPr id="4100" name="Text Box 4"/>
          <p:cNvSpPr txBox="1">
            <a:spLocks noChangeArrowheads="1"/>
          </p:cNvSpPr>
          <p:nvPr/>
        </p:nvSpPr>
        <p:spPr bwMode="auto">
          <a:xfrm>
            <a:off x="914400" y="1524000"/>
            <a:ext cx="7239000" cy="4664075"/>
          </a:xfrm>
          <a:prstGeom prst="rect">
            <a:avLst/>
          </a:prstGeom>
          <a:noFill/>
          <a:ln w="9525">
            <a:noFill/>
            <a:miter lim="800000"/>
            <a:headEnd/>
            <a:tailEnd/>
          </a:ln>
        </p:spPr>
        <p:txBody>
          <a:bodyPr>
            <a:prstTxWarp prst="textNoShape">
              <a:avLst/>
            </a:prstTxWarp>
            <a:spAutoFit/>
          </a:bodyPr>
          <a:lstStyle/>
          <a:p>
            <a:r>
              <a:rPr lang="en-US" sz="2000"/>
              <a:t>8:16 (NIV) Bind up the testimony and seal up the law among my disciples. 17 I will wait for the LORD, who is hiding his face from the house of Jacob. I will put my trust in him. 18 Here am I, and the children the LORD has given me. We are signs and symbols in Israel from the LORD Almighty, who dwells on Mount Zion. 19 When men tell you to consult mediums and spiritists, who whisper and mutter, should not a people inquire of their God? Why consult the dead on behalf of the living? 20 To the law and to the testimony! If they do not speak according to this word, they have no light of dawn. 21 Distressed and hungry, they will roam through the land; when they are famished, they will become enraged and, looking upward, will curse their king and their God. 22 Then they will look toward the earth and see only distress and darkness and fearful gloom, and they will be thrust into utter darkness.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5733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checkerboard(across)">
                                      <p:cBhvr>
                                        <p:cTn id="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a:t>The Reaction of the Righteous </a:t>
            </a:r>
            <a:br>
              <a:rPr lang="en-US" sz="4000"/>
            </a:br>
            <a:r>
              <a:rPr lang="en-US" sz="4000"/>
              <a:t>(8:16-18)</a:t>
            </a:r>
          </a:p>
        </p:txBody>
      </p:sp>
      <p:sp>
        <p:nvSpPr>
          <p:cNvPr id="9219" name="Rectangle 3"/>
          <p:cNvSpPr>
            <a:spLocks noGrp="1" noChangeArrowheads="1"/>
          </p:cNvSpPr>
          <p:nvPr>
            <p:ph type="body" idx="1"/>
          </p:nvPr>
        </p:nvSpPr>
        <p:spPr>
          <a:xfrm>
            <a:off x="457200" y="1752600"/>
            <a:ext cx="8229600" cy="4525963"/>
          </a:xfrm>
        </p:spPr>
        <p:txBody>
          <a:bodyPr/>
          <a:lstStyle/>
          <a:p>
            <a:pPr eaLnBrk="1" hangingPunct="1">
              <a:lnSpc>
                <a:spcPct val="90000"/>
              </a:lnSpc>
            </a:pPr>
            <a:r>
              <a:rPr lang="en-US"/>
              <a:t>Don’t forget God’s word; it will all happen just as He said (16).</a:t>
            </a:r>
          </a:p>
          <a:p>
            <a:pPr eaLnBrk="1" hangingPunct="1">
              <a:lnSpc>
                <a:spcPct val="90000"/>
              </a:lnSpc>
            </a:pPr>
            <a:r>
              <a:rPr lang="en-US"/>
              <a:t>So wait for the Lord with patience &amp; trust (17).</a:t>
            </a:r>
          </a:p>
          <a:p>
            <a:pPr eaLnBrk="1" hangingPunct="1">
              <a:lnSpc>
                <a:spcPct val="90000"/>
              </a:lnSpc>
            </a:pPr>
            <a:r>
              <a:rPr lang="en-US"/>
              <a:t>You will see His program being worked out, even in the midst of disaster (18).</a:t>
            </a:r>
          </a:p>
          <a:p>
            <a:pPr eaLnBrk="1" hangingPunct="1">
              <a:lnSpc>
                <a:spcPct val="90000"/>
              </a:lnSpc>
            </a:pPr>
            <a:r>
              <a:rPr lang="en-US"/>
              <a:t>Isaiah’s children as signs:</a:t>
            </a:r>
          </a:p>
          <a:p>
            <a:pPr lvl="1" eaLnBrk="1" hangingPunct="1">
              <a:lnSpc>
                <a:spcPct val="90000"/>
              </a:lnSpc>
            </a:pPr>
            <a:r>
              <a:rPr lang="en-US"/>
              <a:t>Maher-shalal-hashbaz (8:3): sudden disaster</a:t>
            </a:r>
          </a:p>
          <a:p>
            <a:pPr lvl="1" eaLnBrk="1" hangingPunct="1">
              <a:lnSpc>
                <a:spcPct val="90000"/>
              </a:lnSpc>
            </a:pPr>
            <a:r>
              <a:rPr lang="en-US"/>
              <a:t>Shaar-jashub (7:3): a remnant will return</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5559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a:t>The Reaction of the Wicked</a:t>
            </a:r>
            <a:br>
              <a:rPr lang="en-US" sz="4000"/>
            </a:br>
            <a:r>
              <a:rPr lang="en-US" sz="4000"/>
              <a:t>(8:19-22)</a:t>
            </a:r>
          </a:p>
        </p:txBody>
      </p:sp>
      <p:sp>
        <p:nvSpPr>
          <p:cNvPr id="10243" name="Rectangle 3"/>
          <p:cNvSpPr>
            <a:spLocks noGrp="1" noChangeArrowheads="1"/>
          </p:cNvSpPr>
          <p:nvPr>
            <p:ph type="body" idx="1"/>
          </p:nvPr>
        </p:nvSpPr>
        <p:spPr>
          <a:xfrm>
            <a:off x="990600" y="1828800"/>
            <a:ext cx="7162800" cy="4525963"/>
          </a:xfrm>
        </p:spPr>
        <p:txBody>
          <a:bodyPr/>
          <a:lstStyle/>
          <a:p>
            <a:pPr eaLnBrk="1" hangingPunct="1"/>
            <a:r>
              <a:rPr lang="en-US"/>
              <a:t>Looking for any way (but God’s) to escape disaster, they turn to the occult (19-20).</a:t>
            </a:r>
          </a:p>
          <a:p>
            <a:pPr eaLnBrk="1" hangingPunct="1"/>
            <a:r>
              <a:rPr lang="en-US"/>
              <a:t>When disaster overtakes them, they curse God (21).</a:t>
            </a:r>
          </a:p>
          <a:p>
            <a:pPr eaLnBrk="1" hangingPunct="1"/>
            <a:r>
              <a:rPr lang="en-US"/>
              <a:t>But there is no escape. They are driven away into darkness (22).</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290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Isaiah 9:1-7</a:t>
            </a:r>
          </a:p>
        </p:txBody>
      </p:sp>
      <p:sp>
        <p:nvSpPr>
          <p:cNvPr id="20483" name="Text Box 3"/>
          <p:cNvSpPr txBox="1">
            <a:spLocks noChangeArrowheads="1"/>
          </p:cNvSpPr>
          <p:nvPr/>
        </p:nvSpPr>
        <p:spPr bwMode="auto">
          <a:xfrm>
            <a:off x="533400" y="1447800"/>
            <a:ext cx="8001000" cy="4760913"/>
          </a:xfrm>
          <a:prstGeom prst="rect">
            <a:avLst/>
          </a:prstGeom>
          <a:noFill/>
          <a:ln w="9525">
            <a:noFill/>
            <a:miter lim="800000"/>
            <a:headEnd/>
            <a:tailEnd/>
          </a:ln>
        </p:spPr>
        <p:txBody>
          <a:bodyPr>
            <a:prstTxWarp prst="textNoShape">
              <a:avLst/>
            </a:prstTxWarp>
            <a:spAutoFit/>
          </a:bodyPr>
          <a:lstStyle/>
          <a:p>
            <a:r>
              <a:rPr lang="en-US"/>
              <a:t>9:1 (NIV) Nevertheless, there will be no more gloom for those who were in distress. In the past he humbled the land of Zebulun and the land of Naphtali, but in the future he will honor Galilee of the Gentiles, by the way of the sea, along the Jordan</a:t>
            </a:r>
            <a:r>
              <a:rPr lang="en-US">
                <a:latin typeface="WP TypographicSymbols" pitchFamily="2" charset="0"/>
              </a:rPr>
              <a:t>n </a:t>
            </a:r>
            <a:r>
              <a:rPr lang="en-US"/>
              <a:t>2 The people walking in darkness have seen a great light; on those living in the land of the shadow of death a light has dawned. 3 You have enlarged the nation and increased their joy; they rejoice before you as people rejoice at the harvest, as men rejoice when dividing the plunder. 4 For as in the day of Midian's defeat, you have shattered the yoke that burdens them, the bar across their shoulders, the rod of their oppressor. 5 Every warrior's boot used in battle and every garment rolled in blood will be destined for burning, will be fuel for the fire. 6 For to us a child is born, to us a son is given, and the government will be on his shoulders. And he will be called Wonderful Counselor, Mighty God, Everlasting Father, Prince of Peace. 7 Of the increase of his government and peace there will be no end. He will reign on David's throne and over his kingdom, establishing and upholding it with justice and righteousness from that time on and forever. The zeal of the LORD Almighty will accomplish this.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763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checkerboard(across)">
                                      <p:cBhvr>
                                        <p:cTn id="7"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a:t>God’s Promised Messiah</a:t>
            </a:r>
            <a:br>
              <a:rPr lang="en-US" sz="4000"/>
            </a:br>
            <a:r>
              <a:rPr lang="en-US" sz="4000"/>
              <a:t>(9:1-7)</a:t>
            </a:r>
          </a:p>
        </p:txBody>
      </p:sp>
      <p:sp>
        <p:nvSpPr>
          <p:cNvPr id="11268" name="Rectangle 4"/>
          <p:cNvSpPr>
            <a:spLocks noGrp="1" noChangeArrowheads="1"/>
          </p:cNvSpPr>
          <p:nvPr>
            <p:ph type="body" sz="half" idx="1"/>
          </p:nvPr>
        </p:nvSpPr>
        <p:spPr/>
        <p:txBody>
          <a:bodyPr/>
          <a:lstStyle/>
          <a:p>
            <a:pPr eaLnBrk="1" hangingPunct="1">
              <a:lnSpc>
                <a:spcPct val="90000"/>
              </a:lnSpc>
            </a:pPr>
            <a:r>
              <a:rPr lang="en-US" sz="2800"/>
              <a:t>No more gloom for Israel, especially </a:t>
            </a:r>
            <a:r>
              <a:rPr lang="en-US" sz="2800">
                <a:solidFill>
                  <a:srgbClr val="FF3300"/>
                </a:solidFill>
              </a:rPr>
              <a:t>Zebulun</a:t>
            </a:r>
            <a:r>
              <a:rPr lang="en-US" sz="2800"/>
              <a:t> &amp; </a:t>
            </a:r>
            <a:r>
              <a:rPr lang="en-US" sz="2800">
                <a:solidFill>
                  <a:schemeClr val="hlink"/>
                </a:solidFill>
              </a:rPr>
              <a:t>Naphtali</a:t>
            </a:r>
            <a:r>
              <a:rPr lang="en-US" sz="2800"/>
              <a:t> (9:1).</a:t>
            </a:r>
          </a:p>
          <a:p>
            <a:pPr eaLnBrk="1" hangingPunct="1">
              <a:lnSpc>
                <a:spcPct val="90000"/>
              </a:lnSpc>
            </a:pPr>
            <a:r>
              <a:rPr lang="en-US" sz="2800"/>
              <a:t>The promise starts to be fulfilled in </a:t>
            </a:r>
            <a:r>
              <a:rPr lang="en-US" sz="2800">
                <a:solidFill>
                  <a:srgbClr val="6666FF"/>
                </a:solidFill>
              </a:rPr>
              <a:t>Galilee</a:t>
            </a:r>
            <a:r>
              <a:rPr lang="en-US" sz="2800"/>
              <a:t>, where also the first disasters came (1).</a:t>
            </a:r>
          </a:p>
          <a:p>
            <a:pPr eaLnBrk="1" hangingPunct="1">
              <a:lnSpc>
                <a:spcPct val="90000"/>
              </a:lnSpc>
            </a:pPr>
            <a:r>
              <a:rPr lang="en-US" sz="2800"/>
              <a:t>This is just where Jesus ministered!</a:t>
            </a:r>
          </a:p>
        </p:txBody>
      </p:sp>
      <p:pic>
        <p:nvPicPr>
          <p:cNvPr id="21508" name="Picture 6" descr="map%20of%20tribes%20of%20israel"/>
          <p:cNvPicPr>
            <a:picLocks noChangeAspect="1" noChangeArrowheads="1"/>
          </p:cNvPicPr>
          <p:nvPr>
            <p:ph sz="half" idx="2"/>
          </p:nvPr>
        </p:nvPicPr>
        <p:blipFill>
          <a:blip r:embed="rId3"/>
          <a:srcRect l="16054" r="17439" b="42757"/>
          <a:stretch>
            <a:fillRect/>
          </a:stretch>
        </p:blipFill>
        <p:spPr>
          <a:xfrm>
            <a:off x="4648200" y="1828800"/>
            <a:ext cx="3314700" cy="3886200"/>
          </a:xfrm>
          <a:noFill/>
        </p:spPr>
      </p:pic>
      <p:sp>
        <p:nvSpPr>
          <p:cNvPr id="11272" name="Oval 8"/>
          <p:cNvSpPr>
            <a:spLocks noChangeArrowheads="1"/>
          </p:cNvSpPr>
          <p:nvPr/>
        </p:nvSpPr>
        <p:spPr bwMode="auto">
          <a:xfrm>
            <a:off x="5029200" y="4038600"/>
            <a:ext cx="1447800" cy="609600"/>
          </a:xfrm>
          <a:prstGeom prst="ellipse">
            <a:avLst/>
          </a:prstGeom>
          <a:noFill/>
          <a:ln w="38100">
            <a:solidFill>
              <a:srgbClr val="FF3300"/>
            </a:solidFill>
            <a:round/>
            <a:headEnd/>
            <a:tailEnd/>
          </a:ln>
        </p:spPr>
        <p:txBody>
          <a:bodyPr wrap="none" anchor="ctr">
            <a:prstTxWarp prst="textNoShape">
              <a:avLst/>
            </a:prstTxWarp>
          </a:bodyPr>
          <a:lstStyle/>
          <a:p>
            <a:endParaRPr lang="en-US"/>
          </a:p>
        </p:txBody>
      </p:sp>
      <p:sp>
        <p:nvSpPr>
          <p:cNvPr id="11273" name="Oval 9"/>
          <p:cNvSpPr>
            <a:spLocks noChangeArrowheads="1"/>
          </p:cNvSpPr>
          <p:nvPr/>
        </p:nvSpPr>
        <p:spPr bwMode="auto">
          <a:xfrm>
            <a:off x="5867400" y="2895600"/>
            <a:ext cx="457200" cy="1447800"/>
          </a:xfrm>
          <a:prstGeom prst="ellipse">
            <a:avLst/>
          </a:prstGeom>
          <a:noFill/>
          <a:ln w="38100">
            <a:solidFill>
              <a:schemeClr val="hlink"/>
            </a:solidFill>
            <a:round/>
            <a:headEnd/>
            <a:tailEnd/>
          </a:ln>
        </p:spPr>
        <p:txBody>
          <a:bodyPr wrap="none" anchor="ctr">
            <a:prstTxWarp prst="textNoShape">
              <a:avLst/>
            </a:prstTxWarp>
          </a:bodyPr>
          <a:lstStyle/>
          <a:p>
            <a:endParaRPr lang="en-US"/>
          </a:p>
        </p:txBody>
      </p:sp>
      <p:sp>
        <p:nvSpPr>
          <p:cNvPr id="11274" name="Oval 10"/>
          <p:cNvSpPr>
            <a:spLocks noChangeArrowheads="1"/>
          </p:cNvSpPr>
          <p:nvPr/>
        </p:nvSpPr>
        <p:spPr bwMode="auto">
          <a:xfrm>
            <a:off x="4953000" y="3352800"/>
            <a:ext cx="2057400" cy="1752600"/>
          </a:xfrm>
          <a:prstGeom prst="ellipse">
            <a:avLst/>
          </a:prstGeom>
          <a:noFill/>
          <a:ln w="38100">
            <a:solidFill>
              <a:srgbClr val="6666FF"/>
            </a:solidFill>
            <a:round/>
            <a:headEnd/>
            <a:tailEnd/>
          </a:ln>
        </p:spPr>
        <p:txBody>
          <a:bodyPr wrap="none" anchor="ctr">
            <a:prstTxWarp prst="textNoShape">
              <a:avLst/>
            </a:prstTxWarp>
          </a:bodyPr>
          <a:lstStyle/>
          <a:p>
            <a:endParaRPr lang="en-US"/>
          </a:p>
        </p:txBody>
      </p:sp>
      <p:sp>
        <p:nvSpPr>
          <p:cNvPr id="8"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9"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5"/>
              </a:rPr>
              <a:t>newmanlib.ibri.org</a:t>
            </a:r>
            <a:r>
              <a:rPr lang="en-US" sz="1000"/>
              <a:t> -</a:t>
            </a:r>
          </a:p>
        </p:txBody>
      </p:sp>
    </p:spTree>
    <p:custDataLst>
      <p:tags r:id="rId1"/>
    </p:custDataLst>
  </p:cSld>
  <p:clrMapOvr>
    <a:masterClrMapping/>
  </p:clrMapOvr>
  <p:transition advTm="4242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checkerboard(across)">
                                      <p:cBhvr>
                                        <p:cTn id="7" dur="500"/>
                                        <p:tgtEl>
                                          <p:spTgt spid="112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72"/>
                                        </p:tgtEl>
                                        <p:attrNameLst>
                                          <p:attrName>style.visibility</p:attrName>
                                        </p:attrNameLst>
                                      </p:cBhvr>
                                      <p:to>
                                        <p:strVal val="visible"/>
                                      </p:to>
                                    </p:set>
                                    <p:anim calcmode="lin" valueType="num">
                                      <p:cBhvr additive="base">
                                        <p:cTn id="12" dur="500" fill="hold"/>
                                        <p:tgtEl>
                                          <p:spTgt spid="11272"/>
                                        </p:tgtEl>
                                        <p:attrNameLst>
                                          <p:attrName>ppt_x</p:attrName>
                                        </p:attrNameLst>
                                      </p:cBhvr>
                                      <p:tavLst>
                                        <p:tav tm="0">
                                          <p:val>
                                            <p:strVal val="#ppt_x"/>
                                          </p:val>
                                        </p:tav>
                                        <p:tav tm="100000">
                                          <p:val>
                                            <p:strVal val="#ppt_x"/>
                                          </p:val>
                                        </p:tav>
                                      </p:tavLst>
                                    </p:anim>
                                    <p:anim calcmode="lin" valueType="num">
                                      <p:cBhvr additive="base">
                                        <p:cTn id="13"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1273"/>
                                        </p:tgtEl>
                                        <p:attrNameLst>
                                          <p:attrName>style.visibility</p:attrName>
                                        </p:attrNameLst>
                                      </p:cBhvr>
                                      <p:to>
                                        <p:strVal val="visible"/>
                                      </p:to>
                                    </p:set>
                                    <p:anim calcmode="lin" valueType="num">
                                      <p:cBhvr additive="base">
                                        <p:cTn id="18" dur="500" fill="hold"/>
                                        <p:tgtEl>
                                          <p:spTgt spid="11273"/>
                                        </p:tgtEl>
                                        <p:attrNameLst>
                                          <p:attrName>ppt_x</p:attrName>
                                        </p:attrNameLst>
                                      </p:cBhvr>
                                      <p:tavLst>
                                        <p:tav tm="0">
                                          <p:val>
                                            <p:strVal val="1+#ppt_w/2"/>
                                          </p:val>
                                        </p:tav>
                                        <p:tav tm="100000">
                                          <p:val>
                                            <p:strVal val="#ppt_x"/>
                                          </p:val>
                                        </p:tav>
                                      </p:tavLst>
                                    </p:anim>
                                    <p:anim calcmode="lin" valueType="num">
                                      <p:cBhvr additive="base">
                                        <p:cTn id="19" dur="500" fill="hold"/>
                                        <p:tgtEl>
                                          <p:spTgt spid="1127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1268">
                                            <p:txEl>
                                              <p:pRg st="1" end="1"/>
                                            </p:txEl>
                                          </p:spTgt>
                                        </p:tgtEl>
                                        <p:attrNameLst>
                                          <p:attrName>style.visibility</p:attrName>
                                        </p:attrNameLst>
                                      </p:cBhvr>
                                      <p:to>
                                        <p:strVal val="visible"/>
                                      </p:to>
                                    </p:set>
                                    <p:animEffect transition="in" filter="checkerboard(across)">
                                      <p:cBhvr>
                                        <p:cTn id="24" dur="500"/>
                                        <p:tgtEl>
                                          <p:spTgt spid="11268">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274"/>
                                        </p:tgtEl>
                                        <p:attrNameLst>
                                          <p:attrName>style.visibility</p:attrName>
                                        </p:attrNameLst>
                                      </p:cBhvr>
                                      <p:to>
                                        <p:strVal val="visible"/>
                                      </p:to>
                                    </p:set>
                                    <p:anim calcmode="lin" valueType="num">
                                      <p:cBhvr additive="base">
                                        <p:cTn id="29" dur="500" fill="hold"/>
                                        <p:tgtEl>
                                          <p:spTgt spid="11274"/>
                                        </p:tgtEl>
                                        <p:attrNameLst>
                                          <p:attrName>ppt_x</p:attrName>
                                        </p:attrNameLst>
                                      </p:cBhvr>
                                      <p:tavLst>
                                        <p:tav tm="0">
                                          <p:val>
                                            <p:strVal val="#ppt_x"/>
                                          </p:val>
                                        </p:tav>
                                        <p:tav tm="100000">
                                          <p:val>
                                            <p:strVal val="#ppt_x"/>
                                          </p:val>
                                        </p:tav>
                                      </p:tavLst>
                                    </p:anim>
                                    <p:anim calcmode="lin" valueType="num">
                                      <p:cBhvr additive="base">
                                        <p:cTn id="30"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1268">
                                            <p:txEl>
                                              <p:pRg st="2" end="2"/>
                                            </p:txEl>
                                          </p:spTgt>
                                        </p:tgtEl>
                                        <p:attrNameLst>
                                          <p:attrName>style.visibility</p:attrName>
                                        </p:attrNameLst>
                                      </p:cBhvr>
                                      <p:to>
                                        <p:strVal val="visible"/>
                                      </p:to>
                                    </p:set>
                                    <p:animEffect transition="in" filter="checkerboard(across)">
                                      <p:cBhvr>
                                        <p:cTn id="35" dur="500"/>
                                        <p:tgtEl>
                                          <p:spTgt spid="112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P spid="11272" grpId="0" animBg="1"/>
      <p:bldP spid="11273" grpId="0" animBg="1"/>
      <p:bldP spid="11274"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a:t>God’s Promised Messiah</a:t>
            </a:r>
            <a:br>
              <a:rPr lang="en-US" sz="4000"/>
            </a:br>
            <a:r>
              <a:rPr lang="en-US" sz="4000"/>
              <a:t>(9:1-7)</a:t>
            </a:r>
          </a:p>
        </p:txBody>
      </p:sp>
      <p:sp>
        <p:nvSpPr>
          <p:cNvPr id="13315" name="Rectangle 3"/>
          <p:cNvSpPr>
            <a:spLocks noGrp="1" noChangeArrowheads="1"/>
          </p:cNvSpPr>
          <p:nvPr>
            <p:ph type="body" idx="1"/>
          </p:nvPr>
        </p:nvSpPr>
        <p:spPr>
          <a:xfrm>
            <a:off x="457200" y="1600200"/>
            <a:ext cx="8229600" cy="5029200"/>
          </a:xfrm>
        </p:spPr>
        <p:txBody>
          <a:bodyPr/>
          <a:lstStyle/>
          <a:p>
            <a:pPr eaLnBrk="1" hangingPunct="1"/>
            <a:r>
              <a:rPr lang="en-US"/>
              <a:t>He is light for the people (9:2-5).</a:t>
            </a:r>
          </a:p>
          <a:p>
            <a:pPr lvl="1" eaLnBrk="1" hangingPunct="1"/>
            <a:r>
              <a:rPr lang="en-US"/>
              <a:t>They multiply, have joy (2).</a:t>
            </a:r>
          </a:p>
          <a:p>
            <a:pPr lvl="1" eaLnBrk="1" hangingPunct="1"/>
            <a:r>
              <a:rPr lang="en-US"/>
              <a:t>Delivered from oppression, war (4-5).</a:t>
            </a:r>
          </a:p>
          <a:p>
            <a:pPr eaLnBrk="1" hangingPunct="1"/>
            <a:r>
              <a:rPr lang="en-US"/>
              <a:t>Messiah as a child (6a)</a:t>
            </a:r>
          </a:p>
          <a:p>
            <a:pPr lvl="1" eaLnBrk="1" hangingPunct="1"/>
            <a:r>
              <a:rPr lang="en-US"/>
              <a:t>“Unto us a child is born”</a:t>
            </a:r>
          </a:p>
          <a:p>
            <a:pPr eaLnBrk="1" hangingPunct="1"/>
            <a:r>
              <a:rPr lang="en-US"/>
              <a:t>Messiah as God (6b)</a:t>
            </a:r>
          </a:p>
          <a:p>
            <a:pPr lvl="1" eaLnBrk="1" hangingPunct="1"/>
            <a:r>
              <a:rPr lang="en-US"/>
              <a:t>Divine titles: Mighty God, Everlasting Father</a:t>
            </a:r>
          </a:p>
          <a:p>
            <a:pPr eaLnBrk="1" hangingPunct="1"/>
            <a:r>
              <a:rPr lang="en-US"/>
              <a:t>Messiah as eternal king (7)</a:t>
            </a:r>
          </a:p>
          <a:p>
            <a:pPr lvl="1" eaLnBrk="1" hangingPunct="1"/>
            <a:r>
              <a:rPr lang="en-US"/>
              <a:t>“no end,” “forever”</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731837" y="731837"/>
            <a:ext cx="1709738" cy="246063"/>
          </a:xfrm>
          <a:prstGeom prst="rect">
            <a:avLst/>
          </a:prstGeom>
          <a:noFill/>
          <a:ln w="9525">
            <a:noFill/>
            <a:miter lim="800000"/>
            <a:headEnd/>
            <a:tailEnd/>
          </a:ln>
        </p:spPr>
        <p:txBody>
          <a:bodyPr>
            <a:prstTxWarp prst="textNoShape">
              <a:avLst/>
            </a:prstTxWarp>
            <a:spAutoFit/>
          </a:bodyPr>
          <a:lstStyle/>
          <a:p>
            <a:pPr algn="ctr"/>
            <a:r>
              <a:rPr lang="en-US" sz="1000"/>
              <a:t>- </a:t>
            </a:r>
            <a:r>
              <a:rPr lang="en-US" sz="1000">
                <a:hlinkClick r:id="rId4"/>
              </a:rPr>
              <a:t>newmanlib.ibri.org</a:t>
            </a:r>
            <a:r>
              <a:rPr lang="en-US" sz="1000"/>
              <a:t> -</a:t>
            </a:r>
          </a:p>
        </p:txBody>
      </p:sp>
    </p:spTree>
    <p:custDataLst>
      <p:tags r:id="rId1"/>
    </p:custDataLst>
  </p:cSld>
  <p:clrMapOvr>
    <a:masterClrMapping/>
  </p:clrMapOvr>
  <p:transition advTm="3857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315">
                                            <p:txEl>
                                              <p:pRg st="6" end="6"/>
                                            </p:txEl>
                                          </p:spTgt>
                                        </p:tgtEl>
                                        <p:attrNameLst>
                                          <p:attrName>style.visibility</p:attrName>
                                        </p:attrNameLst>
                                      </p:cBhvr>
                                      <p:to>
                                        <p:strVal val="visible"/>
                                      </p:to>
                                    </p:set>
                                    <p:anim calcmode="lin" valueType="num">
                                      <p:cBhvr additive="base">
                                        <p:cTn id="43"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315">
                                            <p:txEl>
                                              <p:pRg st="7" end="7"/>
                                            </p:txEl>
                                          </p:spTgt>
                                        </p:tgtEl>
                                        <p:attrNameLst>
                                          <p:attrName>style.visibility</p:attrName>
                                        </p:attrNameLst>
                                      </p:cBhvr>
                                      <p:to>
                                        <p:strVal val="visible"/>
                                      </p:to>
                                    </p:set>
                                    <p:anim calcmode="lin" valueType="num">
                                      <p:cBhvr additive="base">
                                        <p:cTn id="49" dur="500" fill="hold"/>
                                        <p:tgtEl>
                                          <p:spTgt spid="1331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3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315">
                                            <p:txEl>
                                              <p:pRg st="8" end="8"/>
                                            </p:txEl>
                                          </p:spTgt>
                                        </p:tgtEl>
                                        <p:attrNameLst>
                                          <p:attrName>style.visibility</p:attrName>
                                        </p:attrNameLst>
                                      </p:cBhvr>
                                      <p:to>
                                        <p:strVal val="visible"/>
                                      </p:to>
                                    </p:set>
                                    <p:anim calcmode="lin" valueType="num">
                                      <p:cBhvr additive="base">
                                        <p:cTn id="55" dur="5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31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1|2.5|1.9"/>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9|5.4"/>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1|8.1|6.9"/>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15.4|8.7"/>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4|10.4"/>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2|4.4"/>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6"/>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8.6|6.3|4.8|8.3|4.3|6.1"/>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4|10.5|5"/>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7"/>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9|11.2|4.4|7.2|1.6|4.7"/>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2.9|4|5|7.6|1.6|2.3|5.9|3.7"/>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111</TotalTime>
  <Words>1246</Words>
  <Application>Microsoft Macintosh PowerPoint</Application>
  <PresentationFormat>On-screen Show (4:3)</PresentationFormat>
  <Paragraphs>76</Paragraphs>
  <Slides>13</Slides>
  <Notes>0</Notes>
  <HiddenSlides>0</HiddenSlides>
  <MMClips>1</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13</vt:i4>
      </vt:variant>
    </vt:vector>
  </HeadingPairs>
  <TitlesOfParts>
    <vt:vector size="18" baseType="lpstr">
      <vt:lpstr>Arial</vt:lpstr>
      <vt:lpstr>ＭＳ Ｐゴシック</vt:lpstr>
      <vt:lpstr>Calibri</vt:lpstr>
      <vt:lpstr>WP TypographicSymbols</vt:lpstr>
      <vt:lpstr>Default Design</vt:lpstr>
      <vt:lpstr>4. Messiah, the Light</vt:lpstr>
      <vt:lpstr>Messiah</vt:lpstr>
      <vt:lpstr>The Context</vt:lpstr>
      <vt:lpstr>Isaiah 8:16-22</vt:lpstr>
      <vt:lpstr>The Reaction of the Righteous  (8:16-18)</vt:lpstr>
      <vt:lpstr>The Reaction of the Wicked (8:19-22)</vt:lpstr>
      <vt:lpstr>Isaiah 9:1-7</vt:lpstr>
      <vt:lpstr>God’s Promised Messiah (9:1-7)</vt:lpstr>
      <vt:lpstr>God’s Promised Messiah (9:1-7)</vt:lpstr>
      <vt:lpstr>Light to the Nations</vt:lpstr>
      <vt:lpstr>Conclusions</vt:lpstr>
      <vt:lpstr>Conclusions</vt:lpstr>
      <vt:lpstr>The End</vt:lpstr>
    </vt:vector>
  </TitlesOfParts>
  <Company>Biblical Theological Seminary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rnewman</dc:creator>
  <cp:keywords/>
  <cp:lastModifiedBy>David C. Bossard</cp:lastModifiedBy>
  <cp:revision>38</cp:revision>
  <dcterms:created xsi:type="dcterms:W3CDTF">2012-06-09T00:07:33Z</dcterms:created>
  <dcterms:modified xsi:type="dcterms:W3CDTF">2012-06-09T00:08:11Z</dcterms:modified>
</cp:coreProperties>
</file>