
<file path=[Content_Types].xml><?xml version="1.0" encoding="utf-8"?>
<Types xmlns="http://schemas.openxmlformats.org/package/2006/content-types">
  <Override PartName="/ppt/tags/tag1.xml" ContentType="application/vnd.openxmlformats-officedocument.presentationml.tags+xml"/>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gs/tag8.xml" ContentType="application/vnd.openxmlformats-officedocument.presentationml.tags+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tags/tag6.xml" ContentType="application/vnd.openxmlformats-officedocument.presentationml.tags+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Default Extension="wmf" ContentType="image/x-wmf"/>
  <Override PartName="/ppt/tags/tag4.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ppt/tags/tag2.xml" ContentType="application/vnd.openxmlformats-officedocument.presentationml.tag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tags/tag7.xml" ContentType="application/vnd.openxmlformats-officedocument.presentationml.tags+xml"/>
  <Override PartName="/ppt/slideLayouts/slideLayout7.xml" ContentType="application/vnd.openxmlformats-officedocument.presentationml.slideLayout+xml"/>
  <Override PartName="/ppt/slides/slide6.xml" ContentType="application/vnd.openxmlformats-officedocument.presentationml.slide+xml"/>
  <Override PartName="/ppt/tags/tag5.xml" ContentType="application/vnd.openxmlformats-officedocument.presentationml.tag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ags/tag3.xml" ContentType="application/vnd.openxmlformats-officedocument.presentationml.tags+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3A5780-DB87-0F46-8651-3B21B5181C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ADC011-5F9F-CF43-9306-B123AFF84A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4EC37D-5B6F-054D-A772-6702D548AF2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BBF16B-A3E5-714A-8E32-DC25276E3C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EB09DF-9E70-164F-BC1E-F43BBA2F55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BD4B2A-C6F0-3C40-8DFF-35CB3A9FD47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FA277E-A46E-6C46-BAC5-DB3A9B8E052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53AA491-6185-CF4B-9FA5-25B91E03A2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26063EE-6530-C645-9443-DE0C9EADD3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5EE2C5-4EF3-284E-867C-16129787AD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EB75F4-94C1-E743-8C68-EAE55B8006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DB3B36-F567-8449-A82A-3B9E471D00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0F70124-DFC1-6948-9A4B-066CD6FA89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hyperlink" Target="http://newmanlib.ibri.org/NewmanPpt/AbstractsTopically.htm" TargetMode="External"/><Relationship Id="rId7" Type="http://schemas.openxmlformats.org/officeDocument/2006/relationships/hyperlink" Target="http://www.newmanlib.ibri.org" TargetMode="External"/><Relationship Id="rId1" Type="http://schemas.openxmlformats.org/officeDocument/2006/relationships/tags" Target="../tags/tag1.xml"/><Relationship Id="rId2" Type="http://schemas.openxmlformats.org/officeDocument/2006/relationships/audio" Target="file://localhost/C/%5CDocuments%20and%20Settings%5Crnewman.FAC-RN%5CDesktop%5CLight3.mp3"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7.xml"/><Relationship Id="rId2"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8.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14338" name="Picture 4" descr="MC910216397[1]"/>
          <p:cNvPicPr>
            <a:picLocks noChangeAspect="1" noChangeArrowheads="1"/>
          </p:cNvPicPr>
          <p:nvPr/>
        </p:nvPicPr>
        <p:blipFill>
          <a:blip r:embed="rId4"/>
          <a:srcRect b="9373"/>
          <a:stretch>
            <a:fillRect/>
          </a:stretch>
        </p:blipFill>
        <p:spPr bwMode="auto">
          <a:xfrm>
            <a:off x="457200" y="173038"/>
            <a:ext cx="8305800" cy="6554787"/>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3600"/>
            <a:ext cx="7772400" cy="1470025"/>
          </a:xfrm>
        </p:spPr>
        <p:txBody>
          <a:bodyPr/>
          <a:lstStyle/>
          <a:p>
            <a:pPr eaLnBrk="1" hangingPunct="1"/>
            <a:r>
              <a:rPr lang="en-US">
                <a:solidFill>
                  <a:schemeClr val="bg1"/>
                </a:solidFill>
              </a:rPr>
              <a:t>3. God’s Word is Light</a:t>
            </a:r>
          </a:p>
        </p:txBody>
      </p:sp>
      <p:sp>
        <p:nvSpPr>
          <p:cNvPr id="3075" name="Rectangle 3"/>
          <p:cNvSpPr>
            <a:spLocks noGrp="1" noChangeArrowheads="1"/>
          </p:cNvSpPr>
          <p:nvPr>
            <p:ph type="subTitle" idx="1"/>
          </p:nvPr>
        </p:nvSpPr>
        <p:spPr>
          <a:xfrm>
            <a:off x="1371600" y="3505200"/>
            <a:ext cx="6400800" cy="1066800"/>
          </a:xfrm>
        </p:spPr>
        <p:txBody>
          <a:bodyPr/>
          <a:lstStyle/>
          <a:p>
            <a:pPr eaLnBrk="1" hangingPunct="1">
              <a:lnSpc>
                <a:spcPct val="90000"/>
              </a:lnSpc>
            </a:pPr>
            <a:r>
              <a:rPr lang="en-US"/>
              <a:t>Psalm 119</a:t>
            </a:r>
          </a:p>
          <a:p>
            <a:pPr eaLnBrk="1" hangingPunct="1">
              <a:lnSpc>
                <a:spcPct val="90000"/>
              </a:lnSpc>
            </a:pPr>
            <a:r>
              <a:rPr lang="en-US" i="1"/>
              <a:t>Robert C. Newman</a:t>
            </a:r>
          </a:p>
        </p:txBody>
      </p:sp>
      <p:pic>
        <p:nvPicPr>
          <p:cNvPr id="3077" name="MacOS">
            <a:hlinkClick r:id="" action="ppaction://media"/>
          </p:cNvPr>
          <p:cNvPicPr>
            <a:picLocks noRot="1" noChangeAspect="1" noChangeArrowheads="1"/>
          </p:cNvPicPr>
          <p:nvPr>
            <a:audioFile r:link="rId2"/>
          </p:nvPr>
        </p:nvPicPr>
        <p:blipFill>
          <a:blip r:embed="rId5"/>
          <a:srcRect/>
          <a:stretch>
            <a:fillRect/>
          </a:stretch>
        </p:blipFill>
        <p:spPr bwMode="auto">
          <a:xfrm>
            <a:off x="685800" y="6248400"/>
            <a:ext cx="244475" cy="244475"/>
          </a:xfrm>
          <a:prstGeom prst="rect">
            <a:avLst/>
          </a:prstGeom>
          <a:noFill/>
          <a:ln w="9525">
            <a:noFill/>
            <a:miter lim="800000"/>
            <a:headEnd/>
            <a:tailEnd/>
          </a:ln>
        </p:spPr>
      </p:pic>
      <p:sp>
        <p:nvSpPr>
          <p:cNvPr id="6"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6"/>
              </a:rPr>
              <a:t>Abstracts of Powerpoint Talks</a:t>
            </a:r>
            <a:endParaRPr lang="en-US" sz="1000">
              <a:latin typeface="Calibri" charset="0"/>
            </a:endParaRPr>
          </a:p>
        </p:txBody>
      </p:sp>
      <p:sp>
        <p:nvSpPr>
          <p:cNvPr id="7"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7"/>
              </a:rPr>
              <a:t>newmanlib.ibri.org</a:t>
            </a:r>
            <a:r>
              <a:rPr lang="en-US" sz="1000"/>
              <a:t> -</a:t>
            </a:r>
          </a:p>
        </p:txBody>
      </p:sp>
    </p:spTree>
    <p:custDataLst>
      <p:tags r:id="rId1"/>
    </p:custDataLst>
  </p:cSld>
  <p:clrMapOvr>
    <a:masterClrMapping/>
  </p:clrMapOvr>
  <p:transition advTm="3592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077"/>
                                        </p:tgtEl>
                                      </p:cBhvr>
                                    </p:cmd>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p:cTn id="11" dur="500" fill="hold"/>
                                        <p:tgtEl>
                                          <p:spTgt spid="3074"/>
                                        </p:tgtEl>
                                        <p:attrNameLst>
                                          <p:attrName>ppt_w</p:attrName>
                                        </p:attrNameLst>
                                      </p:cBhvr>
                                      <p:tavLst>
                                        <p:tav tm="0">
                                          <p:val>
                                            <p:fltVal val="0"/>
                                          </p:val>
                                        </p:tav>
                                        <p:tav tm="100000">
                                          <p:val>
                                            <p:strVal val="#ppt_w"/>
                                          </p:val>
                                        </p:tav>
                                      </p:tavLst>
                                    </p:anim>
                                    <p:anim calcmode="lin" valueType="num">
                                      <p:cBhvr>
                                        <p:cTn id="12"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5">
                                            <p:txEl>
                                              <p:pRg st="0" end="0"/>
                                            </p:txEl>
                                          </p:spTgt>
                                        </p:tgtEl>
                                        <p:attrNameLst>
                                          <p:attrName>style.visibility</p:attrName>
                                        </p:attrNameLst>
                                      </p:cBhvr>
                                      <p:to>
                                        <p:strVal val="visible"/>
                                      </p:to>
                                    </p:set>
                                    <p:animEffect transition="in" filter="checkerboard(across)">
                                      <p:cBhvr>
                                        <p:cTn id="17" dur="500"/>
                                        <p:tgtEl>
                                          <p:spTgt spid="307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75">
                                            <p:txEl>
                                              <p:pRg st="1" end="1"/>
                                            </p:txEl>
                                          </p:spTgt>
                                        </p:tgtEl>
                                        <p:attrNameLst>
                                          <p:attrName>style.visibility</p:attrName>
                                        </p:attrNameLst>
                                      </p:cBhvr>
                                      <p:to>
                                        <p:strVal val="visible"/>
                                      </p:to>
                                    </p:set>
                                    <p:animEffect transition="in" filter="checkerboard(across)">
                                      <p:cBhvr>
                                        <p:cTn id="2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8">
                <p:cTn id="23" fill="hold" display="0">
                  <p:stCondLst>
                    <p:cond delay="indefinite"/>
                  </p:stCondLst>
                  <p:endCondLst>
                    <p:cond evt="onPrev" delay="0">
                      <p:tgtEl>
                        <p:sldTgt/>
                      </p:tgtEl>
                    </p:cond>
                    <p:cond evt="onStopAudio" delay="0">
                      <p:tgtEl>
                        <p:sldTgt/>
                      </p:tgtEl>
                    </p:cond>
                  </p:endCondLst>
                </p:cTn>
                <p:tgtEl>
                  <p:spTgt spid="3077"/>
                </p:tgtEl>
              </p:cMediaNode>
            </p:audio>
          </p:childTnLst>
        </p:cTn>
      </p:par>
    </p:tnLst>
    <p:bldLst>
      <p:bldP spid="3074" grpId="0"/>
      <p:bldP spid="307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Introduction</a:t>
            </a:r>
          </a:p>
        </p:txBody>
      </p:sp>
      <p:sp>
        <p:nvSpPr>
          <p:cNvPr id="4099" name="Rectangle 3"/>
          <p:cNvSpPr>
            <a:spLocks noGrp="1" noChangeArrowheads="1"/>
          </p:cNvSpPr>
          <p:nvPr>
            <p:ph type="body" idx="1"/>
          </p:nvPr>
        </p:nvSpPr>
        <p:spPr>
          <a:xfrm>
            <a:off x="1295400" y="1828800"/>
            <a:ext cx="6553200" cy="4114800"/>
          </a:xfrm>
        </p:spPr>
        <p:txBody>
          <a:bodyPr/>
          <a:lstStyle/>
          <a:p>
            <a:pPr eaLnBrk="1" hangingPunct="1"/>
            <a:r>
              <a:rPr lang="en-US"/>
              <a:t>In this series of eight talks, we are now beginning to look at light as a picture which explains something else.</a:t>
            </a:r>
          </a:p>
          <a:p>
            <a:pPr eaLnBrk="1" hangingPunct="1"/>
            <a:r>
              <a:rPr lang="en-US"/>
              <a:t>In this third talk, we will see how God’s Word, the Bible, is like light.</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1497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Psalm 119:130</a:t>
            </a:r>
          </a:p>
        </p:txBody>
      </p:sp>
      <p:sp>
        <p:nvSpPr>
          <p:cNvPr id="6147" name="Rectangle 3"/>
          <p:cNvSpPr>
            <a:spLocks noGrp="1" noChangeArrowheads="1"/>
          </p:cNvSpPr>
          <p:nvPr>
            <p:ph type="body" idx="1"/>
          </p:nvPr>
        </p:nvSpPr>
        <p:spPr/>
        <p:txBody>
          <a:bodyPr/>
          <a:lstStyle/>
          <a:p>
            <a:pPr eaLnBrk="1" hangingPunct="1"/>
            <a:r>
              <a:rPr lang="en-US"/>
              <a:t>119:130 (NIV) The unfolding of your words gives light; it gives understanding to the simple. </a:t>
            </a:r>
          </a:p>
          <a:p>
            <a:pPr eaLnBrk="1" hangingPunct="1"/>
            <a:r>
              <a:rPr lang="en-US"/>
              <a:t>Just as light helps us see physical things by providing illumination…</a:t>
            </a:r>
          </a:p>
          <a:p>
            <a:pPr eaLnBrk="1" hangingPunct="1"/>
            <a:r>
              <a:rPr lang="en-US"/>
              <a:t>So God’s Word, the Bible, helps us see spiritual things.</a:t>
            </a:r>
          </a:p>
          <a:p>
            <a:pPr eaLnBrk="1" hangingPunct="1"/>
            <a:r>
              <a:rPr lang="en-US"/>
              <a:t>Illustration: lightning at night</a:t>
            </a:r>
          </a:p>
        </p:txBody>
      </p:sp>
      <p:pic>
        <p:nvPicPr>
          <p:cNvPr id="6148" name="Picture 4" descr="MP900442465[1]"/>
          <p:cNvPicPr>
            <a:picLocks noChangeAspect="1" noChangeArrowheads="1"/>
          </p:cNvPicPr>
          <p:nvPr/>
        </p:nvPicPr>
        <p:blipFill>
          <a:blip r:embed="rId3"/>
          <a:srcRect/>
          <a:stretch>
            <a:fillRect/>
          </a:stretch>
        </p:blipFill>
        <p:spPr bwMode="auto">
          <a:xfrm>
            <a:off x="6553200" y="4876800"/>
            <a:ext cx="2038350" cy="1782763"/>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5"/>
              </a:rPr>
              <a:t>newmanlib.ibri.org</a:t>
            </a:r>
            <a:r>
              <a:rPr lang="en-US" sz="1000"/>
              <a:t> -</a:t>
            </a:r>
          </a:p>
        </p:txBody>
      </p:sp>
    </p:spTree>
    <p:custDataLst>
      <p:tags r:id="rId1"/>
    </p:custDataLst>
  </p:cSld>
  <p:clrMapOvr>
    <a:masterClrMapping/>
  </p:clrMapOvr>
  <p:transition advTm="252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1" presetClass="entr" presetSubtype="0" fill="hold" nodeType="clickEffect">
                                  <p:stCondLst>
                                    <p:cond delay="0"/>
                                  </p:stCondLst>
                                  <p:childTnLst>
                                    <p:set>
                                      <p:cBhvr>
                                        <p:cTn id="30" dur="500">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Note Psalm 119:98-100</a:t>
            </a:r>
          </a:p>
        </p:txBody>
      </p:sp>
      <p:sp>
        <p:nvSpPr>
          <p:cNvPr id="7171" name="Rectangle 3"/>
          <p:cNvSpPr>
            <a:spLocks noGrp="1" noChangeArrowheads="1"/>
          </p:cNvSpPr>
          <p:nvPr>
            <p:ph type="body" idx="1"/>
          </p:nvPr>
        </p:nvSpPr>
        <p:spPr>
          <a:xfrm>
            <a:off x="457200" y="1600200"/>
            <a:ext cx="8458200" cy="4525963"/>
          </a:xfrm>
        </p:spPr>
        <p:txBody>
          <a:bodyPr/>
          <a:lstStyle/>
          <a:p>
            <a:pPr eaLnBrk="1" hangingPunct="1">
              <a:lnSpc>
                <a:spcPct val="90000"/>
              </a:lnSpc>
            </a:pPr>
            <a:r>
              <a:rPr lang="en-US"/>
              <a:t>98 (NIV) Your commands make me wiser than my enemies, for they are ever with me. </a:t>
            </a:r>
          </a:p>
          <a:p>
            <a:pPr eaLnBrk="1" hangingPunct="1">
              <a:lnSpc>
                <a:spcPct val="90000"/>
              </a:lnSpc>
            </a:pPr>
            <a:r>
              <a:rPr lang="en-US"/>
              <a:t>99 I have more insight than all my teachers, for I meditate on your statutes. </a:t>
            </a:r>
          </a:p>
          <a:p>
            <a:pPr eaLnBrk="1" hangingPunct="1">
              <a:lnSpc>
                <a:spcPct val="90000"/>
              </a:lnSpc>
            </a:pPr>
            <a:r>
              <a:rPr lang="en-US"/>
              <a:t>100 I have more understanding than the elders, for I obey your precepts.</a:t>
            </a:r>
          </a:p>
          <a:p>
            <a:pPr eaLnBrk="1" hangingPunct="1">
              <a:lnSpc>
                <a:spcPct val="90000"/>
              </a:lnSpc>
            </a:pPr>
            <a:r>
              <a:rPr lang="en-US"/>
              <a:t>Compared to our enemies, our teachers, our elders, we can be wiser than they are by loving, studying &amp; obeying the Bible.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345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Psalm 119:105</a:t>
            </a:r>
          </a:p>
        </p:txBody>
      </p:sp>
      <p:sp>
        <p:nvSpPr>
          <p:cNvPr id="8195" name="Rectangle 3"/>
          <p:cNvSpPr>
            <a:spLocks noGrp="1" noChangeArrowheads="1"/>
          </p:cNvSpPr>
          <p:nvPr>
            <p:ph type="body" idx="1"/>
          </p:nvPr>
        </p:nvSpPr>
        <p:spPr>
          <a:xfrm>
            <a:off x="762000" y="1676400"/>
            <a:ext cx="5943600" cy="4525963"/>
          </a:xfrm>
        </p:spPr>
        <p:txBody>
          <a:bodyPr/>
          <a:lstStyle/>
          <a:p>
            <a:pPr eaLnBrk="1" hangingPunct="1">
              <a:lnSpc>
                <a:spcPct val="90000"/>
              </a:lnSpc>
            </a:pPr>
            <a:r>
              <a:rPr lang="en-US"/>
              <a:t>105 (NIV) Your word is a lamp to my feet and a light for my path.</a:t>
            </a:r>
          </a:p>
          <a:p>
            <a:pPr eaLnBrk="1" hangingPunct="1">
              <a:lnSpc>
                <a:spcPct val="90000"/>
              </a:lnSpc>
            </a:pPr>
            <a:r>
              <a:rPr lang="en-US"/>
              <a:t>God’s Word is not only our source for knowledge (light illuminating surroundings)…</a:t>
            </a:r>
          </a:p>
          <a:p>
            <a:pPr eaLnBrk="1" hangingPunct="1">
              <a:lnSpc>
                <a:spcPct val="90000"/>
              </a:lnSpc>
            </a:pPr>
            <a:r>
              <a:rPr lang="en-US"/>
              <a:t>It is also our source for guidance in life (light to see the pathway).</a:t>
            </a:r>
          </a:p>
          <a:p>
            <a:pPr eaLnBrk="1" hangingPunct="1">
              <a:lnSpc>
                <a:spcPct val="90000"/>
              </a:lnSpc>
            </a:pPr>
            <a:endParaRPr lang="en-US"/>
          </a:p>
        </p:txBody>
      </p:sp>
      <p:pic>
        <p:nvPicPr>
          <p:cNvPr id="8197" name="Picture 5" descr="MC910217198[1]"/>
          <p:cNvPicPr>
            <a:picLocks noChangeAspect="1" noChangeArrowheads="1"/>
          </p:cNvPicPr>
          <p:nvPr/>
        </p:nvPicPr>
        <p:blipFill>
          <a:blip r:embed="rId3"/>
          <a:srcRect l="9169" r="8310"/>
          <a:stretch>
            <a:fillRect/>
          </a:stretch>
        </p:blipFill>
        <p:spPr bwMode="auto">
          <a:xfrm>
            <a:off x="6607175" y="2743200"/>
            <a:ext cx="2189163" cy="2895600"/>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5"/>
              </a:rPr>
              <a:t>newmanlib.ibri.org</a:t>
            </a:r>
            <a:r>
              <a:rPr lang="en-US" sz="1000"/>
              <a:t> -</a:t>
            </a:r>
          </a:p>
        </p:txBody>
      </p:sp>
    </p:spTree>
    <p:custDataLst>
      <p:tags r:id="rId1"/>
    </p:custDataLst>
  </p:cSld>
  <p:clrMapOvr>
    <a:masterClrMapping/>
  </p:clrMapOvr>
  <p:transition advTm="277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checkerboard(across)">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checkerboard(across)">
                                      <p:cBhvr>
                                        <p:cTn id="17" dur="500"/>
                                        <p:tgtEl>
                                          <p:spTgt spid="819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22"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1143000"/>
          </a:xfrm>
        </p:spPr>
        <p:txBody>
          <a:bodyPr/>
          <a:lstStyle/>
          <a:p>
            <a:pPr eaLnBrk="1" hangingPunct="1"/>
            <a:r>
              <a:rPr lang="en-US" sz="4000"/>
              <a:t>Look at Psalm 1</a:t>
            </a:r>
            <a:br>
              <a:rPr lang="en-US" sz="4000"/>
            </a:br>
            <a:r>
              <a:rPr lang="en-US" sz="4000"/>
              <a:t>“What is Life All About?”</a:t>
            </a:r>
          </a:p>
        </p:txBody>
      </p:sp>
      <p:sp>
        <p:nvSpPr>
          <p:cNvPr id="9219" name="Rectangle 3"/>
          <p:cNvSpPr>
            <a:spLocks noGrp="1" noChangeArrowheads="1"/>
          </p:cNvSpPr>
          <p:nvPr>
            <p:ph type="body" idx="1"/>
          </p:nvPr>
        </p:nvSpPr>
        <p:spPr>
          <a:xfrm>
            <a:off x="457200" y="1905000"/>
            <a:ext cx="8229600" cy="4525963"/>
          </a:xfrm>
        </p:spPr>
        <p:txBody>
          <a:bodyPr/>
          <a:lstStyle/>
          <a:p>
            <a:pPr eaLnBrk="1" hangingPunct="1">
              <a:lnSpc>
                <a:spcPct val="90000"/>
              </a:lnSpc>
            </a:pPr>
            <a:r>
              <a:rPr lang="en-US" sz="2400"/>
              <a:t>Verses 1-2: Where do we find out?</a:t>
            </a:r>
          </a:p>
          <a:p>
            <a:pPr lvl="1" eaLnBrk="1" hangingPunct="1">
              <a:lnSpc>
                <a:spcPct val="90000"/>
              </a:lnSpc>
            </a:pPr>
            <a:r>
              <a:rPr lang="en-US" sz="2000"/>
              <a:t>Blessed is the man who does not walk in the counsel of the wicked or stand in the way of sinners or sit in the seat of mockers. But his delight is in the law of the LORD, and on his law he meditates day and night. </a:t>
            </a:r>
          </a:p>
          <a:p>
            <a:pPr eaLnBrk="1" hangingPunct="1">
              <a:lnSpc>
                <a:spcPct val="90000"/>
              </a:lnSpc>
            </a:pPr>
            <a:r>
              <a:rPr lang="en-US" sz="2400"/>
              <a:t>Verses 3-4: What difference does it make here &amp; Now?</a:t>
            </a:r>
          </a:p>
          <a:p>
            <a:pPr lvl="1" eaLnBrk="1" hangingPunct="1">
              <a:lnSpc>
                <a:spcPct val="90000"/>
              </a:lnSpc>
            </a:pPr>
            <a:r>
              <a:rPr lang="en-US" sz="2000"/>
              <a:t>He is like a tree planted by streams of water, which yields its fruit in season and whose leaf does not wither. Whatever he does prospers. Not so the wicked! They are like chaff that the wind blows away. </a:t>
            </a:r>
          </a:p>
          <a:p>
            <a:pPr eaLnBrk="1" hangingPunct="1">
              <a:lnSpc>
                <a:spcPct val="90000"/>
              </a:lnSpc>
            </a:pPr>
            <a:r>
              <a:rPr lang="en-US" sz="2400"/>
              <a:t>Verses 5-6: What difference does it make when we die?</a:t>
            </a:r>
          </a:p>
          <a:p>
            <a:pPr lvl="1" eaLnBrk="1" hangingPunct="1">
              <a:lnSpc>
                <a:spcPct val="90000"/>
              </a:lnSpc>
            </a:pPr>
            <a:r>
              <a:rPr lang="en-US" sz="2000"/>
              <a:t>Therefore the wicked will not stand in the judgment, nor sinners in the assembly of the righteous. For the LORD watches over the way of the righteous, but the way of the wicked will perish.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14223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Conclusions</a:t>
            </a:r>
          </a:p>
        </p:txBody>
      </p:sp>
      <p:sp>
        <p:nvSpPr>
          <p:cNvPr id="10243" name="Rectangle 3"/>
          <p:cNvSpPr>
            <a:spLocks noGrp="1" noChangeArrowheads="1"/>
          </p:cNvSpPr>
          <p:nvPr>
            <p:ph type="body" sz="half" idx="1"/>
          </p:nvPr>
        </p:nvSpPr>
        <p:spPr/>
        <p:txBody>
          <a:bodyPr/>
          <a:lstStyle/>
          <a:p>
            <a:pPr eaLnBrk="1" hangingPunct="1"/>
            <a:r>
              <a:rPr lang="en-US" sz="2800"/>
              <a:t>Without God’s Word, we are in the dark!</a:t>
            </a:r>
          </a:p>
          <a:p>
            <a:pPr eaLnBrk="1" hangingPunct="1"/>
            <a:r>
              <a:rPr lang="en-US" sz="2800"/>
              <a:t>We won’t know what we need.</a:t>
            </a:r>
          </a:p>
          <a:p>
            <a:pPr eaLnBrk="1" hangingPunct="1"/>
            <a:r>
              <a:rPr lang="en-US" sz="2800"/>
              <a:t>We will stumble and fall.</a:t>
            </a:r>
          </a:p>
          <a:p>
            <a:pPr eaLnBrk="1" hangingPunct="1"/>
            <a:r>
              <a:rPr lang="en-US" sz="2800"/>
              <a:t>Don’t make a mess of your life by ignoring God’s guidance.</a:t>
            </a:r>
          </a:p>
        </p:txBody>
      </p:sp>
      <p:pic>
        <p:nvPicPr>
          <p:cNvPr id="20484" name="Picture 5" descr="MP900443476[1]"/>
          <p:cNvPicPr>
            <a:picLocks noGrp="1" noChangeAspect="1" noChangeArrowheads="1"/>
          </p:cNvPicPr>
          <p:nvPr>
            <p:ph sz="half" idx="2"/>
          </p:nvPr>
        </p:nvPicPr>
        <p:blipFill>
          <a:blip r:embed="rId3"/>
          <a:srcRect/>
          <a:stretch>
            <a:fillRect/>
          </a:stretch>
        </p:blipFill>
        <p:spPr>
          <a:xfrm>
            <a:off x="5097463" y="1600200"/>
            <a:ext cx="3138487" cy="4525963"/>
          </a:xfrm>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5"/>
              </a:rPr>
              <a:t>newmanlib.ibri.org</a:t>
            </a:r>
            <a:r>
              <a:rPr lang="en-US" sz="1000"/>
              <a:t> -</a:t>
            </a:r>
          </a:p>
        </p:txBody>
      </p:sp>
    </p:spTree>
    <p:custDataLst>
      <p:tags r:id="rId1"/>
    </p:custDataLst>
  </p:cSld>
  <p:clrMapOvr>
    <a:masterClrMapping/>
  </p:clrMapOvr>
  <p:transition advTm="2796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12292" name="Rectangle 4"/>
          <p:cNvSpPr>
            <a:spLocks noGrp="1" noChangeArrowheads="1"/>
          </p:cNvSpPr>
          <p:nvPr>
            <p:ph type="ctrTitle"/>
          </p:nvPr>
        </p:nvSpPr>
        <p:spPr/>
        <p:txBody>
          <a:bodyPr/>
          <a:lstStyle/>
          <a:p>
            <a:pPr eaLnBrk="1" hangingPunct="1"/>
            <a:r>
              <a:rPr lang="en-US" sz="7200">
                <a:solidFill>
                  <a:srgbClr val="FFFF00"/>
                </a:solidFill>
              </a:rPr>
              <a:t>The End</a:t>
            </a:r>
          </a:p>
        </p:txBody>
      </p:sp>
      <p:sp>
        <p:nvSpPr>
          <p:cNvPr id="21507" name="Rectangle 5"/>
          <p:cNvSpPr>
            <a:spLocks noGrp="1" noChangeArrowheads="1"/>
          </p:cNvSpPr>
          <p:nvPr>
            <p:ph type="subTitle" idx="1"/>
          </p:nvPr>
        </p:nvSpPr>
        <p:spPr/>
        <p:txBody>
          <a:bodyPr/>
          <a:lstStyle/>
          <a:p>
            <a:pPr eaLnBrk="1" hangingPunct="1"/>
            <a:endParaRPr lang="en-US"/>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2039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500" fill="hold"/>
                                        <p:tgtEl>
                                          <p:spTgt spid="12292"/>
                                        </p:tgtEl>
                                        <p:attrNameLst>
                                          <p:attrName>ppt_w</p:attrName>
                                        </p:attrNameLst>
                                      </p:cBhvr>
                                      <p:tavLst>
                                        <p:tav tm="0">
                                          <p:val>
                                            <p:fltVal val="0"/>
                                          </p:val>
                                        </p:tav>
                                        <p:tav tm="100000">
                                          <p:val>
                                            <p:strVal val="#ppt_w"/>
                                          </p:val>
                                        </p:tav>
                                      </p:tavLst>
                                    </p:anim>
                                    <p:anim calcmode="lin" valueType="num">
                                      <p:cBhvr>
                                        <p:cTn id="8" dur="500" fill="hold"/>
                                        <p:tgtEl>
                                          <p:spTgt spid="122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5|3.4|1.1"/>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6.3"/>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6|8.7|4.9|4|1.6"/>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6|5.6|5.7|6.2"/>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7.2|3.1|4.1"/>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9.3|7.7|21.8|10.3|54.5|6.1"/>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5.7|5.2|2.7|6.2"/>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8"/>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TotalTime>
  <Words>530</Words>
  <Application>Microsoft Macintosh PowerPoint</Application>
  <PresentationFormat>On-screen Show (4:3)</PresentationFormat>
  <Paragraphs>49</Paragraphs>
  <Slides>8</Slides>
  <Notes>0</Notes>
  <HiddenSlides>0</HiddenSlides>
  <MMClips>1</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8</vt:i4>
      </vt:variant>
    </vt:vector>
  </HeadingPairs>
  <TitlesOfParts>
    <vt:vector size="12" baseType="lpstr">
      <vt:lpstr>Arial</vt:lpstr>
      <vt:lpstr>ＭＳ Ｐゴシック</vt:lpstr>
      <vt:lpstr>Calibri</vt:lpstr>
      <vt:lpstr>Default Design</vt:lpstr>
      <vt:lpstr>3. God’s Word is Light</vt:lpstr>
      <vt:lpstr>Introduction</vt:lpstr>
      <vt:lpstr>Psalm 119:130</vt:lpstr>
      <vt:lpstr>Note Psalm 119:98-100</vt:lpstr>
      <vt:lpstr>Psalm 119:105</vt:lpstr>
      <vt:lpstr>Look at Psalm 1 “What is Life All About?”</vt:lpstr>
      <vt:lpstr>Conclusions</vt:lpstr>
      <vt:lpstr>The End</vt:lpstr>
    </vt:vector>
  </TitlesOfParts>
  <Company>Biblical Theological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rnewman</dc:creator>
  <cp:keywords/>
  <cp:lastModifiedBy>David C. Bossard</cp:lastModifiedBy>
  <cp:revision>33</cp:revision>
  <dcterms:created xsi:type="dcterms:W3CDTF">2012-06-09T00:06:48Z</dcterms:created>
  <dcterms:modified xsi:type="dcterms:W3CDTF">2012-06-09T00:07:13Z</dcterms:modified>
</cp:coreProperties>
</file>