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EAE2-2477-460B-A3B0-44303178F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30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A1BE-23A5-41ED-94E3-974ACEA62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1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B0FE0-3894-4EBC-A13B-FAF7CD0B4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1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452B-499B-4A87-A1D8-3213CF198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53D61-FA5A-4A5D-8A32-AD5246846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83B6F-5C23-4ADF-9595-ACA957FC3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56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A3B32-F3C6-469D-8C11-B2635C3C0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D2765-5FDF-4071-816D-30CF2F0C9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1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A81F-7257-4C77-976B-B1020AA5F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1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1FA9A-7527-4542-A585-6C9D9AF26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7AEF-CE41-42CD-9C2E-C405389B9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33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CD2948-F03A-4F50-AD2E-A2EE8F1FF3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oogle-sky-constell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57188"/>
            <a:ext cx="7381875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2. Light Revealing God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Psalm 19</a:t>
            </a:r>
          </a:p>
          <a:p>
            <a:r>
              <a:rPr lang="en-US" altLang="en-US" i="1">
                <a:solidFill>
                  <a:srgbClr val="FFFF00"/>
                </a:solidFill>
              </a:rPr>
              <a:t>Robert C. Newman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2" name="Light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 is using the sky to tell us something about:</a:t>
            </a:r>
          </a:p>
          <a:p>
            <a:pPr lvl="1"/>
            <a:r>
              <a:rPr lang="en-US" altLang="en-US"/>
              <a:t>His glory</a:t>
            </a:r>
          </a:p>
          <a:p>
            <a:pPr lvl="1"/>
            <a:r>
              <a:rPr lang="en-US" altLang="en-US"/>
              <a:t>His handiwork</a:t>
            </a:r>
          </a:p>
          <a:p>
            <a:r>
              <a:rPr lang="en-US" altLang="en-US"/>
              <a:t>It is very easy to live as though God doesn’t exist, but it is foolish.</a:t>
            </a:r>
          </a:p>
          <a:p>
            <a:pPr lvl="1"/>
            <a:r>
              <a:rPr lang="en-US" altLang="en-US"/>
              <a:t>Illustration: the farmer’s plane ride</a:t>
            </a:r>
          </a:p>
          <a:p>
            <a:pPr lvl="1"/>
            <a:r>
              <a:rPr lang="en-US" altLang="en-US"/>
              <a:t>What holds the farmer up?</a:t>
            </a:r>
          </a:p>
        </p:txBody>
      </p:sp>
      <p:pic>
        <p:nvPicPr>
          <p:cNvPr id="12293" name="Picture 5" descr="MM900336825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32388"/>
            <a:ext cx="2876550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6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6000" y="914400"/>
            <a:ext cx="4876800" cy="3810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6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ible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28600"/>
            <a:ext cx="514191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Our Passage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Psalm 19:1-6</a:t>
            </a:r>
          </a:p>
        </p:txBody>
      </p:sp>
    </p:spTree>
    <p:custDataLst>
      <p:tags r:id="rId1"/>
    </p:custDataLst>
  </p:cSld>
  <p:clrMapOvr>
    <a:masterClrMapping/>
  </p:clrMapOvr>
  <p:transition advTm="5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8077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Psalm 19:1 (NIV) The heavens declare the glory of God; </a:t>
            </a:r>
          </a:p>
          <a:p>
            <a:r>
              <a:rPr lang="en-US" altLang="en-US" sz="2400"/>
              <a:t>	the skies proclaim the work of his hands. </a:t>
            </a:r>
          </a:p>
          <a:p>
            <a:r>
              <a:rPr lang="en-US" altLang="en-US" sz="2400"/>
              <a:t>2 Day after day they pour forth speech; </a:t>
            </a:r>
          </a:p>
          <a:p>
            <a:r>
              <a:rPr lang="en-US" altLang="en-US" sz="2400"/>
              <a:t>	night after night they display knowledge. </a:t>
            </a:r>
          </a:p>
          <a:p>
            <a:r>
              <a:rPr lang="en-US" altLang="en-US" sz="2400"/>
              <a:t>3 There is no speech or language </a:t>
            </a:r>
          </a:p>
          <a:p>
            <a:r>
              <a:rPr lang="en-US" altLang="en-US" sz="2400"/>
              <a:t>	where their voice is not heard. </a:t>
            </a:r>
          </a:p>
          <a:p>
            <a:r>
              <a:rPr lang="en-US" altLang="en-US" sz="2400"/>
              <a:t>4 Their voice goes out into all the earth, </a:t>
            </a:r>
          </a:p>
          <a:p>
            <a:r>
              <a:rPr lang="en-US" altLang="en-US" sz="2400"/>
              <a:t>	their words to the ends of the world. </a:t>
            </a:r>
          </a:p>
          <a:p>
            <a:r>
              <a:rPr lang="en-US" altLang="en-US" sz="2400"/>
              <a:t>    In the heavens he has pitched a tent for the sun, </a:t>
            </a:r>
          </a:p>
          <a:p>
            <a:r>
              <a:rPr lang="en-US" altLang="en-US" sz="2400"/>
              <a:t>5 	which is like a bridegroom coming forth from his 		pavilion, </a:t>
            </a:r>
          </a:p>
          <a:p>
            <a:r>
              <a:rPr lang="en-US" altLang="en-US" sz="2400"/>
              <a:t>	like a champion rejoicing to run his course. </a:t>
            </a:r>
          </a:p>
          <a:p>
            <a:r>
              <a:rPr lang="en-US" altLang="en-US" sz="2400"/>
              <a:t>6 It rises at one end of the heavens </a:t>
            </a:r>
          </a:p>
          <a:p>
            <a:r>
              <a:rPr lang="en-US" altLang="en-US" sz="2400"/>
              <a:t>	and makes its circuit to the other; </a:t>
            </a:r>
          </a:p>
          <a:p>
            <a:r>
              <a:rPr lang="en-US" altLang="en-US" sz="2400"/>
              <a:t>	nothing is hidden from its heat. </a:t>
            </a:r>
          </a:p>
        </p:txBody>
      </p:sp>
    </p:spTree>
    <p:custDataLst>
      <p:tags r:id="rId1"/>
    </p:custDataLst>
  </p:cSld>
  <p:clrMapOvr>
    <a:masterClrMapping/>
  </p:clrMapOvr>
  <p:transition advTm="34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P900399215[1]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What Is It Saying?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5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Acting?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Heavens (declaring)</a:t>
            </a:r>
          </a:p>
          <a:p>
            <a:r>
              <a:rPr lang="en-US" altLang="en-US"/>
              <a:t>Skies/Expanse (proclaiming)</a:t>
            </a:r>
          </a:p>
          <a:p>
            <a:r>
              <a:rPr lang="en-US" altLang="en-US"/>
              <a:t>Day (pouring forth speech)</a:t>
            </a:r>
          </a:p>
          <a:p>
            <a:r>
              <a:rPr lang="en-US" altLang="en-US"/>
              <a:t>Night (displaying knowledge)</a:t>
            </a:r>
          </a:p>
          <a:p>
            <a:r>
              <a:rPr lang="en-US" altLang="en-US"/>
              <a:t>Sun </a:t>
            </a:r>
          </a:p>
          <a:p>
            <a:pPr lvl="1"/>
            <a:r>
              <a:rPr lang="en-US" altLang="en-US"/>
              <a:t>Coming forth, rising</a:t>
            </a:r>
          </a:p>
          <a:p>
            <a:pPr lvl="1"/>
            <a:r>
              <a:rPr lang="en-US" altLang="en-US"/>
              <a:t>Running </a:t>
            </a:r>
          </a:p>
          <a:p>
            <a:pPr lvl="1"/>
            <a:r>
              <a:rPr lang="en-US" altLang="en-US"/>
              <a:t>Circling</a:t>
            </a:r>
          </a:p>
        </p:txBody>
      </p:sp>
    </p:spTree>
    <p:custDataLst>
      <p:tags r:id="rId1"/>
    </p:custDataLst>
  </p:cSld>
  <p:clrMapOvr>
    <a:masterClrMapping/>
  </p:clrMapOvr>
  <p:transition advTm="28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They Telling?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God’s glory</a:t>
            </a:r>
          </a:p>
          <a:p>
            <a:pPr lvl="1"/>
            <a:r>
              <a:rPr lang="en-US" altLang="en-US"/>
              <a:t>His importance</a:t>
            </a:r>
          </a:p>
          <a:p>
            <a:pPr lvl="1"/>
            <a:r>
              <a:rPr lang="en-US" altLang="en-US"/>
              <a:t>His nature</a:t>
            </a:r>
          </a:p>
          <a:p>
            <a:r>
              <a:rPr lang="en-US" altLang="en-US"/>
              <a:t>His handiwork</a:t>
            </a:r>
          </a:p>
          <a:p>
            <a:pPr lvl="1"/>
            <a:r>
              <a:rPr lang="en-US" altLang="en-US"/>
              <a:t>Learn about craftman’s skill via his work</a:t>
            </a:r>
          </a:p>
          <a:p>
            <a:r>
              <a:rPr lang="en-US" altLang="en-US"/>
              <a:t>Knowledge</a:t>
            </a:r>
          </a:p>
          <a:p>
            <a:pPr lvl="1"/>
            <a:r>
              <a:rPr lang="en-US" altLang="en-US"/>
              <a:t>About God</a:t>
            </a:r>
          </a:p>
        </p:txBody>
      </p:sp>
    </p:spTree>
    <p:custDataLst>
      <p:tags r:id="rId1"/>
    </p:custDataLst>
  </p:cSld>
  <p:clrMapOvr>
    <a:masterClrMapping/>
  </p:clrMapOvr>
  <p:transition advTm="70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Being Told?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239000" cy="4525963"/>
          </a:xfrm>
        </p:spPr>
        <p:txBody>
          <a:bodyPr/>
          <a:lstStyle/>
          <a:p>
            <a:r>
              <a:rPr lang="en-US" altLang="en-US"/>
              <a:t>Every day, every night</a:t>
            </a:r>
          </a:p>
          <a:p>
            <a:r>
              <a:rPr lang="en-US" altLang="en-US"/>
              <a:t>Throughout the earth</a:t>
            </a:r>
          </a:p>
          <a:p>
            <a:r>
              <a:rPr lang="en-US" altLang="en-US"/>
              <a:t>To the ends of the world</a:t>
            </a:r>
          </a:p>
          <a:p>
            <a:r>
              <a:rPr lang="en-US" altLang="en-US"/>
              <a:t>From one end of heaven to another</a:t>
            </a:r>
          </a:p>
          <a:p>
            <a:r>
              <a:rPr lang="en-US" altLang="en-US"/>
              <a:t>Nothing hidden</a:t>
            </a:r>
          </a:p>
          <a:p>
            <a:r>
              <a:rPr lang="en-US" altLang="en-US"/>
              <a:t>So, the message is available to everyone.</a:t>
            </a:r>
          </a:p>
        </p:txBody>
      </p:sp>
    </p:spTree>
    <p:custDataLst>
      <p:tags r:id="rId1"/>
    </p:custDataLst>
  </p:cSld>
  <p:clrMapOvr>
    <a:masterClrMapping/>
  </p:clrMapOvr>
  <p:transition advTm="27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Are They Telling?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Are they speaking?</a:t>
            </a:r>
          </a:p>
          <a:p>
            <a:pPr lvl="1"/>
            <a:r>
              <a:rPr lang="en-US" altLang="en-US"/>
              <a:t>No.</a:t>
            </a:r>
          </a:p>
          <a:p>
            <a:pPr lvl="1"/>
            <a:r>
              <a:rPr lang="en-US" altLang="en-US"/>
              <a:t>One translation has it: </a:t>
            </a:r>
          </a:p>
          <a:p>
            <a:pPr lvl="2">
              <a:buFontTx/>
              <a:buNone/>
            </a:pPr>
            <a:r>
              <a:rPr lang="en-US" altLang="en-US"/>
              <a:t>They have no speech, there are no words; </a:t>
            </a:r>
          </a:p>
          <a:p>
            <a:pPr lvl="2">
              <a:buFontTx/>
              <a:buNone/>
            </a:pPr>
            <a:r>
              <a:rPr lang="en-US" altLang="en-US"/>
              <a:t>no sound is heard from them</a:t>
            </a:r>
          </a:p>
          <a:p>
            <a:r>
              <a:rPr lang="en-US" altLang="en-US"/>
              <a:t>Illustration: signaling with light</a:t>
            </a:r>
          </a:p>
          <a:p>
            <a:pPr lvl="1"/>
            <a:r>
              <a:rPr lang="en-US" altLang="en-US"/>
              <a:t>Boy Scouts w/ flashlights, mirrors</a:t>
            </a:r>
          </a:p>
          <a:p>
            <a:pPr lvl="1"/>
            <a:r>
              <a:rPr lang="en-US" altLang="en-US"/>
              <a:t>Navy (before radio) w/ signal lamps</a:t>
            </a:r>
          </a:p>
        </p:txBody>
      </p:sp>
      <p:pic>
        <p:nvPicPr>
          <p:cNvPr id="10245" name="Picture 5" descr="MC90013646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11080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0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do they tell us </a:t>
            </a:r>
            <a:br>
              <a:rPr lang="en-US" altLang="en-US" sz="4000"/>
            </a:br>
            <a:r>
              <a:rPr lang="en-US" altLang="en-US" sz="4000"/>
              <a:t>about God’s existence?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en-US"/>
              <a:t>Our passage doesn’t say.</a:t>
            </a:r>
          </a:p>
          <a:p>
            <a:r>
              <a:rPr lang="en-US" altLang="en-US"/>
              <a:t>Some suggestions:</a:t>
            </a:r>
          </a:p>
          <a:p>
            <a:pPr lvl="1"/>
            <a:r>
              <a:rPr lang="en-US" altLang="en-US"/>
              <a:t>Regularity of movements </a:t>
            </a:r>
            <a:r>
              <a:rPr lang="en-US" altLang="en-US">
                <a:sym typeface="Wingdings" pitchFamily="2" charset="2"/>
              </a:rPr>
              <a:t> order</a:t>
            </a:r>
          </a:p>
          <a:p>
            <a:pPr lvl="1"/>
            <a:r>
              <a:rPr lang="en-US" altLang="en-US">
                <a:sym typeface="Wingdings" pitchFamily="2" charset="2"/>
              </a:rPr>
              <a:t>Complexity of movements  wisdom</a:t>
            </a:r>
          </a:p>
          <a:p>
            <a:pPr lvl="1"/>
            <a:r>
              <a:rPr lang="en-US" altLang="en-US">
                <a:sym typeface="Wingdings" pitchFamily="2" charset="2"/>
              </a:rPr>
              <a:t>So a wise Creator (known in ancient times).</a:t>
            </a:r>
          </a:p>
          <a:p>
            <a:pPr lvl="1"/>
            <a:r>
              <a:rPr lang="en-US" altLang="en-US">
                <a:sym typeface="Wingdings" pitchFamily="2" charset="2"/>
              </a:rPr>
              <a:t>Running down of universe  beginning</a:t>
            </a:r>
          </a:p>
          <a:p>
            <a:pPr lvl="1"/>
            <a:r>
              <a:rPr lang="en-US" altLang="en-US">
                <a:sym typeface="Wingdings" pitchFamily="2" charset="2"/>
              </a:rPr>
              <a:t>So an Starter (a more recent argument).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744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1|1.6|2.7|7.3|3.3|5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3.2|5.4|7.2|1.4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0.1|13.1|3.6|11.4|11.3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6|2.2|2.8|3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4|2.7|3.9|4.9|14.3|13.5|3.9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4|3.5|17|9.7|15.1|8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271</Words>
  <Application>Microsoft Office PowerPoint</Application>
  <PresentationFormat>On-screen Show (4:3)</PresentationFormat>
  <Paragraphs>69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2. Light Revealing God</vt:lpstr>
      <vt:lpstr>Our Passage</vt:lpstr>
      <vt:lpstr>PowerPoint Presentation</vt:lpstr>
      <vt:lpstr>What Is It Saying?</vt:lpstr>
      <vt:lpstr>Who Is Acting?</vt:lpstr>
      <vt:lpstr>What Are They Telling?</vt:lpstr>
      <vt:lpstr>Who Is Being Told?</vt:lpstr>
      <vt:lpstr>How Are They Telling?</vt:lpstr>
      <vt:lpstr>How do they tell us  about God’s existence?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Revealing God</dc:title>
  <dc:creator>rnewman</dc:creator>
  <cp:lastModifiedBy>Newman</cp:lastModifiedBy>
  <cp:revision>25</cp:revision>
  <dcterms:created xsi:type="dcterms:W3CDTF">2011-08-02T22:42:34Z</dcterms:created>
  <dcterms:modified xsi:type="dcterms:W3CDTF">2015-07-15T20:22:48Z</dcterms:modified>
</cp:coreProperties>
</file>