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84" r:id="rId13"/>
    <p:sldId id="285" r:id="rId14"/>
    <p:sldId id="286" r:id="rId15"/>
    <p:sldId id="287" r:id="rId16"/>
    <p:sldId id="291" r:id="rId17"/>
    <p:sldId id="267" r:id="rId18"/>
    <p:sldId id="288" r:id="rId19"/>
    <p:sldId id="289" r:id="rId20"/>
    <p:sldId id="290" r:id="rId21"/>
    <p:sldId id="292" r:id="rId22"/>
    <p:sldId id="293" r:id="rId23"/>
    <p:sldId id="268" r:id="rId24"/>
    <p:sldId id="294" r:id="rId25"/>
    <p:sldId id="295" r:id="rId26"/>
    <p:sldId id="269" r:id="rId27"/>
    <p:sldId id="270" r:id="rId28"/>
    <p:sldId id="282" r:id="rId29"/>
    <p:sldId id="272" r:id="rId30"/>
    <p:sldId id="273" r:id="rId31"/>
    <p:sldId id="274" r:id="rId32"/>
    <p:sldId id="275" r:id="rId33"/>
    <p:sldId id="276" r:id="rId34"/>
    <p:sldId id="277" r:id="rId35"/>
    <p:sldId id="278" r:id="rId36"/>
    <p:sldId id="279" r:id="rId37"/>
    <p:sldId id="280" r:id="rId38"/>
    <p:sldId id="281" r:id="rId39"/>
    <p:sldId id="283" r:id="rId4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708" autoAdjust="0"/>
  </p:normalViewPr>
  <p:slideViewPr>
    <p:cSldViewPr>
      <p:cViewPr varScale="1">
        <p:scale>
          <a:sx n="111" d="100"/>
          <a:sy n="111" d="100"/>
        </p:scale>
        <p:origin x="-157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7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4994" name="Group 2"/>
          <p:cNvGrpSpPr>
            <a:grpSpLocks/>
          </p:cNvGrpSpPr>
          <p:nvPr/>
        </p:nvGrpSpPr>
        <p:grpSpPr bwMode="auto">
          <a:xfrm>
            <a:off x="0" y="927100"/>
            <a:ext cx="8991600" cy="4495800"/>
            <a:chOff x="0" y="584"/>
            <a:chExt cx="5664" cy="2832"/>
          </a:xfrm>
        </p:grpSpPr>
        <p:sp>
          <p:nvSpPr>
            <p:cNvPr id="8499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itchFamily="18" charset="0"/>
              </a:endParaRPr>
            </a:p>
          </p:txBody>
        </p:sp>
        <p:sp>
          <p:nvSpPr>
            <p:cNvPr id="8499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itchFamily="18" charset="0"/>
              </a:endParaRPr>
            </a:p>
          </p:txBody>
        </p:sp>
        <p:sp>
          <p:nvSpPr>
            <p:cNvPr id="84997" name="AutoShape 5"/>
            <p:cNvSpPr>
              <a:spLocks noChangeArrowheads="1"/>
            </p:cNvSpPr>
            <p:nvPr userDrawn="1"/>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4416 w 1000"/>
                <a:gd name="T3" fmla="*/ 0 h 1000"/>
                <a:gd name="T4" fmla="*/ 4917 w 1000"/>
                <a:gd name="T5" fmla="*/ 500 h 1000"/>
                <a:gd name="T6" fmla="*/ 4417 w 1000"/>
                <a:gd name="T7" fmla="*/ 1000 h 1000"/>
                <a:gd name="T8" fmla="*/ 0 w 1000"/>
                <a:gd name="T9" fmla="*/ 1000 h 1000"/>
                <a:gd name="T10" fmla="*/ 0 w 1000"/>
                <a:gd name="T11" fmla="*/ 0 h 1000"/>
                <a:gd name="T12" fmla="*/ G4 w 1000"/>
                <a:gd name="T13" fmla="*/ G1 h 1000"/>
              </a:gdLst>
              <a:ahLst/>
              <a:cxnLst>
                <a:cxn ang="0">
                  <a:pos x="T0" y="T1"/>
                </a:cxn>
                <a:cxn ang="0">
                  <a:pos x="T2" y="T3"/>
                </a:cxn>
                <a:cxn ang="0">
                  <a:pos x="T4" y="T5"/>
                </a:cxn>
                <a:cxn ang="0">
                  <a:pos x="T6" y="T7"/>
                </a:cxn>
                <a:cxn ang="0">
                  <a:pos x="T8" y="T9"/>
                </a:cxn>
              </a:cxnLst>
              <a:rect l="T10" t="T11" r="T12" b="T13"/>
              <a:pathLst>
                <a:path w="4917" h="1000">
                  <a:moveTo>
                    <a:pt x="0" y="0"/>
                  </a:moveTo>
                  <a:lnTo>
                    <a:pt x="4416" y="0"/>
                  </a:lnTo>
                  <a:cubicBezTo>
                    <a:pt x="4693" y="0"/>
                    <a:pt x="4917" y="223"/>
                    <a:pt x="4917" y="500"/>
                  </a:cubicBezTo>
                  <a:cubicBezTo>
                    <a:pt x="4917" y="776"/>
                    <a:pt x="4693" y="999"/>
                    <a:pt x="4417" y="1000"/>
                  </a:cubicBezTo>
                  <a:lnTo>
                    <a:pt x="0" y="100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latin typeface="Times New Roman" pitchFamily="18" charset="0"/>
              </a:endParaRPr>
            </a:p>
          </p:txBody>
        </p:sp>
        <p:sp>
          <p:nvSpPr>
            <p:cNvPr id="84998" name="Line 6"/>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4999" name="Rectangle 7"/>
          <p:cNvSpPr>
            <a:spLocks noGrp="1" noChangeArrowheads="1"/>
          </p:cNvSpPr>
          <p:nvPr>
            <p:ph type="ctrTitle"/>
          </p:nvPr>
        </p:nvSpPr>
        <p:spPr>
          <a:xfrm>
            <a:off x="228600" y="1427163"/>
            <a:ext cx="8077200" cy="1609725"/>
          </a:xfrm>
        </p:spPr>
        <p:txBody>
          <a:bodyPr/>
          <a:lstStyle>
            <a:lvl1pPr>
              <a:defRPr sz="4600"/>
            </a:lvl1pPr>
          </a:lstStyle>
          <a:p>
            <a:pPr lvl="0"/>
            <a:r>
              <a:rPr lang="en-US" altLang="en-US" noProof="0" smtClean="0"/>
              <a:t>Click to edit Master title style</a:t>
            </a:r>
          </a:p>
        </p:txBody>
      </p:sp>
      <p:sp>
        <p:nvSpPr>
          <p:cNvPr id="85000"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pPr lvl="0"/>
            <a:r>
              <a:rPr lang="en-US" altLang="en-US" noProof="0" smtClean="0"/>
              <a:t>Click to edit Master subtitle style</a:t>
            </a:r>
          </a:p>
        </p:txBody>
      </p:sp>
      <p:sp>
        <p:nvSpPr>
          <p:cNvPr id="85001" name="Rectangle 9"/>
          <p:cNvSpPr>
            <a:spLocks noGrp="1" noChangeArrowheads="1"/>
          </p:cNvSpPr>
          <p:nvPr>
            <p:ph type="dt" sz="half" idx="2"/>
          </p:nvPr>
        </p:nvSpPr>
        <p:spPr>
          <a:xfrm>
            <a:off x="457200" y="6248400"/>
            <a:ext cx="2133600" cy="471488"/>
          </a:xfrm>
        </p:spPr>
        <p:txBody>
          <a:bodyPr/>
          <a:lstStyle>
            <a:lvl1pPr>
              <a:defRPr/>
            </a:lvl1pPr>
          </a:lstStyle>
          <a:p>
            <a:endParaRPr lang="en-US" altLang="en-US"/>
          </a:p>
        </p:txBody>
      </p:sp>
      <p:sp>
        <p:nvSpPr>
          <p:cNvPr id="85002" name="Rectangle 10"/>
          <p:cNvSpPr>
            <a:spLocks noGrp="1" noChangeArrowheads="1"/>
          </p:cNvSpPr>
          <p:nvPr>
            <p:ph type="ftr" sz="quarter" idx="3"/>
          </p:nvPr>
        </p:nvSpPr>
        <p:spPr>
          <a:xfrm>
            <a:off x="3124200" y="6253163"/>
            <a:ext cx="2895600" cy="457200"/>
          </a:xfrm>
        </p:spPr>
        <p:txBody>
          <a:bodyPr/>
          <a:lstStyle>
            <a:lvl1pPr>
              <a:defRPr/>
            </a:lvl1pPr>
          </a:lstStyle>
          <a:p>
            <a:endParaRPr lang="en-US" altLang="en-US"/>
          </a:p>
        </p:txBody>
      </p:sp>
      <p:sp>
        <p:nvSpPr>
          <p:cNvPr id="85003" name="Rectangle 11"/>
          <p:cNvSpPr>
            <a:spLocks noGrp="1" noChangeArrowheads="1"/>
          </p:cNvSpPr>
          <p:nvPr>
            <p:ph type="sldNum" sz="quarter" idx="4"/>
          </p:nvPr>
        </p:nvSpPr>
        <p:spPr>
          <a:xfrm>
            <a:off x="6553200" y="6248400"/>
            <a:ext cx="2133600" cy="471488"/>
          </a:xfrm>
        </p:spPr>
        <p:txBody>
          <a:bodyPr/>
          <a:lstStyle>
            <a:lvl1pPr>
              <a:defRPr/>
            </a:lvl1pPr>
          </a:lstStyle>
          <a:p>
            <a:fld id="{BEDFAAB8-4858-48DA-BA09-A4C54E7503CB}"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93609EE-8480-4CC1-929F-7B0DF8FBDFD7}" type="slidenum">
              <a:rPr lang="en-US" altLang="en-US"/>
              <a:pPr/>
              <a:t>‹#›</a:t>
            </a:fld>
            <a:endParaRPr lang="en-US" altLang="en-US"/>
          </a:p>
        </p:txBody>
      </p:sp>
    </p:spTree>
    <p:extLst>
      <p:ext uri="{BB962C8B-B14F-4D97-AF65-F5344CB8AC3E}">
        <p14:creationId xmlns:p14="http://schemas.microsoft.com/office/powerpoint/2010/main" val="4052132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42A032C-E2AD-4964-B94A-FAC145C4CD6F}" type="slidenum">
              <a:rPr lang="en-US" altLang="en-US"/>
              <a:pPr/>
              <a:t>‹#›</a:t>
            </a:fld>
            <a:endParaRPr lang="en-US" altLang="en-US"/>
          </a:p>
        </p:txBody>
      </p:sp>
    </p:spTree>
    <p:extLst>
      <p:ext uri="{BB962C8B-B14F-4D97-AF65-F5344CB8AC3E}">
        <p14:creationId xmlns:p14="http://schemas.microsoft.com/office/powerpoint/2010/main" val="2972583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39220F9-015F-4A25-9C78-AF2E1FEA2B08}" type="slidenum">
              <a:rPr lang="en-US" altLang="en-US"/>
              <a:pPr/>
              <a:t>‹#›</a:t>
            </a:fld>
            <a:endParaRPr lang="en-US" altLang="en-US"/>
          </a:p>
        </p:txBody>
      </p:sp>
    </p:spTree>
    <p:extLst>
      <p:ext uri="{BB962C8B-B14F-4D97-AF65-F5344CB8AC3E}">
        <p14:creationId xmlns:p14="http://schemas.microsoft.com/office/powerpoint/2010/main" val="2146963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39B504C-CB7F-47AE-8477-57D8D497B8B8}" type="slidenum">
              <a:rPr lang="en-US" altLang="en-US"/>
              <a:pPr/>
              <a:t>‹#›</a:t>
            </a:fld>
            <a:endParaRPr lang="en-US" altLang="en-US"/>
          </a:p>
        </p:txBody>
      </p:sp>
    </p:spTree>
    <p:extLst>
      <p:ext uri="{BB962C8B-B14F-4D97-AF65-F5344CB8AC3E}">
        <p14:creationId xmlns:p14="http://schemas.microsoft.com/office/powerpoint/2010/main" val="3365468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E00B5FF-947D-41AB-8474-B318E2D264D6}" type="slidenum">
              <a:rPr lang="en-US" altLang="en-US"/>
              <a:pPr/>
              <a:t>‹#›</a:t>
            </a:fld>
            <a:endParaRPr lang="en-US" altLang="en-US"/>
          </a:p>
        </p:txBody>
      </p:sp>
    </p:spTree>
    <p:extLst>
      <p:ext uri="{BB962C8B-B14F-4D97-AF65-F5344CB8AC3E}">
        <p14:creationId xmlns:p14="http://schemas.microsoft.com/office/powerpoint/2010/main" val="2597171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327969F2-B0CE-489C-ABD7-9D618247D2FF}" type="slidenum">
              <a:rPr lang="en-US" altLang="en-US"/>
              <a:pPr/>
              <a:t>‹#›</a:t>
            </a:fld>
            <a:endParaRPr lang="en-US" altLang="en-US"/>
          </a:p>
        </p:txBody>
      </p:sp>
    </p:spTree>
    <p:extLst>
      <p:ext uri="{BB962C8B-B14F-4D97-AF65-F5344CB8AC3E}">
        <p14:creationId xmlns:p14="http://schemas.microsoft.com/office/powerpoint/2010/main" val="855996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9E00C143-1706-4F60-9D07-93FECFE1A073}" type="slidenum">
              <a:rPr lang="en-US" altLang="en-US"/>
              <a:pPr/>
              <a:t>‹#›</a:t>
            </a:fld>
            <a:endParaRPr lang="en-US" altLang="en-US"/>
          </a:p>
        </p:txBody>
      </p:sp>
    </p:spTree>
    <p:extLst>
      <p:ext uri="{BB962C8B-B14F-4D97-AF65-F5344CB8AC3E}">
        <p14:creationId xmlns:p14="http://schemas.microsoft.com/office/powerpoint/2010/main" val="395280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50D3815-FAB7-4C76-B616-1E86DFDFD137}" type="slidenum">
              <a:rPr lang="en-US" altLang="en-US"/>
              <a:pPr/>
              <a:t>‹#›</a:t>
            </a:fld>
            <a:endParaRPr lang="en-US" altLang="en-US"/>
          </a:p>
        </p:txBody>
      </p:sp>
    </p:spTree>
    <p:extLst>
      <p:ext uri="{BB962C8B-B14F-4D97-AF65-F5344CB8AC3E}">
        <p14:creationId xmlns:p14="http://schemas.microsoft.com/office/powerpoint/2010/main" val="1798670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66EB1C8-3E99-4E5A-82DA-E605C413B70E}" type="slidenum">
              <a:rPr lang="en-US" altLang="en-US"/>
              <a:pPr/>
              <a:t>‹#›</a:t>
            </a:fld>
            <a:endParaRPr lang="en-US" altLang="en-US"/>
          </a:p>
        </p:txBody>
      </p:sp>
    </p:spTree>
    <p:extLst>
      <p:ext uri="{BB962C8B-B14F-4D97-AF65-F5344CB8AC3E}">
        <p14:creationId xmlns:p14="http://schemas.microsoft.com/office/powerpoint/2010/main" val="1527846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7645767-7156-498E-A42F-D40314C5D413}" type="slidenum">
              <a:rPr lang="en-US" altLang="en-US"/>
              <a:pPr/>
              <a:t>‹#›</a:t>
            </a:fld>
            <a:endParaRPr lang="en-US" altLang="en-US"/>
          </a:p>
        </p:txBody>
      </p:sp>
    </p:spTree>
    <p:extLst>
      <p:ext uri="{BB962C8B-B14F-4D97-AF65-F5344CB8AC3E}">
        <p14:creationId xmlns:p14="http://schemas.microsoft.com/office/powerpoint/2010/main" val="190019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3970" name="Group 2"/>
          <p:cNvGrpSpPr>
            <a:grpSpLocks/>
          </p:cNvGrpSpPr>
          <p:nvPr/>
        </p:nvGrpSpPr>
        <p:grpSpPr bwMode="auto">
          <a:xfrm>
            <a:off x="0" y="152400"/>
            <a:ext cx="8686800" cy="6096000"/>
            <a:chOff x="0" y="96"/>
            <a:chExt cx="5472" cy="3840"/>
          </a:xfrm>
        </p:grpSpPr>
        <p:sp>
          <p:nvSpPr>
            <p:cNvPr id="83971"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itchFamily="18" charset="0"/>
              </a:endParaRPr>
            </a:p>
          </p:txBody>
        </p:sp>
        <p:sp>
          <p:nvSpPr>
            <p:cNvPr id="83972"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6499 w 1000"/>
                <a:gd name="T3" fmla="*/ 0 h 1000"/>
                <a:gd name="T4" fmla="*/ 7000 w 1000"/>
                <a:gd name="T5" fmla="*/ 500 h 1000"/>
                <a:gd name="T6" fmla="*/ 6500 w 1000"/>
                <a:gd name="T7" fmla="*/ 1000 h 1000"/>
                <a:gd name="T8" fmla="*/ 0 w 1000"/>
                <a:gd name="T9" fmla="*/ 1000 h 1000"/>
                <a:gd name="T10" fmla="*/ 0 w 1000"/>
                <a:gd name="T11" fmla="*/ 0 h 1000"/>
                <a:gd name="T12" fmla="*/ G4 w 1000"/>
                <a:gd name="T13" fmla="*/ G1 h 1000"/>
              </a:gdLst>
              <a:ahLst/>
              <a:cxnLst>
                <a:cxn ang="0">
                  <a:pos x="T0" y="T1"/>
                </a:cxn>
                <a:cxn ang="0">
                  <a:pos x="T2" y="T3"/>
                </a:cxn>
                <a:cxn ang="0">
                  <a:pos x="T4" y="T5"/>
                </a:cxn>
                <a:cxn ang="0">
                  <a:pos x="T6" y="T7"/>
                </a:cxn>
                <a:cxn ang="0">
                  <a:pos x="T8" y="T9"/>
                </a:cxn>
              </a:cxnLst>
              <a:rect l="T10" t="T11" r="T12" b="T1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latin typeface="Times New Roman" pitchFamily="18" charset="0"/>
              </a:endParaRPr>
            </a:p>
          </p:txBody>
        </p:sp>
        <p:sp>
          <p:nvSpPr>
            <p:cNvPr id="83973" name="Line 5"/>
            <p:cNvSpPr>
              <a:spLocks noChangeShapeType="1"/>
            </p:cNvSpPr>
            <p:nvPr/>
          </p:nvSpPr>
          <p:spPr bwMode="auto">
            <a:xfrm>
              <a:off x="0" y="768"/>
              <a:ext cx="5088"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3974" name="Rectangle 6"/>
          <p:cNvSpPr>
            <a:spLocks noGrp="1" noChangeArrowheads="1"/>
          </p:cNvSpPr>
          <p:nvPr>
            <p:ph type="title"/>
          </p:nvPr>
        </p:nvSpPr>
        <p:spPr bwMode="auto">
          <a:xfrm>
            <a:off x="195263" y="228600"/>
            <a:ext cx="8015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3975" name="Rectangle 7"/>
          <p:cNvSpPr>
            <a:spLocks noGrp="1" noChangeArrowheads="1"/>
          </p:cNvSpPr>
          <p:nvPr>
            <p:ph type="body" idx="1"/>
          </p:nvPr>
        </p:nvSpPr>
        <p:spPr bwMode="auto">
          <a:xfrm>
            <a:off x="609600" y="1600200"/>
            <a:ext cx="7924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3976" name="Rectangle 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83977" name="Rectangle 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ltLang="en-US"/>
          </a:p>
        </p:txBody>
      </p:sp>
      <p:sp>
        <p:nvSpPr>
          <p:cNvPr id="83978" name="Rectangle 10"/>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4164D6E2-D1EB-4A6F-A5AA-D740606F4CB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Arial" charset="0"/>
        </a:defRPr>
      </a:lvl2pPr>
      <a:lvl3pPr algn="l" rtl="0" fontAlgn="base">
        <a:spcBef>
          <a:spcPct val="0"/>
        </a:spcBef>
        <a:spcAft>
          <a:spcPct val="0"/>
        </a:spcAft>
        <a:defRPr sz="4200">
          <a:solidFill>
            <a:schemeClr val="tx2"/>
          </a:solidFill>
          <a:latin typeface="Arial" charset="0"/>
        </a:defRPr>
      </a:lvl3pPr>
      <a:lvl4pPr algn="l" rtl="0" fontAlgn="base">
        <a:spcBef>
          <a:spcPct val="0"/>
        </a:spcBef>
        <a:spcAft>
          <a:spcPct val="0"/>
        </a:spcAft>
        <a:defRPr sz="4200">
          <a:solidFill>
            <a:schemeClr val="tx2"/>
          </a:solidFill>
          <a:latin typeface="Arial" charset="0"/>
        </a:defRPr>
      </a:lvl4pPr>
      <a:lvl5pPr algn="l" rtl="0" fontAlgn="base">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r>
              <a:rPr lang="en-US" altLang="en-US"/>
              <a:t>Letters of John</a:t>
            </a:r>
          </a:p>
        </p:txBody>
      </p:sp>
      <p:sp>
        <p:nvSpPr>
          <p:cNvPr id="28675" name="Rectangle 3"/>
          <p:cNvSpPr>
            <a:spLocks noGrp="1" noChangeArrowheads="1"/>
          </p:cNvSpPr>
          <p:nvPr>
            <p:ph type="subTitle" idx="1"/>
          </p:nvPr>
        </p:nvSpPr>
        <p:spPr/>
        <p:txBody>
          <a:bodyPr/>
          <a:lstStyle/>
          <a:p>
            <a:r>
              <a:rPr lang="en-US" altLang="en-US"/>
              <a:t>Robert C. Newman</a:t>
            </a:r>
          </a:p>
        </p:txBody>
      </p:sp>
      <p:pic>
        <p:nvPicPr>
          <p:cNvPr id="2" name="LettersJohn.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7696200" y="5638800"/>
            <a:ext cx="609600" cy="609600"/>
          </a:xfrm>
          <a:prstGeom prst="rect">
            <a:avLst/>
          </a:prstGeom>
        </p:spPr>
      </p:pic>
    </p:spTree>
    <p:custDataLst>
      <p:tags r:id="rId1"/>
    </p:custDataLst>
  </p:cSld>
  <p:clrMapOvr>
    <a:masterClrMapping/>
  </p:clrMapOvr>
  <p:transition advTm="19297"/>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8674"/>
                                        </p:tgtEl>
                                        <p:attrNameLst>
                                          <p:attrName>style.visibility</p:attrName>
                                        </p:attrNameLst>
                                      </p:cBhvr>
                                      <p:to>
                                        <p:strVal val="visible"/>
                                      </p:to>
                                    </p:set>
                                    <p:anim calcmode="lin" valueType="num">
                                      <p:cBhvr>
                                        <p:cTn id="11" dur="500" fill="hold"/>
                                        <p:tgtEl>
                                          <p:spTgt spid="28674"/>
                                        </p:tgtEl>
                                        <p:attrNameLst>
                                          <p:attrName>ppt_w</p:attrName>
                                        </p:attrNameLst>
                                      </p:cBhvr>
                                      <p:tavLst>
                                        <p:tav tm="0">
                                          <p:val>
                                            <p:fltVal val="0"/>
                                          </p:val>
                                        </p:tav>
                                        <p:tav tm="100000">
                                          <p:val>
                                            <p:strVal val="#ppt_w"/>
                                          </p:val>
                                        </p:tav>
                                      </p:tavLst>
                                    </p:anim>
                                    <p:anim calcmode="lin" valueType="num">
                                      <p:cBhvr>
                                        <p:cTn id="12" dur="500" fill="hold"/>
                                        <p:tgtEl>
                                          <p:spTgt spid="28674"/>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8675">
                                            <p:txEl>
                                              <p:pRg st="0" end="0"/>
                                            </p:txEl>
                                          </p:spTgt>
                                        </p:tgtEl>
                                        <p:attrNameLst>
                                          <p:attrName>style.visibility</p:attrName>
                                        </p:attrNameLst>
                                      </p:cBhvr>
                                      <p:to>
                                        <p:strVal val="visible"/>
                                      </p:to>
                                    </p:set>
                                    <p:animEffect transition="in" filter="checkerboard(across)">
                                      <p:cBhvr>
                                        <p:cTn id="17" dur="500"/>
                                        <p:tgtEl>
                                          <p:spTgt spid="286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8" fill="hold" display="0">
                  <p:stCondLst>
                    <p:cond delay="indefinite"/>
                  </p:stCondLst>
                  <p:endCondLst>
                    <p:cond evt="onStopAudio" delay="0">
                      <p:tgtEl>
                        <p:sldTgt/>
                      </p:tgtEl>
                    </p:cond>
                  </p:endCondLst>
                </p:cTn>
                <p:tgtEl>
                  <p:spTgt spid="2"/>
                </p:tgtEl>
              </p:cMediaNode>
            </p:audio>
          </p:childTnLst>
        </p:cTn>
      </p:par>
    </p:tnLst>
    <p:bldLst>
      <p:bldP spid="28674" grpId="0"/>
      <p:bldP spid="28675"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Genre of 1 John</a:t>
            </a:r>
          </a:p>
        </p:txBody>
      </p:sp>
      <p:sp>
        <p:nvSpPr>
          <p:cNvPr id="37891" name="Rectangle 3"/>
          <p:cNvSpPr>
            <a:spLocks noGrp="1" noChangeArrowheads="1"/>
          </p:cNvSpPr>
          <p:nvPr>
            <p:ph type="body" idx="1"/>
          </p:nvPr>
        </p:nvSpPr>
        <p:spPr>
          <a:xfrm>
            <a:off x="609600" y="1905000"/>
            <a:ext cx="7924800" cy="4419600"/>
          </a:xfrm>
        </p:spPr>
        <p:txBody>
          <a:bodyPr/>
          <a:lstStyle/>
          <a:p>
            <a:r>
              <a:rPr lang="en-US" altLang="en-US"/>
              <a:t>Does not follow letter format</a:t>
            </a:r>
          </a:p>
          <a:p>
            <a:pPr lvl="1"/>
            <a:r>
              <a:rPr lang="en-US" altLang="en-US"/>
              <a:t>Sender, recipient, greeting, closing</a:t>
            </a:r>
          </a:p>
          <a:p>
            <a:r>
              <a:rPr lang="en-US" altLang="en-US"/>
              <a:t>Looks more like a …</a:t>
            </a:r>
          </a:p>
          <a:p>
            <a:pPr lvl="1"/>
            <a:r>
              <a:rPr lang="en-US" altLang="en-US"/>
              <a:t>Tract, discourse</a:t>
            </a:r>
          </a:p>
          <a:p>
            <a:pPr lvl="1"/>
            <a:r>
              <a:rPr lang="en-US" altLang="en-US"/>
              <a:t>Sermon</a:t>
            </a:r>
          </a:p>
        </p:txBody>
      </p:sp>
    </p:spTree>
    <p:custDataLst>
      <p:tags r:id="rId1"/>
    </p:custDataLst>
  </p:cSld>
  <p:clrMapOvr>
    <a:masterClrMapping/>
  </p:clrMapOvr>
  <p:transition advTm="6736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7891">
                                            <p:txEl>
                                              <p:pRg st="3" end="3"/>
                                            </p:txEl>
                                          </p:spTgt>
                                        </p:tgtEl>
                                        <p:attrNameLst>
                                          <p:attrName>style.visibility</p:attrName>
                                        </p:attrNameLst>
                                      </p:cBhvr>
                                      <p:to>
                                        <p:strVal val="visible"/>
                                      </p:to>
                                    </p:set>
                                    <p:anim calcmode="lin" valueType="num">
                                      <p:cBhvr additive="base">
                                        <p:cTn id="25"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7891">
                                            <p:txEl>
                                              <p:pRg st="4" end="4"/>
                                            </p:txEl>
                                          </p:spTgt>
                                        </p:tgtEl>
                                        <p:attrNameLst>
                                          <p:attrName>style.visibility</p:attrName>
                                        </p:attrNameLst>
                                      </p:cBhvr>
                                      <p:to>
                                        <p:strVal val="visible"/>
                                      </p:to>
                                    </p:set>
                                    <p:anim calcmode="lin" valueType="num">
                                      <p:cBhvr additive="base">
                                        <p:cTn id="31" dur="500" fill="hold"/>
                                        <p:tgtEl>
                                          <p:spTgt spid="378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78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False Teachers in 1 John</a:t>
            </a:r>
          </a:p>
        </p:txBody>
      </p:sp>
      <p:sp>
        <p:nvSpPr>
          <p:cNvPr id="38915" name="Rectangle 3"/>
          <p:cNvSpPr>
            <a:spLocks noGrp="1" noChangeArrowheads="1"/>
          </p:cNvSpPr>
          <p:nvPr>
            <p:ph type="body" idx="1"/>
          </p:nvPr>
        </p:nvSpPr>
        <p:spPr/>
        <p:txBody>
          <a:bodyPr/>
          <a:lstStyle/>
          <a:p>
            <a:r>
              <a:rPr lang="en-US" altLang="en-US"/>
              <a:t>They have left the church(es) John is writing to (1 Jn 2:18-19).</a:t>
            </a:r>
          </a:p>
          <a:p>
            <a:r>
              <a:rPr lang="en-US" altLang="en-US"/>
              <a:t>They are trying to lead others out (2:26).</a:t>
            </a:r>
          </a:p>
          <a:p>
            <a:r>
              <a:rPr lang="en-US" altLang="en-US"/>
              <a:t>They claim superior knowledge (2:20,27).</a:t>
            </a:r>
          </a:p>
          <a:p>
            <a:r>
              <a:rPr lang="en-US" altLang="en-US"/>
              <a:t>They show little love (4:20).</a:t>
            </a:r>
          </a:p>
          <a:p>
            <a:r>
              <a:rPr lang="en-US" altLang="en-US"/>
              <a:t>Perhaps they are forerunners of later Gnosticism.</a:t>
            </a:r>
          </a:p>
        </p:txBody>
      </p:sp>
    </p:spTree>
    <p:custDataLst>
      <p:tags r:id="rId1"/>
    </p:custDataLst>
  </p:cSld>
  <p:clrMapOvr>
    <a:masterClrMapping/>
  </p:clrMapOvr>
  <p:transition advTm="461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 calcmode="lin" valueType="num">
                                      <p:cBhvr additive="base">
                                        <p:cTn id="25"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915">
                                            <p:txEl>
                                              <p:pRg st="4" end="4"/>
                                            </p:txEl>
                                          </p:spTgt>
                                        </p:tgtEl>
                                        <p:attrNameLst>
                                          <p:attrName>style.visibility</p:attrName>
                                        </p:attrNameLst>
                                      </p:cBhvr>
                                      <p:to>
                                        <p:strVal val="visible"/>
                                      </p:to>
                                    </p:set>
                                    <p:anim calcmode="lin" valueType="num">
                                      <p:cBhvr additive="base">
                                        <p:cTn id="31"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9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a:t>They have left the churches</a:t>
            </a:r>
          </a:p>
        </p:txBody>
      </p:sp>
      <p:sp>
        <p:nvSpPr>
          <p:cNvPr id="58372" name="Text Box 4"/>
          <p:cNvSpPr txBox="1">
            <a:spLocks noChangeArrowheads="1"/>
          </p:cNvSpPr>
          <p:nvPr/>
        </p:nvSpPr>
        <p:spPr bwMode="auto">
          <a:xfrm>
            <a:off x="1219200" y="1905000"/>
            <a:ext cx="70866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800">
                <a:latin typeface="Times New Roman" pitchFamily="18" charset="0"/>
              </a:rPr>
              <a:t>1John 2:18-19 (NIV) Dear children, this is the last hour; and as you have heard that the antichrist is coming, even now many antichrists have come. This is how we know it is the last hour. 19 They went out from us, but they did not really belong to us. For if they had belonged to us, they would have remained with us; but their going showed that none of them belonged to us. </a:t>
            </a:r>
          </a:p>
        </p:txBody>
      </p:sp>
    </p:spTree>
    <p:custDataLst>
      <p:tags r:id="rId1"/>
    </p:custDataLst>
  </p:cSld>
  <p:clrMapOvr>
    <a:masterClrMapping/>
  </p:clrMapOvr>
  <p:transition advTm="2532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checkerboard(across)">
                                      <p:cBhvr>
                                        <p:cTn id="7"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a:t>Trying to lead others out</a:t>
            </a:r>
          </a:p>
        </p:txBody>
      </p:sp>
      <p:sp>
        <p:nvSpPr>
          <p:cNvPr id="60420" name="Text Box 4"/>
          <p:cNvSpPr txBox="1">
            <a:spLocks noChangeArrowheads="1"/>
          </p:cNvSpPr>
          <p:nvPr/>
        </p:nvSpPr>
        <p:spPr bwMode="auto">
          <a:xfrm>
            <a:off x="1752600" y="2362200"/>
            <a:ext cx="64008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3200">
                <a:latin typeface="Times New Roman" pitchFamily="18" charset="0"/>
              </a:rPr>
              <a:t>1John 2:26 (NIV) I am writing these things to you about those who are trying to lead you astray. </a:t>
            </a:r>
          </a:p>
        </p:txBody>
      </p:sp>
    </p:spTree>
    <p:custDataLst>
      <p:tags r:id="rId1"/>
    </p:custDataLst>
  </p:cSld>
  <p:clrMapOvr>
    <a:masterClrMapping/>
  </p:clrMapOvr>
  <p:transition advTm="935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checkerboard(across)">
                                      <p:cBhvr>
                                        <p:cTn id="7" dur="5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a:t>Claim superior knowledge</a:t>
            </a:r>
          </a:p>
        </p:txBody>
      </p:sp>
      <p:sp>
        <p:nvSpPr>
          <p:cNvPr id="62469" name="Text Box 5"/>
          <p:cNvSpPr txBox="1">
            <a:spLocks noChangeArrowheads="1"/>
          </p:cNvSpPr>
          <p:nvPr/>
        </p:nvSpPr>
        <p:spPr bwMode="auto">
          <a:xfrm>
            <a:off x="1219200" y="1752600"/>
            <a:ext cx="7010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800">
                <a:latin typeface="Times New Roman" pitchFamily="18" charset="0"/>
              </a:rPr>
              <a:t>1John 2:20 (NIV) But you have an anointing from the Holy One, and all of you know the truth. </a:t>
            </a:r>
          </a:p>
        </p:txBody>
      </p:sp>
      <p:sp>
        <p:nvSpPr>
          <p:cNvPr id="62471" name="Text Box 7"/>
          <p:cNvSpPr txBox="1">
            <a:spLocks noChangeArrowheads="1"/>
          </p:cNvSpPr>
          <p:nvPr/>
        </p:nvSpPr>
        <p:spPr bwMode="auto">
          <a:xfrm>
            <a:off x="1219200" y="3352800"/>
            <a:ext cx="70104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800">
                <a:latin typeface="Times New Roman" pitchFamily="18" charset="0"/>
              </a:rPr>
              <a:t>1John 2:27 (NIV) As for you, the anointing you received from him remains in you, and you do not need anyone to teach you. But as his anointing teaches you about all things and as that anointing is real, not counterfeit</a:t>
            </a:r>
            <a:r>
              <a:rPr lang="en-US" altLang="en-US" sz="2800">
                <a:latin typeface="Times New Roman" pitchFamily="18" charset="0"/>
                <a:cs typeface="Times New Roman" pitchFamily="18" charset="0"/>
              </a:rPr>
              <a:t>–</a:t>
            </a:r>
            <a:r>
              <a:rPr lang="en-US" altLang="en-US" sz="2800">
                <a:latin typeface="Times New Roman" pitchFamily="18" charset="0"/>
              </a:rPr>
              <a:t>just as it has taught you, remain in him. </a:t>
            </a:r>
          </a:p>
        </p:txBody>
      </p:sp>
    </p:spTree>
    <p:custDataLst>
      <p:tags r:id="rId1"/>
    </p:custDataLst>
  </p:cSld>
  <p:clrMapOvr>
    <a:masterClrMapping/>
  </p:clrMapOvr>
  <p:transition advTm="5602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2469"/>
                                        </p:tgtEl>
                                        <p:attrNameLst>
                                          <p:attrName>style.visibility</p:attrName>
                                        </p:attrNameLst>
                                      </p:cBhvr>
                                      <p:to>
                                        <p:strVal val="visible"/>
                                      </p:to>
                                    </p:set>
                                    <p:animEffect transition="in" filter="checkerboard(across)">
                                      <p:cBhvr>
                                        <p:cTn id="7" dur="500"/>
                                        <p:tgtEl>
                                          <p:spTgt spid="624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2471"/>
                                        </p:tgtEl>
                                        <p:attrNameLst>
                                          <p:attrName>style.visibility</p:attrName>
                                        </p:attrNameLst>
                                      </p:cBhvr>
                                      <p:to>
                                        <p:strVal val="visible"/>
                                      </p:to>
                                    </p:set>
                                    <p:animEffect transition="in" filter="checkerboard(across)">
                                      <p:cBhvr>
                                        <p:cTn id="12" dur="500"/>
                                        <p:tgtEl>
                                          <p:spTgt spid="62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p:bldP spid="6247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a:t>Show little love</a:t>
            </a:r>
          </a:p>
        </p:txBody>
      </p:sp>
      <p:sp>
        <p:nvSpPr>
          <p:cNvPr id="64516" name="Text Box 4"/>
          <p:cNvSpPr txBox="1">
            <a:spLocks noChangeArrowheads="1"/>
          </p:cNvSpPr>
          <p:nvPr/>
        </p:nvSpPr>
        <p:spPr bwMode="auto">
          <a:xfrm>
            <a:off x="1447800" y="2286000"/>
            <a:ext cx="6477000"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3200">
                <a:latin typeface="Times New Roman" pitchFamily="18" charset="0"/>
              </a:rPr>
              <a:t>1John 4:20 (NIV) If anyone says, "I love God," yet hates his brother, he is a liar. For anyone who does not love his brother, whom he has seen, cannot love God, whom he has not seen. </a:t>
            </a:r>
          </a:p>
        </p:txBody>
      </p:sp>
    </p:spTree>
    <p:custDataLst>
      <p:tags r:id="rId1"/>
    </p:custDataLst>
  </p:cSld>
  <p:clrMapOvr>
    <a:masterClrMapping/>
  </p:clrMapOvr>
  <p:transition advTm="4435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checkerboard(across)">
                                      <p:cBhvr>
                                        <p:cTn id="7" dur="500"/>
                                        <p:tgtEl>
                                          <p:spTgt spid="64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a:t>False Teachers in 1 John</a:t>
            </a:r>
          </a:p>
        </p:txBody>
      </p:sp>
      <p:sp>
        <p:nvSpPr>
          <p:cNvPr id="72707" name="Rectangle 3"/>
          <p:cNvSpPr>
            <a:spLocks noGrp="1" noChangeArrowheads="1"/>
          </p:cNvSpPr>
          <p:nvPr>
            <p:ph type="body" idx="1"/>
          </p:nvPr>
        </p:nvSpPr>
        <p:spPr/>
        <p:txBody>
          <a:bodyPr/>
          <a:lstStyle/>
          <a:p>
            <a:r>
              <a:rPr lang="en-US" altLang="en-US"/>
              <a:t>They have left the church(es) John is writing to (1 Jn 2:18-19)</a:t>
            </a:r>
          </a:p>
          <a:p>
            <a:r>
              <a:rPr lang="en-US" altLang="en-US"/>
              <a:t>They are trying to lead others out (2:26)</a:t>
            </a:r>
          </a:p>
          <a:p>
            <a:r>
              <a:rPr lang="en-US" altLang="en-US"/>
              <a:t>They claim superior knowledge (2:20,27)</a:t>
            </a:r>
          </a:p>
          <a:p>
            <a:r>
              <a:rPr lang="en-US" altLang="en-US"/>
              <a:t>They show little love (4:20)</a:t>
            </a:r>
          </a:p>
          <a:p>
            <a:r>
              <a:rPr lang="en-US" altLang="en-US"/>
              <a:t>Perhaps forerunners of later Gnosticism</a:t>
            </a:r>
          </a:p>
        </p:txBody>
      </p:sp>
    </p:spTree>
    <p:custDataLst>
      <p:tags r:id="rId1"/>
    </p:custDataLst>
  </p:cSld>
  <p:clrMapOvr>
    <a:masterClrMapping/>
  </p:clrMapOvr>
  <p:transition advTm="692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additive="base">
                                        <p:cTn id="7" dur="500" fill="hold"/>
                                        <p:tgtEl>
                                          <p:spTgt spid="727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27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2707">
                                            <p:txEl>
                                              <p:pRg st="1" end="1"/>
                                            </p:txEl>
                                          </p:spTgt>
                                        </p:tgtEl>
                                        <p:attrNameLst>
                                          <p:attrName>style.visibility</p:attrName>
                                        </p:attrNameLst>
                                      </p:cBhvr>
                                      <p:to>
                                        <p:strVal val="visible"/>
                                      </p:to>
                                    </p:set>
                                    <p:anim calcmode="lin" valueType="num">
                                      <p:cBhvr additive="base">
                                        <p:cTn id="13" dur="500" fill="hold"/>
                                        <p:tgtEl>
                                          <p:spTgt spid="727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27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2707">
                                            <p:txEl>
                                              <p:pRg st="2" end="2"/>
                                            </p:txEl>
                                          </p:spTgt>
                                        </p:tgtEl>
                                        <p:attrNameLst>
                                          <p:attrName>style.visibility</p:attrName>
                                        </p:attrNameLst>
                                      </p:cBhvr>
                                      <p:to>
                                        <p:strVal val="visible"/>
                                      </p:to>
                                    </p:set>
                                    <p:anim calcmode="lin" valueType="num">
                                      <p:cBhvr additive="base">
                                        <p:cTn id="19" dur="500" fill="hold"/>
                                        <p:tgtEl>
                                          <p:spTgt spid="727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27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2707">
                                            <p:txEl>
                                              <p:pRg st="3" end="3"/>
                                            </p:txEl>
                                          </p:spTgt>
                                        </p:tgtEl>
                                        <p:attrNameLst>
                                          <p:attrName>style.visibility</p:attrName>
                                        </p:attrNameLst>
                                      </p:cBhvr>
                                      <p:to>
                                        <p:strVal val="visible"/>
                                      </p:to>
                                    </p:set>
                                    <p:anim calcmode="lin" valueType="num">
                                      <p:cBhvr additive="base">
                                        <p:cTn id="25" dur="500" fill="hold"/>
                                        <p:tgtEl>
                                          <p:spTgt spid="727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27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2707">
                                            <p:txEl>
                                              <p:pRg st="4" end="4"/>
                                            </p:txEl>
                                          </p:spTgt>
                                        </p:tgtEl>
                                        <p:attrNameLst>
                                          <p:attrName>style.visibility</p:attrName>
                                        </p:attrNameLst>
                                      </p:cBhvr>
                                      <p:to>
                                        <p:strVal val="visible"/>
                                      </p:to>
                                    </p:set>
                                    <p:anim calcmode="lin" valueType="num">
                                      <p:cBhvr additive="base">
                                        <p:cTn id="31" dur="500" fill="hold"/>
                                        <p:tgtEl>
                                          <p:spTgt spid="727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27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Their Teachings</a:t>
            </a:r>
          </a:p>
        </p:txBody>
      </p:sp>
      <p:sp>
        <p:nvSpPr>
          <p:cNvPr id="39939" name="Rectangle 3"/>
          <p:cNvSpPr>
            <a:spLocks noGrp="1" noChangeArrowheads="1"/>
          </p:cNvSpPr>
          <p:nvPr>
            <p:ph type="body" idx="1"/>
          </p:nvPr>
        </p:nvSpPr>
        <p:spPr/>
        <p:txBody>
          <a:bodyPr/>
          <a:lstStyle/>
          <a:p>
            <a:r>
              <a:rPr lang="en-US" altLang="en-US"/>
              <a:t>Christology:  They deny…</a:t>
            </a:r>
          </a:p>
          <a:p>
            <a:pPr lvl="1"/>
            <a:r>
              <a:rPr lang="en-US" altLang="en-US" sz="3200"/>
              <a:t>Messiahship of Jesus (2:22)</a:t>
            </a:r>
          </a:p>
          <a:p>
            <a:pPr lvl="1"/>
            <a:r>
              <a:rPr lang="en-US" altLang="en-US" sz="3200"/>
              <a:t>His pre-existence (1:1)</a:t>
            </a:r>
          </a:p>
          <a:p>
            <a:pPr lvl="1"/>
            <a:r>
              <a:rPr lang="en-US" altLang="en-US" sz="3200"/>
              <a:t>His sonship (4:15; 5:5, 10)</a:t>
            </a:r>
          </a:p>
          <a:p>
            <a:pPr lvl="1"/>
            <a:r>
              <a:rPr lang="en-US" altLang="en-US" sz="3200"/>
              <a:t>His incarnation (4:2; cp 2 John 7)</a:t>
            </a:r>
          </a:p>
          <a:p>
            <a:pPr lvl="1"/>
            <a:r>
              <a:rPr lang="en-US" altLang="en-US" sz="3200"/>
              <a:t>His saving work (4:9-10, 14)</a:t>
            </a:r>
          </a:p>
        </p:txBody>
      </p:sp>
    </p:spTree>
    <p:custDataLst>
      <p:tags r:id="rId1"/>
    </p:custDataLst>
  </p:cSld>
  <p:clrMapOvr>
    <a:masterClrMapping/>
  </p:clrMapOvr>
  <p:transition advTm="3488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anim calcmode="lin" valueType="num">
                                      <p:cBhvr additive="base">
                                        <p:cTn id="13" dur="5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939">
                                            <p:txEl>
                                              <p:pRg st="2" end="2"/>
                                            </p:txEl>
                                          </p:spTgt>
                                        </p:tgtEl>
                                        <p:attrNameLst>
                                          <p:attrName>style.visibility</p:attrName>
                                        </p:attrNameLst>
                                      </p:cBhvr>
                                      <p:to>
                                        <p:strVal val="visible"/>
                                      </p:to>
                                    </p:set>
                                    <p:anim calcmode="lin" valueType="num">
                                      <p:cBhvr additive="base">
                                        <p:cTn id="19" dur="5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939">
                                            <p:txEl>
                                              <p:pRg st="3" end="3"/>
                                            </p:txEl>
                                          </p:spTgt>
                                        </p:tgtEl>
                                        <p:attrNameLst>
                                          <p:attrName>style.visibility</p:attrName>
                                        </p:attrNameLst>
                                      </p:cBhvr>
                                      <p:to>
                                        <p:strVal val="visible"/>
                                      </p:to>
                                    </p:set>
                                    <p:anim calcmode="lin" valueType="num">
                                      <p:cBhvr additive="base">
                                        <p:cTn id="25" dur="5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9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939">
                                            <p:txEl>
                                              <p:pRg st="4" end="4"/>
                                            </p:txEl>
                                          </p:spTgt>
                                        </p:tgtEl>
                                        <p:attrNameLst>
                                          <p:attrName>style.visibility</p:attrName>
                                        </p:attrNameLst>
                                      </p:cBhvr>
                                      <p:to>
                                        <p:strVal val="visible"/>
                                      </p:to>
                                    </p:set>
                                    <p:anim calcmode="lin" valueType="num">
                                      <p:cBhvr additive="base">
                                        <p:cTn id="31" dur="5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9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9939">
                                            <p:txEl>
                                              <p:pRg st="5" end="5"/>
                                            </p:txEl>
                                          </p:spTgt>
                                        </p:tgtEl>
                                        <p:attrNameLst>
                                          <p:attrName>style.visibility</p:attrName>
                                        </p:attrNameLst>
                                      </p:cBhvr>
                                      <p:to>
                                        <p:strVal val="visible"/>
                                      </p:to>
                                    </p:set>
                                    <p:anim calcmode="lin" valueType="num">
                                      <p:cBhvr additive="base">
                                        <p:cTn id="37" dur="500" fill="hold"/>
                                        <p:tgtEl>
                                          <p:spTgt spid="3993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993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a:t>Deny his Messiahship</a:t>
            </a:r>
          </a:p>
        </p:txBody>
      </p:sp>
      <p:sp>
        <p:nvSpPr>
          <p:cNvPr id="66564" name="Text Box 4"/>
          <p:cNvSpPr txBox="1">
            <a:spLocks noChangeArrowheads="1"/>
          </p:cNvSpPr>
          <p:nvPr/>
        </p:nvSpPr>
        <p:spPr bwMode="auto">
          <a:xfrm>
            <a:off x="1219200" y="2362200"/>
            <a:ext cx="65532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3200">
                <a:latin typeface="Times New Roman" pitchFamily="18" charset="0"/>
              </a:rPr>
              <a:t>1John 2:22 (NIV) Who is the liar? It is the man who denies that Jesus is the Christ. Such a man is the antichrist--he denies the Father and the Son. </a:t>
            </a:r>
          </a:p>
        </p:txBody>
      </p:sp>
    </p:spTree>
    <p:custDataLst>
      <p:tags r:id="rId1"/>
    </p:custDataLst>
  </p:cSld>
  <p:clrMapOvr>
    <a:masterClrMapping/>
  </p:clrMapOvr>
  <p:transition advTm="1526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checkerboard(across)">
                                      <p:cBhvr>
                                        <p:cTn id="7" dur="500"/>
                                        <p:tgtEl>
                                          <p:spTgt spid="66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a:t>Deny his Pre-existence?</a:t>
            </a:r>
          </a:p>
        </p:txBody>
      </p:sp>
      <p:sp>
        <p:nvSpPr>
          <p:cNvPr id="68612" name="Text Box 4"/>
          <p:cNvSpPr txBox="1">
            <a:spLocks noChangeArrowheads="1"/>
          </p:cNvSpPr>
          <p:nvPr/>
        </p:nvSpPr>
        <p:spPr bwMode="auto">
          <a:xfrm>
            <a:off x="1219200" y="2438400"/>
            <a:ext cx="6477000"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3200">
                <a:latin typeface="Times New Roman" pitchFamily="18" charset="0"/>
              </a:rPr>
              <a:t>1John 1:1 (NIV) That which was from the beginning, which we have heard, which we have seen with our eyes, which we have looked at and our hands have touched</a:t>
            </a:r>
            <a:r>
              <a:rPr lang="en-US" altLang="en-US" sz="3200">
                <a:latin typeface="Times New Roman" pitchFamily="18" charset="0"/>
                <a:cs typeface="Times New Roman" pitchFamily="18" charset="0"/>
              </a:rPr>
              <a:t>– </a:t>
            </a:r>
            <a:r>
              <a:rPr lang="en-US" altLang="en-US" sz="3200">
                <a:latin typeface="Times New Roman" pitchFamily="18" charset="0"/>
              </a:rPr>
              <a:t>this we proclaim concerning the Word of life. </a:t>
            </a:r>
          </a:p>
        </p:txBody>
      </p:sp>
    </p:spTree>
    <p:custDataLst>
      <p:tags r:id="rId1"/>
    </p:custDataLst>
  </p:cSld>
  <p:clrMapOvr>
    <a:masterClrMapping/>
  </p:clrMapOvr>
  <p:transition advTm="5459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8612"/>
                                        </p:tgtEl>
                                        <p:attrNameLst>
                                          <p:attrName>style.visibility</p:attrName>
                                        </p:attrNameLst>
                                      </p:cBhvr>
                                      <p:to>
                                        <p:strVal val="visible"/>
                                      </p:to>
                                    </p:set>
                                    <p:animEffect transition="in" filter="checkerboard(across)">
                                      <p:cBhvr>
                                        <p:cTn id="7" dur="500"/>
                                        <p:tgtEl>
                                          <p:spTgt spid="68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Author of the Letters</a:t>
            </a:r>
          </a:p>
        </p:txBody>
      </p:sp>
      <p:sp>
        <p:nvSpPr>
          <p:cNvPr id="29699" name="Rectangle 3"/>
          <p:cNvSpPr>
            <a:spLocks noGrp="1" noChangeArrowheads="1"/>
          </p:cNvSpPr>
          <p:nvPr>
            <p:ph type="body" idx="1"/>
          </p:nvPr>
        </p:nvSpPr>
        <p:spPr/>
        <p:txBody>
          <a:bodyPr/>
          <a:lstStyle/>
          <a:p>
            <a:r>
              <a:rPr lang="en-US" altLang="en-US"/>
              <a:t>Traditionally John the Apostle</a:t>
            </a:r>
          </a:p>
          <a:p>
            <a:r>
              <a:rPr lang="en-US" altLang="en-US"/>
              <a:t>Some moderns claim it was </a:t>
            </a:r>
            <a:r>
              <a:rPr lang="en-US" altLang="en-US">
                <a:cs typeface="Arial" charset="0"/>
              </a:rPr>
              <a:t>"</a:t>
            </a:r>
            <a:r>
              <a:rPr lang="en-US" altLang="en-US"/>
              <a:t>John the Elder</a:t>
            </a:r>
            <a:r>
              <a:rPr lang="en-US" altLang="en-US">
                <a:cs typeface="Arial" charset="0"/>
              </a:rPr>
              <a:t>"</a:t>
            </a:r>
          </a:p>
          <a:p>
            <a:pPr lvl="1"/>
            <a:r>
              <a:rPr lang="en-US" altLang="en-US"/>
              <a:t>They claim evidence from the titles of 2 and 3 John</a:t>
            </a:r>
          </a:p>
          <a:p>
            <a:pPr lvl="1"/>
            <a:r>
              <a:rPr lang="en-US" altLang="en-US"/>
              <a:t>And from a statement of the early church father Papias, preserved in Eusebius’ </a:t>
            </a:r>
            <a:r>
              <a:rPr lang="en-US" altLang="en-US" i="1"/>
              <a:t>Church History</a:t>
            </a:r>
            <a:r>
              <a:rPr lang="en-US" altLang="en-US"/>
              <a:t>, 3.39.3-4</a:t>
            </a:r>
            <a:endParaRPr lang="en-US" altLang="en-US" i="1"/>
          </a:p>
        </p:txBody>
      </p:sp>
    </p:spTree>
    <p:custDataLst>
      <p:tags r:id="rId1"/>
    </p:custDataLst>
  </p:cSld>
  <p:clrMapOvr>
    <a:masterClrMapping/>
  </p:clrMapOvr>
  <p:transition advTm="4827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699">
                                            <p:txEl>
                                              <p:pRg st="3" end="3"/>
                                            </p:txEl>
                                          </p:spTgt>
                                        </p:tgtEl>
                                        <p:attrNameLst>
                                          <p:attrName>style.visibility</p:attrName>
                                        </p:attrNameLst>
                                      </p:cBhvr>
                                      <p:to>
                                        <p:strVal val="visible"/>
                                      </p:to>
                                    </p:set>
                                    <p:anim calcmode="lin" valueType="num">
                                      <p:cBhvr additive="base">
                                        <p:cTn id="25"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6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bldLvl="2"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a:t>Deny he is Son of God</a:t>
            </a:r>
          </a:p>
        </p:txBody>
      </p:sp>
      <p:sp>
        <p:nvSpPr>
          <p:cNvPr id="70660" name="Text Box 4"/>
          <p:cNvSpPr txBox="1">
            <a:spLocks noChangeArrowheads="1"/>
          </p:cNvSpPr>
          <p:nvPr/>
        </p:nvSpPr>
        <p:spPr bwMode="auto">
          <a:xfrm>
            <a:off x="990600" y="1371600"/>
            <a:ext cx="7315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800">
                <a:latin typeface="Times New Roman" pitchFamily="18" charset="0"/>
              </a:rPr>
              <a:t>1John 4:15 (NIV) If anyone acknowledges that Jesus is the Son of God, God lives in him and he in God. </a:t>
            </a:r>
          </a:p>
        </p:txBody>
      </p:sp>
      <p:sp>
        <p:nvSpPr>
          <p:cNvPr id="70661" name="Text Box 5"/>
          <p:cNvSpPr txBox="1">
            <a:spLocks noChangeArrowheads="1"/>
          </p:cNvSpPr>
          <p:nvPr/>
        </p:nvSpPr>
        <p:spPr bwMode="auto">
          <a:xfrm>
            <a:off x="914400" y="2667000"/>
            <a:ext cx="7391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800">
                <a:latin typeface="Times New Roman" pitchFamily="18" charset="0"/>
              </a:rPr>
              <a:t>1John 5:5 (NIV) Who is it that overcomes the world? Only he who believes that Jesus is the Son of God. </a:t>
            </a:r>
          </a:p>
        </p:txBody>
      </p:sp>
      <p:sp>
        <p:nvSpPr>
          <p:cNvPr id="70662" name="Text Box 6"/>
          <p:cNvSpPr txBox="1">
            <a:spLocks noChangeArrowheads="1"/>
          </p:cNvSpPr>
          <p:nvPr/>
        </p:nvSpPr>
        <p:spPr bwMode="auto">
          <a:xfrm>
            <a:off x="914400" y="4038600"/>
            <a:ext cx="78486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800">
                <a:latin typeface="Times New Roman" pitchFamily="18" charset="0"/>
              </a:rPr>
              <a:t>1John 5:10 (NIV) Anyone who believes in the Son of God has this testimony in his heart. Anyone who does not believe God has made him out to be a liar, because he has not believed the testimony God has given about his Son. </a:t>
            </a:r>
          </a:p>
        </p:txBody>
      </p:sp>
    </p:spTree>
    <p:custDataLst>
      <p:tags r:id="rId1"/>
    </p:custDataLst>
  </p:cSld>
  <p:clrMapOvr>
    <a:masterClrMapping/>
  </p:clrMapOvr>
  <p:transition advTm="3768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0660"/>
                                        </p:tgtEl>
                                        <p:attrNameLst>
                                          <p:attrName>style.visibility</p:attrName>
                                        </p:attrNameLst>
                                      </p:cBhvr>
                                      <p:to>
                                        <p:strVal val="visible"/>
                                      </p:to>
                                    </p:set>
                                    <p:animEffect transition="in" filter="checkerboard(across)">
                                      <p:cBhvr>
                                        <p:cTn id="7" dur="500"/>
                                        <p:tgtEl>
                                          <p:spTgt spid="706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70661">
                                            <p:txEl>
                                              <p:pRg st="0" end="0"/>
                                            </p:txEl>
                                          </p:spTgt>
                                        </p:tgtEl>
                                        <p:attrNameLst>
                                          <p:attrName>style.visibility</p:attrName>
                                        </p:attrNameLst>
                                      </p:cBhvr>
                                      <p:to>
                                        <p:strVal val="visible"/>
                                      </p:to>
                                    </p:set>
                                    <p:animEffect transition="in" filter="checkerboard(across)">
                                      <p:cBhvr>
                                        <p:cTn id="12" dur="500"/>
                                        <p:tgtEl>
                                          <p:spTgt spid="7066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0662"/>
                                        </p:tgtEl>
                                        <p:attrNameLst>
                                          <p:attrName>style.visibility</p:attrName>
                                        </p:attrNameLst>
                                      </p:cBhvr>
                                      <p:to>
                                        <p:strVal val="visible"/>
                                      </p:to>
                                    </p:set>
                                    <p:animEffect transition="in" filter="checkerboard(across)">
                                      <p:cBhvr>
                                        <p:cTn id="17" dur="500"/>
                                        <p:tgtEl>
                                          <p:spTgt spid="70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p:bldP spid="7066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a:t>Deny he comes in flesh</a:t>
            </a:r>
          </a:p>
        </p:txBody>
      </p:sp>
      <p:sp>
        <p:nvSpPr>
          <p:cNvPr id="73732" name="Text Box 4"/>
          <p:cNvSpPr txBox="1">
            <a:spLocks noChangeArrowheads="1"/>
          </p:cNvSpPr>
          <p:nvPr/>
        </p:nvSpPr>
        <p:spPr bwMode="auto">
          <a:xfrm>
            <a:off x="1219200" y="1828800"/>
            <a:ext cx="70866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800">
                <a:latin typeface="Times New Roman" pitchFamily="18" charset="0"/>
              </a:rPr>
              <a:t>1John 4:2 (NIV) This is how you can recognize the Spirit of God: Every spirit that acknowledges that Jesus Christ has come in the flesh is from God, </a:t>
            </a:r>
          </a:p>
        </p:txBody>
      </p:sp>
      <p:sp>
        <p:nvSpPr>
          <p:cNvPr id="73733" name="Text Box 5"/>
          <p:cNvSpPr txBox="1">
            <a:spLocks noChangeArrowheads="1"/>
          </p:cNvSpPr>
          <p:nvPr/>
        </p:nvSpPr>
        <p:spPr bwMode="auto">
          <a:xfrm>
            <a:off x="1219200" y="3886200"/>
            <a:ext cx="70866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800">
                <a:latin typeface="Times New Roman" pitchFamily="18" charset="0"/>
              </a:rPr>
              <a:t>Compare 2John 1:7 (NIV) Many deceivers, who do not acknowledge Jesus Christ as coming in the flesh, have gone out into the world. Any such person is the deceiver and the antichrist. </a:t>
            </a:r>
          </a:p>
        </p:txBody>
      </p:sp>
    </p:spTree>
    <p:custDataLst>
      <p:tags r:id="rId1"/>
    </p:custDataLst>
  </p:cSld>
  <p:clrMapOvr>
    <a:masterClrMapping/>
  </p:clrMapOvr>
  <p:transition advTm="5253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checkerboard(across)">
                                      <p:cBhvr>
                                        <p:cTn id="7" dur="500"/>
                                        <p:tgtEl>
                                          <p:spTgt spid="737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73733">
                                            <p:txEl>
                                              <p:pRg st="0" end="0"/>
                                            </p:txEl>
                                          </p:spTgt>
                                        </p:tgtEl>
                                        <p:attrNameLst>
                                          <p:attrName>style.visibility</p:attrName>
                                        </p:attrNameLst>
                                      </p:cBhvr>
                                      <p:to>
                                        <p:strVal val="visible"/>
                                      </p:to>
                                    </p:set>
                                    <p:animEffect transition="in" filter="checkerboard(across)">
                                      <p:cBhvr>
                                        <p:cTn id="12" dur="500"/>
                                        <p:tgtEl>
                                          <p:spTgt spid="737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a:t>Deny he saves?</a:t>
            </a:r>
          </a:p>
        </p:txBody>
      </p:sp>
      <p:sp>
        <p:nvSpPr>
          <p:cNvPr id="75780" name="Text Box 4"/>
          <p:cNvSpPr txBox="1">
            <a:spLocks noChangeArrowheads="1"/>
          </p:cNvSpPr>
          <p:nvPr/>
        </p:nvSpPr>
        <p:spPr bwMode="auto">
          <a:xfrm>
            <a:off x="990600" y="1752600"/>
            <a:ext cx="70866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800">
                <a:latin typeface="Times New Roman" pitchFamily="18" charset="0"/>
              </a:rPr>
              <a:t>1John 4:9-10 (NIV) This is how God showed his love among us: He sent his one and only Son into the world that we might live through him. 10 This is love: not that we loved God, but that he loved us and sent his Son as an atoning sacrifice for our sins. </a:t>
            </a:r>
          </a:p>
        </p:txBody>
      </p:sp>
      <p:sp>
        <p:nvSpPr>
          <p:cNvPr id="75781" name="Text Box 5"/>
          <p:cNvSpPr txBox="1">
            <a:spLocks noChangeArrowheads="1"/>
          </p:cNvSpPr>
          <p:nvPr/>
        </p:nvSpPr>
        <p:spPr bwMode="auto">
          <a:xfrm>
            <a:off x="1600200" y="4953000"/>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ltLang="en-US" sz="2400">
              <a:latin typeface="Times New Roman" pitchFamily="18" charset="0"/>
            </a:endParaRPr>
          </a:p>
        </p:txBody>
      </p:sp>
      <p:sp>
        <p:nvSpPr>
          <p:cNvPr id="75782" name="Text Box 6"/>
          <p:cNvSpPr txBox="1">
            <a:spLocks noChangeArrowheads="1"/>
          </p:cNvSpPr>
          <p:nvPr/>
        </p:nvSpPr>
        <p:spPr bwMode="auto">
          <a:xfrm>
            <a:off x="990600" y="4572000"/>
            <a:ext cx="7391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800">
                <a:latin typeface="Times New Roman" pitchFamily="18" charset="0"/>
              </a:rPr>
              <a:t>1John 4:14 (NIV) And we have seen and testify that the Father has sent his Son to be the Savior of the world. </a:t>
            </a:r>
          </a:p>
        </p:txBody>
      </p:sp>
    </p:spTree>
    <p:custDataLst>
      <p:tags r:id="rId1"/>
    </p:custDataLst>
  </p:cSld>
  <p:clrMapOvr>
    <a:masterClrMapping/>
  </p:clrMapOvr>
  <p:transition advTm="2974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checkerboard(across)">
                                      <p:cBhvr>
                                        <p:cTn id="7" dur="500"/>
                                        <p:tgtEl>
                                          <p:spTgt spid="757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75782">
                                            <p:txEl>
                                              <p:pRg st="0" end="0"/>
                                            </p:txEl>
                                          </p:spTgt>
                                        </p:tgtEl>
                                        <p:attrNameLst>
                                          <p:attrName>style.visibility</p:attrName>
                                        </p:attrNameLst>
                                      </p:cBhvr>
                                      <p:to>
                                        <p:strVal val="visible"/>
                                      </p:to>
                                    </p:set>
                                    <p:animEffect transition="in" filter="checkerboard(across)">
                                      <p:cBhvr>
                                        <p:cTn id="12" dur="500"/>
                                        <p:tgtEl>
                                          <p:spTgt spid="757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Their Teachings</a:t>
            </a:r>
          </a:p>
        </p:txBody>
      </p:sp>
      <p:sp>
        <p:nvSpPr>
          <p:cNvPr id="40963" name="Rectangle 3"/>
          <p:cNvSpPr>
            <a:spLocks noGrp="1" noChangeArrowheads="1"/>
          </p:cNvSpPr>
          <p:nvPr>
            <p:ph type="body" idx="1"/>
          </p:nvPr>
        </p:nvSpPr>
        <p:spPr/>
        <p:txBody>
          <a:bodyPr/>
          <a:lstStyle/>
          <a:p>
            <a:r>
              <a:rPr lang="en-US" altLang="en-US"/>
              <a:t>Soteriology:</a:t>
            </a:r>
          </a:p>
          <a:p>
            <a:pPr lvl="1"/>
            <a:r>
              <a:rPr lang="en-US" altLang="en-US" sz="3200"/>
              <a:t>Teachers claim to be sinless (1:8, 10).</a:t>
            </a:r>
          </a:p>
          <a:p>
            <a:pPr lvl="1"/>
            <a:r>
              <a:rPr lang="en-US" altLang="en-US" sz="3200"/>
              <a:t>They are morally indifferent (2:4, 15; 3:4, 7-8).</a:t>
            </a:r>
          </a:p>
          <a:p>
            <a:pPr lvl="1"/>
            <a:r>
              <a:rPr lang="en-US" altLang="en-US" sz="3200"/>
              <a:t>Gnostic duality between spirit (good) and matter/body (bad)?</a:t>
            </a:r>
          </a:p>
        </p:txBody>
      </p:sp>
    </p:spTree>
    <p:custDataLst>
      <p:tags r:id="rId1"/>
    </p:custDataLst>
  </p:cSld>
  <p:clrMapOvr>
    <a:masterClrMapping/>
  </p:clrMapOvr>
  <p:transition advTm="277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additive="base">
                                        <p:cTn id="19"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63">
                                            <p:txEl>
                                              <p:pRg st="3" end="3"/>
                                            </p:txEl>
                                          </p:spTgt>
                                        </p:tgtEl>
                                        <p:attrNameLst>
                                          <p:attrName>style.visibility</p:attrName>
                                        </p:attrNameLst>
                                      </p:cBhvr>
                                      <p:to>
                                        <p:strVal val="visible"/>
                                      </p:to>
                                    </p:set>
                                    <p:anim calcmode="lin" valueType="num">
                                      <p:cBhvr additive="base">
                                        <p:cTn id="25" dur="500" fill="hold"/>
                                        <p:tgtEl>
                                          <p:spTgt spid="409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a:t>Teachers claim to be sinless</a:t>
            </a:r>
          </a:p>
        </p:txBody>
      </p:sp>
      <p:sp>
        <p:nvSpPr>
          <p:cNvPr id="77828" name="Text Box 4"/>
          <p:cNvSpPr txBox="1">
            <a:spLocks noChangeArrowheads="1"/>
          </p:cNvSpPr>
          <p:nvPr/>
        </p:nvSpPr>
        <p:spPr bwMode="auto">
          <a:xfrm>
            <a:off x="1143000" y="1828800"/>
            <a:ext cx="73914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3200">
                <a:latin typeface="Times New Roman" pitchFamily="18" charset="0"/>
              </a:rPr>
              <a:t>1John 1:8-10 (NIV) If we claim to be without sin, we deceive ourselves and the truth is not in us.  9 If we confess our sins, he is faithful and just and will forgive us our sins and purify us from all unrighteousness. 10 If we claim we have not sinned, we make him out to be a liar and his word has no place in our lives. </a:t>
            </a:r>
          </a:p>
        </p:txBody>
      </p:sp>
    </p:spTree>
    <p:custDataLst>
      <p:tags r:id="rId1"/>
    </p:custDataLst>
  </p:cSld>
  <p:clrMapOvr>
    <a:masterClrMapping/>
  </p:clrMapOvr>
  <p:transition advTm="223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7828"/>
                                        </p:tgtEl>
                                        <p:attrNameLst>
                                          <p:attrName>style.visibility</p:attrName>
                                        </p:attrNameLst>
                                      </p:cBhvr>
                                      <p:to>
                                        <p:strVal val="visible"/>
                                      </p:to>
                                    </p:set>
                                    <p:animEffect transition="in" filter="checkerboard(across)">
                                      <p:cBhvr>
                                        <p:cTn id="7" dur="5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a:t>Moral indifference</a:t>
            </a:r>
          </a:p>
        </p:txBody>
      </p:sp>
      <p:sp>
        <p:nvSpPr>
          <p:cNvPr id="79876" name="Text Box 4"/>
          <p:cNvSpPr txBox="1">
            <a:spLocks noChangeArrowheads="1"/>
          </p:cNvSpPr>
          <p:nvPr/>
        </p:nvSpPr>
        <p:spPr bwMode="auto">
          <a:xfrm>
            <a:off x="914400" y="1447800"/>
            <a:ext cx="7620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400">
                <a:latin typeface="Times New Roman" pitchFamily="18" charset="0"/>
              </a:rPr>
              <a:t>1John 2:4 (NIV) The man who says, "I know him," but does not do what he commands is a liar, and the truth is not in him. </a:t>
            </a:r>
          </a:p>
        </p:txBody>
      </p:sp>
      <p:sp>
        <p:nvSpPr>
          <p:cNvPr id="79877" name="Text Box 5"/>
          <p:cNvSpPr txBox="1">
            <a:spLocks noChangeArrowheads="1"/>
          </p:cNvSpPr>
          <p:nvPr/>
        </p:nvSpPr>
        <p:spPr bwMode="auto">
          <a:xfrm>
            <a:off x="914400" y="2667000"/>
            <a:ext cx="7467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400">
                <a:latin typeface="Times New Roman" pitchFamily="18" charset="0"/>
              </a:rPr>
              <a:t>1John 2:15 (NIV) Do not love the world or anything in the world. If anyone loves the world, the love of the Father is not in him. </a:t>
            </a:r>
          </a:p>
        </p:txBody>
      </p:sp>
      <p:sp>
        <p:nvSpPr>
          <p:cNvPr id="79878" name="Text Box 6"/>
          <p:cNvSpPr txBox="1">
            <a:spLocks noChangeArrowheads="1"/>
          </p:cNvSpPr>
          <p:nvPr/>
        </p:nvSpPr>
        <p:spPr bwMode="auto">
          <a:xfrm>
            <a:off x="914400" y="3962400"/>
            <a:ext cx="7543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400">
                <a:latin typeface="Times New Roman" pitchFamily="18" charset="0"/>
              </a:rPr>
              <a:t>1John 3:7-8 (NIV) Dear children, do not let anyone lead you astray. He who does what is right is righteous, just as he is righteous. 8 He who does what is sinful is of the devil, because the devil has been sinning from the beginning. The reason the Son of God appeared was to destroy the devil's work. </a:t>
            </a:r>
          </a:p>
        </p:txBody>
      </p:sp>
    </p:spTree>
    <p:custDataLst>
      <p:tags r:id="rId1"/>
    </p:custDataLst>
  </p:cSld>
  <p:clrMapOvr>
    <a:masterClrMapping/>
  </p:clrMapOvr>
  <p:transition advTm="3764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9876"/>
                                        </p:tgtEl>
                                        <p:attrNameLst>
                                          <p:attrName>style.visibility</p:attrName>
                                        </p:attrNameLst>
                                      </p:cBhvr>
                                      <p:to>
                                        <p:strVal val="visible"/>
                                      </p:to>
                                    </p:set>
                                    <p:animEffect transition="in" filter="checkerboard(across)">
                                      <p:cBhvr>
                                        <p:cTn id="7" dur="500"/>
                                        <p:tgtEl>
                                          <p:spTgt spid="798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79877">
                                            <p:txEl>
                                              <p:pRg st="0" end="0"/>
                                            </p:txEl>
                                          </p:spTgt>
                                        </p:tgtEl>
                                        <p:attrNameLst>
                                          <p:attrName>style.visibility</p:attrName>
                                        </p:attrNameLst>
                                      </p:cBhvr>
                                      <p:to>
                                        <p:strVal val="visible"/>
                                      </p:to>
                                    </p:set>
                                    <p:animEffect transition="in" filter="checkerboard(across)">
                                      <p:cBhvr>
                                        <p:cTn id="12" dur="500"/>
                                        <p:tgtEl>
                                          <p:spTgt spid="7987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9878"/>
                                        </p:tgtEl>
                                        <p:attrNameLst>
                                          <p:attrName>style.visibility</p:attrName>
                                        </p:attrNameLst>
                                      </p:cBhvr>
                                      <p:to>
                                        <p:strVal val="visible"/>
                                      </p:to>
                                    </p:set>
                                    <p:animEffect transition="in" filter="checkerboard(across)">
                                      <p:cBhvr>
                                        <p:cTn id="17" dur="500"/>
                                        <p:tgtEl>
                                          <p:spTgt spid="79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p:bldP spid="79878"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Content of 1 John</a:t>
            </a:r>
          </a:p>
        </p:txBody>
      </p:sp>
      <p:sp>
        <p:nvSpPr>
          <p:cNvPr id="41987" name="Rectangle 3"/>
          <p:cNvSpPr>
            <a:spLocks noGrp="1" noChangeArrowheads="1"/>
          </p:cNvSpPr>
          <p:nvPr>
            <p:ph type="body" idx="1"/>
          </p:nvPr>
        </p:nvSpPr>
        <p:spPr>
          <a:xfrm>
            <a:off x="533400" y="1524000"/>
            <a:ext cx="7924800" cy="4419600"/>
          </a:xfrm>
        </p:spPr>
        <p:txBody>
          <a:bodyPr/>
          <a:lstStyle/>
          <a:p>
            <a:pPr>
              <a:lnSpc>
                <a:spcPct val="90000"/>
              </a:lnSpc>
            </a:pPr>
            <a:r>
              <a:rPr lang="en-US" altLang="en-US"/>
              <a:t>Purpose (1:1-4)</a:t>
            </a:r>
          </a:p>
          <a:p>
            <a:pPr>
              <a:lnSpc>
                <a:spcPct val="90000"/>
              </a:lnSpc>
            </a:pPr>
            <a:r>
              <a:rPr lang="en-US" altLang="en-US"/>
              <a:t>God is Light (1:5-2:6)</a:t>
            </a:r>
          </a:p>
          <a:p>
            <a:pPr>
              <a:lnSpc>
                <a:spcPct val="90000"/>
              </a:lnSpc>
            </a:pPr>
            <a:r>
              <a:rPr lang="en-US" altLang="en-US"/>
              <a:t>New Commandment: Love (2:7-17)</a:t>
            </a:r>
          </a:p>
          <a:p>
            <a:pPr>
              <a:lnSpc>
                <a:spcPct val="90000"/>
              </a:lnSpc>
            </a:pPr>
            <a:r>
              <a:rPr lang="en-US" altLang="en-US"/>
              <a:t>False Teachers (2:18-27)</a:t>
            </a:r>
          </a:p>
          <a:p>
            <a:pPr>
              <a:lnSpc>
                <a:spcPct val="90000"/>
              </a:lnSpc>
            </a:pPr>
            <a:r>
              <a:rPr lang="en-US" altLang="en-US"/>
              <a:t>Abide in Christ (2:28-3:3)</a:t>
            </a:r>
          </a:p>
          <a:p>
            <a:pPr>
              <a:lnSpc>
                <a:spcPct val="90000"/>
              </a:lnSpc>
            </a:pPr>
            <a:r>
              <a:rPr lang="en-US" altLang="en-US"/>
              <a:t>Character &amp; Christianity (3:4-10)</a:t>
            </a:r>
          </a:p>
          <a:p>
            <a:pPr>
              <a:lnSpc>
                <a:spcPct val="90000"/>
              </a:lnSpc>
            </a:pPr>
            <a:r>
              <a:rPr lang="en-US" altLang="en-US"/>
              <a:t>Love &amp; Hatred (3:11-18)</a:t>
            </a:r>
          </a:p>
          <a:p>
            <a:pPr>
              <a:lnSpc>
                <a:spcPct val="90000"/>
              </a:lnSpc>
            </a:pPr>
            <a:r>
              <a:rPr lang="en-US" altLang="en-US"/>
              <a:t>Our Confidence (3:19-24)</a:t>
            </a:r>
          </a:p>
        </p:txBody>
      </p:sp>
    </p:spTree>
    <p:custDataLst>
      <p:tags r:id="rId1"/>
    </p:custDataLst>
  </p:cSld>
  <p:clrMapOvr>
    <a:masterClrMapping/>
  </p:clrMapOvr>
  <p:transition advTm="3192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additive="base">
                                        <p:cTn id="19" dur="500" fill="hold"/>
                                        <p:tgtEl>
                                          <p:spTgt spid="419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9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987">
                                            <p:txEl>
                                              <p:pRg st="3" end="3"/>
                                            </p:txEl>
                                          </p:spTgt>
                                        </p:tgtEl>
                                        <p:attrNameLst>
                                          <p:attrName>style.visibility</p:attrName>
                                        </p:attrNameLst>
                                      </p:cBhvr>
                                      <p:to>
                                        <p:strVal val="visible"/>
                                      </p:to>
                                    </p:set>
                                    <p:anim calcmode="lin" valueType="num">
                                      <p:cBhvr additive="base">
                                        <p:cTn id="25" dur="500" fill="hold"/>
                                        <p:tgtEl>
                                          <p:spTgt spid="419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9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987">
                                            <p:txEl>
                                              <p:pRg st="4" end="4"/>
                                            </p:txEl>
                                          </p:spTgt>
                                        </p:tgtEl>
                                        <p:attrNameLst>
                                          <p:attrName>style.visibility</p:attrName>
                                        </p:attrNameLst>
                                      </p:cBhvr>
                                      <p:to>
                                        <p:strVal val="visible"/>
                                      </p:to>
                                    </p:set>
                                    <p:anim calcmode="lin" valueType="num">
                                      <p:cBhvr additive="base">
                                        <p:cTn id="31" dur="500" fill="hold"/>
                                        <p:tgtEl>
                                          <p:spTgt spid="4198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19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1987">
                                            <p:txEl>
                                              <p:pRg st="5" end="5"/>
                                            </p:txEl>
                                          </p:spTgt>
                                        </p:tgtEl>
                                        <p:attrNameLst>
                                          <p:attrName>style.visibility</p:attrName>
                                        </p:attrNameLst>
                                      </p:cBhvr>
                                      <p:to>
                                        <p:strVal val="visible"/>
                                      </p:to>
                                    </p:set>
                                    <p:anim calcmode="lin" valueType="num">
                                      <p:cBhvr additive="base">
                                        <p:cTn id="37" dur="500" fill="hold"/>
                                        <p:tgtEl>
                                          <p:spTgt spid="4198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198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1987">
                                            <p:txEl>
                                              <p:pRg st="6" end="6"/>
                                            </p:txEl>
                                          </p:spTgt>
                                        </p:tgtEl>
                                        <p:attrNameLst>
                                          <p:attrName>style.visibility</p:attrName>
                                        </p:attrNameLst>
                                      </p:cBhvr>
                                      <p:to>
                                        <p:strVal val="visible"/>
                                      </p:to>
                                    </p:set>
                                    <p:anim calcmode="lin" valueType="num">
                                      <p:cBhvr additive="base">
                                        <p:cTn id="43" dur="500" fill="hold"/>
                                        <p:tgtEl>
                                          <p:spTgt spid="4198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198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1987">
                                            <p:txEl>
                                              <p:pRg st="7" end="7"/>
                                            </p:txEl>
                                          </p:spTgt>
                                        </p:tgtEl>
                                        <p:attrNameLst>
                                          <p:attrName>style.visibility</p:attrName>
                                        </p:attrNameLst>
                                      </p:cBhvr>
                                      <p:to>
                                        <p:strVal val="visible"/>
                                      </p:to>
                                    </p:set>
                                    <p:anim calcmode="lin" valueType="num">
                                      <p:cBhvr additive="base">
                                        <p:cTn id="49" dur="500" fill="hold"/>
                                        <p:tgtEl>
                                          <p:spTgt spid="4198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198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Content of 1 John</a:t>
            </a:r>
          </a:p>
        </p:txBody>
      </p:sp>
      <p:sp>
        <p:nvSpPr>
          <p:cNvPr id="43011" name="Rectangle 3"/>
          <p:cNvSpPr>
            <a:spLocks noGrp="1" noChangeArrowheads="1"/>
          </p:cNvSpPr>
          <p:nvPr>
            <p:ph type="body" idx="1"/>
          </p:nvPr>
        </p:nvSpPr>
        <p:spPr/>
        <p:txBody>
          <a:bodyPr/>
          <a:lstStyle/>
          <a:p>
            <a:r>
              <a:rPr lang="en-US" altLang="en-US"/>
              <a:t>Test of the Spirit (4:1-6)</a:t>
            </a:r>
          </a:p>
          <a:p>
            <a:r>
              <a:rPr lang="en-US" altLang="en-US"/>
              <a:t>God is Love (4:7-12)</a:t>
            </a:r>
          </a:p>
          <a:p>
            <a:r>
              <a:rPr lang="en-US" altLang="en-US"/>
              <a:t>Grounds for Assurance of Salvation (4:13-5:4)</a:t>
            </a:r>
          </a:p>
          <a:p>
            <a:r>
              <a:rPr lang="en-US" altLang="en-US"/>
              <a:t>True Christian Faith (5:5-12)</a:t>
            </a:r>
          </a:p>
          <a:p>
            <a:r>
              <a:rPr lang="en-US" altLang="en-US"/>
              <a:t>John’s Purpose in Writing (5:13-21)</a:t>
            </a:r>
          </a:p>
        </p:txBody>
      </p:sp>
    </p:spTree>
    <p:custDataLst>
      <p:tags r:id="rId1"/>
    </p:custDataLst>
  </p:cSld>
  <p:clrMapOvr>
    <a:masterClrMapping/>
  </p:clrMapOvr>
  <p:transition advTm="2440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011">
                                            <p:txEl>
                                              <p:pRg st="1" end="1"/>
                                            </p:txEl>
                                          </p:spTgt>
                                        </p:tgtEl>
                                        <p:attrNameLst>
                                          <p:attrName>style.visibility</p:attrName>
                                        </p:attrNameLst>
                                      </p:cBhvr>
                                      <p:to>
                                        <p:strVal val="visible"/>
                                      </p:to>
                                    </p:set>
                                    <p:anim calcmode="lin" valueType="num">
                                      <p:cBhvr additive="base">
                                        <p:cTn id="13"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anim calcmode="lin" valueType="num">
                                      <p:cBhvr additive="base">
                                        <p:cTn id="19"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3011">
                                            <p:txEl>
                                              <p:pRg st="3" end="3"/>
                                            </p:txEl>
                                          </p:spTgt>
                                        </p:tgtEl>
                                        <p:attrNameLst>
                                          <p:attrName>style.visibility</p:attrName>
                                        </p:attrNameLst>
                                      </p:cBhvr>
                                      <p:to>
                                        <p:strVal val="visible"/>
                                      </p:to>
                                    </p:set>
                                    <p:anim calcmode="lin" valueType="num">
                                      <p:cBhvr additive="base">
                                        <p:cTn id="25" dur="5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0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3011">
                                            <p:txEl>
                                              <p:pRg st="4" end="4"/>
                                            </p:txEl>
                                          </p:spTgt>
                                        </p:tgtEl>
                                        <p:attrNameLst>
                                          <p:attrName>style.visibility</p:attrName>
                                        </p:attrNameLst>
                                      </p:cBhvr>
                                      <p:to>
                                        <p:strVal val="visible"/>
                                      </p:to>
                                    </p:set>
                                    <p:anim calcmode="lin" valueType="num">
                                      <p:cBhvr additive="base">
                                        <p:cTn id="31" dur="500" fill="hold"/>
                                        <p:tgtEl>
                                          <p:spTgt spid="430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30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p:txBody>
          <a:bodyPr/>
          <a:lstStyle/>
          <a:p>
            <a:r>
              <a:rPr lang="en-US" altLang="en-US"/>
              <a:t>Second John</a:t>
            </a:r>
          </a:p>
        </p:txBody>
      </p:sp>
      <p:sp>
        <p:nvSpPr>
          <p:cNvPr id="56323" name="Rectangle 3"/>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344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p:cTn id="7" dur="500" fill="hold"/>
                                        <p:tgtEl>
                                          <p:spTgt spid="56322"/>
                                        </p:tgtEl>
                                        <p:attrNameLst>
                                          <p:attrName>ppt_w</p:attrName>
                                        </p:attrNameLst>
                                      </p:cBhvr>
                                      <p:tavLst>
                                        <p:tav tm="0">
                                          <p:val>
                                            <p:fltVal val="0"/>
                                          </p:val>
                                        </p:tav>
                                        <p:tav tm="100000">
                                          <p:val>
                                            <p:strVal val="#ppt_w"/>
                                          </p:val>
                                        </p:tav>
                                      </p:tavLst>
                                    </p:anim>
                                    <p:anim calcmode="lin" valueType="num">
                                      <p:cBhvr>
                                        <p:cTn id="8" dur="500" fill="hold"/>
                                        <p:tgtEl>
                                          <p:spTgt spid="563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Genre of 2 John</a:t>
            </a:r>
          </a:p>
        </p:txBody>
      </p:sp>
      <p:sp>
        <p:nvSpPr>
          <p:cNvPr id="45059" name="Rectangle 3"/>
          <p:cNvSpPr>
            <a:spLocks noGrp="1" noChangeArrowheads="1"/>
          </p:cNvSpPr>
          <p:nvPr>
            <p:ph type="body" idx="1"/>
          </p:nvPr>
        </p:nvSpPr>
        <p:spPr/>
        <p:txBody>
          <a:bodyPr/>
          <a:lstStyle/>
          <a:p>
            <a:r>
              <a:rPr lang="en-US" altLang="en-US"/>
              <a:t>Format is standard for a letter:</a:t>
            </a:r>
          </a:p>
          <a:p>
            <a:pPr lvl="1"/>
            <a:r>
              <a:rPr lang="en-US" altLang="en-US"/>
              <a:t>Sender – the Elder</a:t>
            </a:r>
          </a:p>
          <a:p>
            <a:pPr lvl="1"/>
            <a:r>
              <a:rPr lang="en-US" altLang="en-US"/>
              <a:t>Recipents – the chosen lady &amp; her children</a:t>
            </a:r>
          </a:p>
          <a:p>
            <a:pPr lvl="1"/>
            <a:r>
              <a:rPr lang="en-US" altLang="en-US"/>
              <a:t>Greeting – Grace, mercy &amp; peace</a:t>
            </a:r>
          </a:p>
          <a:p>
            <a:pPr lvl="1"/>
            <a:r>
              <a:rPr lang="en-US" altLang="en-US"/>
              <a:t>Body</a:t>
            </a:r>
          </a:p>
          <a:p>
            <a:pPr lvl="1"/>
            <a:r>
              <a:rPr lang="en-US" altLang="en-US"/>
              <a:t>Closing – children of your sister send greetings</a:t>
            </a:r>
          </a:p>
          <a:p>
            <a:r>
              <a:rPr lang="en-US" altLang="en-US"/>
              <a:t>Length is about right for one sheet of papyrus.</a:t>
            </a:r>
          </a:p>
        </p:txBody>
      </p:sp>
    </p:spTree>
    <p:custDataLst>
      <p:tags r:id="rId1"/>
    </p:custDataLst>
  </p:cSld>
  <p:clrMapOvr>
    <a:masterClrMapping/>
  </p:clrMapOvr>
  <p:transition advTm="14745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additive="base">
                                        <p:cTn id="19"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059">
                                            <p:txEl>
                                              <p:pRg st="3" end="3"/>
                                            </p:txEl>
                                          </p:spTgt>
                                        </p:tgtEl>
                                        <p:attrNameLst>
                                          <p:attrName>style.visibility</p:attrName>
                                        </p:attrNameLst>
                                      </p:cBhvr>
                                      <p:to>
                                        <p:strVal val="visible"/>
                                      </p:to>
                                    </p:set>
                                    <p:anim calcmode="lin" valueType="num">
                                      <p:cBhvr additive="base">
                                        <p:cTn id="25" dur="5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0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5059">
                                            <p:txEl>
                                              <p:pRg st="4" end="4"/>
                                            </p:txEl>
                                          </p:spTgt>
                                        </p:tgtEl>
                                        <p:attrNameLst>
                                          <p:attrName>style.visibility</p:attrName>
                                        </p:attrNameLst>
                                      </p:cBhvr>
                                      <p:to>
                                        <p:strVal val="visible"/>
                                      </p:to>
                                    </p:set>
                                    <p:anim calcmode="lin" valueType="num">
                                      <p:cBhvr additive="base">
                                        <p:cTn id="31" dur="500" fill="hold"/>
                                        <p:tgtEl>
                                          <p:spTgt spid="450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0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5059">
                                            <p:txEl>
                                              <p:pRg st="5" end="5"/>
                                            </p:txEl>
                                          </p:spTgt>
                                        </p:tgtEl>
                                        <p:attrNameLst>
                                          <p:attrName>style.visibility</p:attrName>
                                        </p:attrNameLst>
                                      </p:cBhvr>
                                      <p:to>
                                        <p:strVal val="visible"/>
                                      </p:to>
                                    </p:set>
                                    <p:anim calcmode="lin" valueType="num">
                                      <p:cBhvr additive="base">
                                        <p:cTn id="37" dur="500" fill="hold"/>
                                        <p:tgtEl>
                                          <p:spTgt spid="4505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50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5059">
                                            <p:txEl>
                                              <p:pRg st="6" end="6"/>
                                            </p:txEl>
                                          </p:spTgt>
                                        </p:tgtEl>
                                        <p:attrNameLst>
                                          <p:attrName>style.visibility</p:attrName>
                                        </p:attrNameLst>
                                      </p:cBhvr>
                                      <p:to>
                                        <p:strVal val="visible"/>
                                      </p:to>
                                    </p:set>
                                    <p:anim calcmode="lin" valueType="num">
                                      <p:cBhvr additive="base">
                                        <p:cTn id="43" dur="500" fill="hold"/>
                                        <p:tgtEl>
                                          <p:spTgt spid="4505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505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John the Elder?</a:t>
            </a:r>
          </a:p>
        </p:txBody>
      </p:sp>
      <p:sp>
        <p:nvSpPr>
          <p:cNvPr id="30723" name="Text Box 3"/>
          <p:cNvSpPr txBox="1">
            <a:spLocks noChangeArrowheads="1"/>
          </p:cNvSpPr>
          <p:nvPr/>
        </p:nvSpPr>
        <p:spPr bwMode="auto">
          <a:xfrm>
            <a:off x="685800" y="1371600"/>
            <a:ext cx="80010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400">
                <a:latin typeface="Times New Roman" pitchFamily="18" charset="0"/>
              </a:rPr>
              <a:t>And I shall not hesitate to append to the interpretations all that I have learnt well from the presbyters and remember well, for of their truth I am confident.  For unlike most I did not rejoice in them who say much, but in them who teach the truth, nor in them who recount the commandments of others, but in them who repeated those given to the faith by the Lord…; but if ever anyone came who had followed the presbyters, I inquired into the words of the presbyters, what Andrew or Peter or Philip or Thomas or James or John or Matthew, or any other of the Lord</a:t>
            </a:r>
            <a:r>
              <a:rPr lang="en-US" altLang="en-US" sz="2400">
                <a:latin typeface="Times New Roman" pitchFamily="18" charset="0"/>
                <a:cs typeface="Times New Roman" pitchFamily="18" charset="0"/>
              </a:rPr>
              <a:t>'</a:t>
            </a:r>
            <a:r>
              <a:rPr lang="en-US" altLang="en-US" sz="2400">
                <a:latin typeface="Times New Roman" pitchFamily="18" charset="0"/>
              </a:rPr>
              <a:t>s disciples had said, and what Aristion and the presbyter John, the Lord’s disciples, were saying.  For I did not suppose that information from books would help me so much as the word of a living and surviving voice.</a:t>
            </a:r>
          </a:p>
        </p:txBody>
      </p:sp>
    </p:spTree>
    <p:custDataLst>
      <p:tags r:id="rId1"/>
    </p:custDataLst>
  </p:cSld>
  <p:clrMapOvr>
    <a:masterClrMapping/>
  </p:clrMapOvr>
  <p:transition advTm="5905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checkerboard(across)">
                                      <p:cBhvr>
                                        <p:cTn id="7" dur="5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Recipients of 2 John</a:t>
            </a:r>
          </a:p>
        </p:txBody>
      </p:sp>
      <p:sp>
        <p:nvSpPr>
          <p:cNvPr id="46083" name="Rectangle 3"/>
          <p:cNvSpPr>
            <a:spLocks noGrp="1" noChangeArrowheads="1"/>
          </p:cNvSpPr>
          <p:nvPr>
            <p:ph type="body" idx="1"/>
          </p:nvPr>
        </p:nvSpPr>
        <p:spPr/>
        <p:txBody>
          <a:bodyPr/>
          <a:lstStyle/>
          <a:p>
            <a:pPr>
              <a:buFont typeface="Wingdings" pitchFamily="2" charset="2"/>
              <a:buNone/>
            </a:pPr>
            <a:r>
              <a:rPr lang="en-US" altLang="en-US" sz="2800">
                <a:cs typeface="Arial" charset="0"/>
              </a:rPr>
              <a:t>"</a:t>
            </a:r>
            <a:r>
              <a:rPr lang="en-US" altLang="en-US" sz="2800"/>
              <a:t>Elect lady &amp; her children</a:t>
            </a:r>
            <a:r>
              <a:rPr lang="en-US" altLang="en-US" sz="2800">
                <a:cs typeface="Arial" charset="0"/>
              </a:rPr>
              <a:t>"</a:t>
            </a:r>
            <a:endParaRPr lang="en-US" altLang="en-US" sz="2800"/>
          </a:p>
          <a:p>
            <a:r>
              <a:rPr lang="en-US" altLang="en-US" sz="2800"/>
              <a:t>Specific woman?</a:t>
            </a:r>
          </a:p>
          <a:p>
            <a:pPr lvl="1"/>
            <a:r>
              <a:rPr lang="en-US" altLang="en-US" sz="2400"/>
              <a:t>Unnamed?</a:t>
            </a:r>
          </a:p>
          <a:p>
            <a:pPr lvl="1"/>
            <a:r>
              <a:rPr lang="en-US" altLang="en-US" sz="2400"/>
              <a:t>Named </a:t>
            </a:r>
            <a:r>
              <a:rPr lang="en-US" altLang="en-US" sz="2400">
                <a:cs typeface="Arial" charset="0"/>
              </a:rPr>
              <a:t>"</a:t>
            </a:r>
            <a:r>
              <a:rPr lang="en-US" altLang="en-US" sz="2400"/>
              <a:t>Kyria</a:t>
            </a:r>
            <a:r>
              <a:rPr lang="en-US" altLang="en-US" sz="2400">
                <a:cs typeface="Arial" charset="0"/>
              </a:rPr>
              <a:t>"</a:t>
            </a:r>
            <a:r>
              <a:rPr lang="en-US" altLang="en-US" sz="2400"/>
              <a:t>?</a:t>
            </a:r>
          </a:p>
          <a:p>
            <a:pPr lvl="1"/>
            <a:r>
              <a:rPr lang="en-US" altLang="en-US" sz="2400"/>
              <a:t>Named </a:t>
            </a:r>
            <a:r>
              <a:rPr lang="en-US" altLang="en-US" sz="2400">
                <a:cs typeface="Arial" charset="0"/>
              </a:rPr>
              <a:t>"</a:t>
            </a:r>
            <a:r>
              <a:rPr lang="en-US" altLang="en-US" sz="2400"/>
              <a:t>Eklekte</a:t>
            </a:r>
            <a:r>
              <a:rPr lang="en-US" altLang="en-US" sz="2400">
                <a:cs typeface="Arial" charset="0"/>
              </a:rPr>
              <a:t>"</a:t>
            </a:r>
            <a:r>
              <a:rPr lang="en-US" altLang="en-US" sz="2400"/>
              <a:t>?</a:t>
            </a:r>
          </a:p>
          <a:p>
            <a:r>
              <a:rPr lang="en-US" altLang="en-US" sz="2800"/>
              <a:t>Symbolic for church &amp; members?</a:t>
            </a:r>
          </a:p>
          <a:p>
            <a:pPr lvl="1"/>
            <a:r>
              <a:rPr lang="en-US" altLang="en-US" sz="2400"/>
              <a:t>See 1 Peter 5:13 </a:t>
            </a:r>
          </a:p>
          <a:p>
            <a:pPr lvl="1"/>
            <a:r>
              <a:rPr lang="en-US" altLang="en-US" sz="2400"/>
              <a:t>Cities often pictured as women. </a:t>
            </a:r>
          </a:p>
          <a:p>
            <a:r>
              <a:rPr lang="en-US" altLang="en-US" sz="2800"/>
              <a:t>Protection if letter intercepted?</a:t>
            </a:r>
          </a:p>
        </p:txBody>
      </p:sp>
    </p:spTree>
    <p:custDataLst>
      <p:tags r:id="rId1"/>
    </p:custDataLst>
  </p:cSld>
  <p:clrMapOvr>
    <a:masterClrMapping/>
  </p:clrMapOvr>
  <p:transition advTm="22390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additive="base">
                                        <p:cTn id="13" dur="5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0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6083">
                                            <p:txEl>
                                              <p:pRg st="2" end="2"/>
                                            </p:txEl>
                                          </p:spTgt>
                                        </p:tgtEl>
                                        <p:attrNameLst>
                                          <p:attrName>style.visibility</p:attrName>
                                        </p:attrNameLst>
                                      </p:cBhvr>
                                      <p:to>
                                        <p:strVal val="visible"/>
                                      </p:to>
                                    </p:set>
                                    <p:anim calcmode="lin" valueType="num">
                                      <p:cBhvr additive="base">
                                        <p:cTn id="19" dur="5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0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6083">
                                            <p:txEl>
                                              <p:pRg st="3" end="3"/>
                                            </p:txEl>
                                          </p:spTgt>
                                        </p:tgtEl>
                                        <p:attrNameLst>
                                          <p:attrName>style.visibility</p:attrName>
                                        </p:attrNameLst>
                                      </p:cBhvr>
                                      <p:to>
                                        <p:strVal val="visible"/>
                                      </p:to>
                                    </p:set>
                                    <p:anim calcmode="lin" valueType="num">
                                      <p:cBhvr additive="base">
                                        <p:cTn id="25" dur="500" fill="hold"/>
                                        <p:tgtEl>
                                          <p:spTgt spid="460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60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6083">
                                            <p:txEl>
                                              <p:pRg st="4" end="4"/>
                                            </p:txEl>
                                          </p:spTgt>
                                        </p:tgtEl>
                                        <p:attrNameLst>
                                          <p:attrName>style.visibility</p:attrName>
                                        </p:attrNameLst>
                                      </p:cBhvr>
                                      <p:to>
                                        <p:strVal val="visible"/>
                                      </p:to>
                                    </p:set>
                                    <p:anim calcmode="lin" valueType="num">
                                      <p:cBhvr additive="base">
                                        <p:cTn id="31" dur="500" fill="hold"/>
                                        <p:tgtEl>
                                          <p:spTgt spid="460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60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6083">
                                            <p:txEl>
                                              <p:pRg st="5" end="5"/>
                                            </p:txEl>
                                          </p:spTgt>
                                        </p:tgtEl>
                                        <p:attrNameLst>
                                          <p:attrName>style.visibility</p:attrName>
                                        </p:attrNameLst>
                                      </p:cBhvr>
                                      <p:to>
                                        <p:strVal val="visible"/>
                                      </p:to>
                                    </p:set>
                                    <p:anim calcmode="lin" valueType="num">
                                      <p:cBhvr additive="base">
                                        <p:cTn id="37" dur="500" fill="hold"/>
                                        <p:tgtEl>
                                          <p:spTgt spid="4608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608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6083">
                                            <p:txEl>
                                              <p:pRg st="6" end="6"/>
                                            </p:txEl>
                                          </p:spTgt>
                                        </p:tgtEl>
                                        <p:attrNameLst>
                                          <p:attrName>style.visibility</p:attrName>
                                        </p:attrNameLst>
                                      </p:cBhvr>
                                      <p:to>
                                        <p:strVal val="visible"/>
                                      </p:to>
                                    </p:set>
                                    <p:anim calcmode="lin" valueType="num">
                                      <p:cBhvr additive="base">
                                        <p:cTn id="43" dur="500" fill="hold"/>
                                        <p:tgtEl>
                                          <p:spTgt spid="4608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608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6083">
                                            <p:txEl>
                                              <p:pRg st="7" end="7"/>
                                            </p:txEl>
                                          </p:spTgt>
                                        </p:tgtEl>
                                        <p:attrNameLst>
                                          <p:attrName>style.visibility</p:attrName>
                                        </p:attrNameLst>
                                      </p:cBhvr>
                                      <p:to>
                                        <p:strVal val="visible"/>
                                      </p:to>
                                    </p:set>
                                    <p:anim calcmode="lin" valueType="num">
                                      <p:cBhvr additive="base">
                                        <p:cTn id="49" dur="500" fill="hold"/>
                                        <p:tgtEl>
                                          <p:spTgt spid="4608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608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6083">
                                            <p:txEl>
                                              <p:pRg st="8" end="8"/>
                                            </p:txEl>
                                          </p:spTgt>
                                        </p:tgtEl>
                                        <p:attrNameLst>
                                          <p:attrName>style.visibility</p:attrName>
                                        </p:attrNameLst>
                                      </p:cBhvr>
                                      <p:to>
                                        <p:strVal val="visible"/>
                                      </p:to>
                                    </p:set>
                                    <p:anim calcmode="lin" valueType="num">
                                      <p:cBhvr additive="base">
                                        <p:cTn id="55" dur="500" fill="hold"/>
                                        <p:tgtEl>
                                          <p:spTgt spid="4608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608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bldLvl="2"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Occasion of 2 John</a:t>
            </a:r>
          </a:p>
        </p:txBody>
      </p:sp>
      <p:sp>
        <p:nvSpPr>
          <p:cNvPr id="47107" name="Rectangle 3"/>
          <p:cNvSpPr>
            <a:spLocks noGrp="1" noChangeArrowheads="1"/>
          </p:cNvSpPr>
          <p:nvPr>
            <p:ph type="body" idx="1"/>
          </p:nvPr>
        </p:nvSpPr>
        <p:spPr/>
        <p:txBody>
          <a:bodyPr/>
          <a:lstStyle/>
          <a:p>
            <a:r>
              <a:rPr lang="en-US" altLang="en-US"/>
              <a:t>Similar to 1 John (cp 2 Jn 7 &amp; 1 Jn 4:3)</a:t>
            </a:r>
          </a:p>
          <a:p>
            <a:pPr lvl="1"/>
            <a:r>
              <a:rPr lang="en-US" altLang="en-US"/>
              <a:t>2John 1:7 (NIV) Many deceivers, who do not acknowledge Jesus Christ as coming in the flesh, have gone out into the world. Any such person is the deceiver and the antichrist. </a:t>
            </a:r>
          </a:p>
          <a:p>
            <a:r>
              <a:rPr lang="en-US" altLang="en-US"/>
              <a:t>False teachers</a:t>
            </a:r>
          </a:p>
          <a:p>
            <a:r>
              <a:rPr lang="en-US" altLang="en-US"/>
              <a:t>Traveling from church to church</a:t>
            </a:r>
          </a:p>
          <a:p>
            <a:r>
              <a:rPr lang="en-US" altLang="en-US"/>
              <a:t>Denying real incarnation of Son of God</a:t>
            </a:r>
          </a:p>
        </p:txBody>
      </p:sp>
    </p:spTree>
    <p:custDataLst>
      <p:tags r:id="rId1"/>
    </p:custDataLst>
  </p:cSld>
  <p:clrMapOvr>
    <a:masterClrMapping/>
  </p:clrMapOvr>
  <p:transition advTm="791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additive="base">
                                        <p:cTn id="13" dur="5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107">
                                            <p:txEl>
                                              <p:pRg st="2" end="2"/>
                                            </p:txEl>
                                          </p:spTgt>
                                        </p:tgtEl>
                                        <p:attrNameLst>
                                          <p:attrName>style.visibility</p:attrName>
                                        </p:attrNameLst>
                                      </p:cBhvr>
                                      <p:to>
                                        <p:strVal val="visible"/>
                                      </p:to>
                                    </p:set>
                                    <p:anim calcmode="lin" valueType="num">
                                      <p:cBhvr additive="base">
                                        <p:cTn id="19"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1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7107">
                                            <p:txEl>
                                              <p:pRg st="3" end="3"/>
                                            </p:txEl>
                                          </p:spTgt>
                                        </p:tgtEl>
                                        <p:attrNameLst>
                                          <p:attrName>style.visibility</p:attrName>
                                        </p:attrNameLst>
                                      </p:cBhvr>
                                      <p:to>
                                        <p:strVal val="visible"/>
                                      </p:to>
                                    </p:set>
                                    <p:anim calcmode="lin" valueType="num">
                                      <p:cBhvr additive="base">
                                        <p:cTn id="25" dur="5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71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7107">
                                            <p:txEl>
                                              <p:pRg st="4" end="4"/>
                                            </p:txEl>
                                          </p:spTgt>
                                        </p:tgtEl>
                                        <p:attrNameLst>
                                          <p:attrName>style.visibility</p:attrName>
                                        </p:attrNameLst>
                                      </p:cBhvr>
                                      <p:to>
                                        <p:strVal val="visible"/>
                                      </p:to>
                                    </p:set>
                                    <p:anim calcmode="lin" valueType="num">
                                      <p:cBhvr additive="base">
                                        <p:cTn id="31" dur="500" fill="hold"/>
                                        <p:tgtEl>
                                          <p:spTgt spid="471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71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uiExpand="1"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Content of 2 John</a:t>
            </a:r>
          </a:p>
        </p:txBody>
      </p:sp>
      <p:sp>
        <p:nvSpPr>
          <p:cNvPr id="48131" name="Rectangle 3"/>
          <p:cNvSpPr>
            <a:spLocks noGrp="1" noChangeArrowheads="1"/>
          </p:cNvSpPr>
          <p:nvPr>
            <p:ph type="body" idx="1"/>
          </p:nvPr>
        </p:nvSpPr>
        <p:spPr/>
        <p:txBody>
          <a:bodyPr/>
          <a:lstStyle/>
          <a:p>
            <a:r>
              <a:rPr lang="en-US" altLang="en-US"/>
              <a:t>John warns against such teaching.</a:t>
            </a:r>
          </a:p>
          <a:p>
            <a:r>
              <a:rPr lang="en-US" altLang="en-US"/>
              <a:t>Those who go on to such </a:t>
            </a:r>
            <a:r>
              <a:rPr lang="en-US" altLang="en-US">
                <a:cs typeface="Arial" charset="0"/>
              </a:rPr>
              <a:t>"</a:t>
            </a:r>
            <a:r>
              <a:rPr lang="en-US" altLang="en-US"/>
              <a:t>higher</a:t>
            </a:r>
            <a:r>
              <a:rPr lang="en-US" altLang="en-US">
                <a:cs typeface="Arial" charset="0"/>
              </a:rPr>
              <a:t>"</a:t>
            </a:r>
            <a:r>
              <a:rPr lang="en-US" altLang="en-US"/>
              <a:t> teaching actually leave Christ and God behind!</a:t>
            </a:r>
          </a:p>
          <a:p>
            <a:r>
              <a:rPr lang="en-US" altLang="en-US"/>
              <a:t>Don</a:t>
            </a:r>
            <a:r>
              <a:rPr lang="en-US" altLang="en-US">
                <a:cs typeface="Arial" charset="0"/>
              </a:rPr>
              <a:t>'</a:t>
            </a:r>
            <a:r>
              <a:rPr lang="en-US" altLang="en-US"/>
              <a:t>t extend hospitality to false teachers.</a:t>
            </a:r>
          </a:p>
          <a:p>
            <a:r>
              <a:rPr lang="en-US" altLang="en-US"/>
              <a:t>Follow the truth you already have.</a:t>
            </a:r>
          </a:p>
          <a:p>
            <a:r>
              <a:rPr lang="en-US" altLang="en-US"/>
              <a:t>John hopes to see them soon.</a:t>
            </a:r>
          </a:p>
        </p:txBody>
      </p:sp>
    </p:spTree>
    <p:custDataLst>
      <p:tags r:id="rId1"/>
    </p:custDataLst>
  </p:cSld>
  <p:clrMapOvr>
    <a:masterClrMapping/>
  </p:clrMapOvr>
  <p:transition advTm="6194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additive="base">
                                        <p:cTn id="13" dur="500" fill="hold"/>
                                        <p:tgtEl>
                                          <p:spTgt spid="481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1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anim calcmode="lin" valueType="num">
                                      <p:cBhvr additive="base">
                                        <p:cTn id="19" dur="500" fill="hold"/>
                                        <p:tgtEl>
                                          <p:spTgt spid="481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81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8131">
                                            <p:txEl>
                                              <p:pRg st="3" end="3"/>
                                            </p:txEl>
                                          </p:spTgt>
                                        </p:tgtEl>
                                        <p:attrNameLst>
                                          <p:attrName>style.visibility</p:attrName>
                                        </p:attrNameLst>
                                      </p:cBhvr>
                                      <p:to>
                                        <p:strVal val="visible"/>
                                      </p:to>
                                    </p:set>
                                    <p:anim calcmode="lin" valueType="num">
                                      <p:cBhvr additive="base">
                                        <p:cTn id="25" dur="500" fill="hold"/>
                                        <p:tgtEl>
                                          <p:spTgt spid="481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81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8131">
                                            <p:txEl>
                                              <p:pRg st="4" end="4"/>
                                            </p:txEl>
                                          </p:spTgt>
                                        </p:tgtEl>
                                        <p:attrNameLst>
                                          <p:attrName>style.visibility</p:attrName>
                                        </p:attrNameLst>
                                      </p:cBhvr>
                                      <p:to>
                                        <p:strVal val="visible"/>
                                      </p:to>
                                    </p:set>
                                    <p:anim calcmode="lin" valueType="num">
                                      <p:cBhvr additive="base">
                                        <p:cTn id="31" dur="500" fill="hold"/>
                                        <p:tgtEl>
                                          <p:spTgt spid="4813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813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p:txBody>
          <a:bodyPr/>
          <a:lstStyle/>
          <a:p>
            <a:r>
              <a:rPr lang="en-US" altLang="en-US"/>
              <a:t>Third John</a:t>
            </a:r>
          </a:p>
        </p:txBody>
      </p:sp>
      <p:sp>
        <p:nvSpPr>
          <p:cNvPr id="49155" name="Rectangle 3"/>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267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p:cTn id="7" dur="500" fill="hold"/>
                                        <p:tgtEl>
                                          <p:spTgt spid="49154"/>
                                        </p:tgtEl>
                                        <p:attrNameLst>
                                          <p:attrName>ppt_w</p:attrName>
                                        </p:attrNameLst>
                                      </p:cBhvr>
                                      <p:tavLst>
                                        <p:tav tm="0">
                                          <p:val>
                                            <p:fltVal val="0"/>
                                          </p:val>
                                        </p:tav>
                                        <p:tav tm="100000">
                                          <p:val>
                                            <p:strVal val="#ppt_w"/>
                                          </p:val>
                                        </p:tav>
                                      </p:tavLst>
                                    </p:anim>
                                    <p:anim calcmode="lin" valueType="num">
                                      <p:cBhvr>
                                        <p:cTn id="8" dur="500" fill="hold"/>
                                        <p:tgtEl>
                                          <p:spTgt spid="491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a:t>Genre of 3 John</a:t>
            </a:r>
          </a:p>
        </p:txBody>
      </p:sp>
      <p:sp>
        <p:nvSpPr>
          <p:cNvPr id="50179" name="Rectangle 3"/>
          <p:cNvSpPr>
            <a:spLocks noGrp="1" noChangeArrowheads="1"/>
          </p:cNvSpPr>
          <p:nvPr>
            <p:ph type="body" idx="1"/>
          </p:nvPr>
        </p:nvSpPr>
        <p:spPr/>
        <p:txBody>
          <a:bodyPr/>
          <a:lstStyle/>
          <a:p>
            <a:r>
              <a:rPr lang="en-US" altLang="en-US"/>
              <a:t>Like 2 John, standard letter format</a:t>
            </a:r>
          </a:p>
          <a:p>
            <a:pPr lvl="1"/>
            <a:r>
              <a:rPr lang="en-US" altLang="en-US" sz="3200"/>
              <a:t>Sender – the Elder</a:t>
            </a:r>
          </a:p>
          <a:p>
            <a:pPr lvl="1"/>
            <a:r>
              <a:rPr lang="en-US" altLang="en-US" sz="3200"/>
              <a:t>Recipient – Gaius </a:t>
            </a:r>
          </a:p>
          <a:p>
            <a:pPr lvl="1"/>
            <a:r>
              <a:rPr lang="en-US" altLang="en-US" sz="3200"/>
              <a:t>Body</a:t>
            </a:r>
          </a:p>
          <a:p>
            <a:pPr lvl="1"/>
            <a:r>
              <a:rPr lang="en-US" altLang="en-US" sz="3200"/>
              <a:t>Closing – Peace, greetings</a:t>
            </a:r>
          </a:p>
          <a:p>
            <a:r>
              <a:rPr lang="en-US" altLang="en-US"/>
              <a:t>Here, a private letter</a:t>
            </a:r>
          </a:p>
        </p:txBody>
      </p:sp>
    </p:spTree>
    <p:custDataLst>
      <p:tags r:id="rId1"/>
    </p:custDataLst>
  </p:cSld>
  <p:clrMapOvr>
    <a:masterClrMapping/>
  </p:clrMapOvr>
  <p:transition advTm="369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179">
                                            <p:txEl>
                                              <p:pRg st="1" end="1"/>
                                            </p:txEl>
                                          </p:spTgt>
                                        </p:tgtEl>
                                        <p:attrNameLst>
                                          <p:attrName>style.visibility</p:attrName>
                                        </p:attrNameLst>
                                      </p:cBhvr>
                                      <p:to>
                                        <p:strVal val="visible"/>
                                      </p:to>
                                    </p:set>
                                    <p:anim calcmode="lin" valueType="num">
                                      <p:cBhvr additive="base">
                                        <p:cTn id="13" dur="500" fill="hold"/>
                                        <p:tgtEl>
                                          <p:spTgt spid="501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1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0179">
                                            <p:txEl>
                                              <p:pRg st="2" end="2"/>
                                            </p:txEl>
                                          </p:spTgt>
                                        </p:tgtEl>
                                        <p:attrNameLst>
                                          <p:attrName>style.visibility</p:attrName>
                                        </p:attrNameLst>
                                      </p:cBhvr>
                                      <p:to>
                                        <p:strVal val="visible"/>
                                      </p:to>
                                    </p:set>
                                    <p:anim calcmode="lin" valueType="num">
                                      <p:cBhvr additive="base">
                                        <p:cTn id="19" dur="500" fill="hold"/>
                                        <p:tgtEl>
                                          <p:spTgt spid="501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01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0179">
                                            <p:txEl>
                                              <p:pRg st="3" end="3"/>
                                            </p:txEl>
                                          </p:spTgt>
                                        </p:tgtEl>
                                        <p:attrNameLst>
                                          <p:attrName>style.visibility</p:attrName>
                                        </p:attrNameLst>
                                      </p:cBhvr>
                                      <p:to>
                                        <p:strVal val="visible"/>
                                      </p:to>
                                    </p:set>
                                    <p:anim calcmode="lin" valueType="num">
                                      <p:cBhvr additive="base">
                                        <p:cTn id="25" dur="500" fill="hold"/>
                                        <p:tgtEl>
                                          <p:spTgt spid="501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01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0179">
                                            <p:txEl>
                                              <p:pRg st="4" end="4"/>
                                            </p:txEl>
                                          </p:spTgt>
                                        </p:tgtEl>
                                        <p:attrNameLst>
                                          <p:attrName>style.visibility</p:attrName>
                                        </p:attrNameLst>
                                      </p:cBhvr>
                                      <p:to>
                                        <p:strVal val="visible"/>
                                      </p:to>
                                    </p:set>
                                    <p:anim calcmode="lin" valueType="num">
                                      <p:cBhvr additive="base">
                                        <p:cTn id="31" dur="500" fill="hold"/>
                                        <p:tgtEl>
                                          <p:spTgt spid="501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01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0179">
                                            <p:txEl>
                                              <p:pRg st="5" end="5"/>
                                            </p:txEl>
                                          </p:spTgt>
                                        </p:tgtEl>
                                        <p:attrNameLst>
                                          <p:attrName>style.visibility</p:attrName>
                                        </p:attrNameLst>
                                      </p:cBhvr>
                                      <p:to>
                                        <p:strVal val="visible"/>
                                      </p:to>
                                    </p:set>
                                    <p:anim calcmode="lin" valueType="num">
                                      <p:cBhvr additive="base">
                                        <p:cTn id="37" dur="500" fill="hold"/>
                                        <p:tgtEl>
                                          <p:spTgt spid="5017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017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bldLvl="2"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t>Recipient of 3 John</a:t>
            </a:r>
          </a:p>
        </p:txBody>
      </p:sp>
      <p:sp>
        <p:nvSpPr>
          <p:cNvPr id="51203" name="Rectangle 3"/>
          <p:cNvSpPr>
            <a:spLocks noGrp="1" noChangeArrowheads="1"/>
          </p:cNvSpPr>
          <p:nvPr>
            <p:ph type="body" idx="1"/>
          </p:nvPr>
        </p:nvSpPr>
        <p:spPr/>
        <p:txBody>
          <a:bodyPr/>
          <a:lstStyle/>
          <a:p>
            <a:r>
              <a:rPr lang="en-US" altLang="en-US" sz="3600"/>
              <a:t>Gaius, a leading member in some church</a:t>
            </a:r>
          </a:p>
          <a:p>
            <a:r>
              <a:rPr lang="en-US" altLang="en-US" sz="3600"/>
              <a:t>Perhaps he is an elder or pastor.</a:t>
            </a:r>
          </a:p>
          <a:p>
            <a:r>
              <a:rPr lang="en-US" altLang="en-US" sz="3600"/>
              <a:t>Don</a:t>
            </a:r>
            <a:r>
              <a:rPr lang="en-US" altLang="en-US" sz="3600">
                <a:cs typeface="Arial" charset="0"/>
              </a:rPr>
              <a:t>'</a:t>
            </a:r>
            <a:r>
              <a:rPr lang="en-US" altLang="en-US" sz="3600"/>
              <a:t>t know whether he is in the same congregation as Diotrephes (below) or not.</a:t>
            </a:r>
          </a:p>
        </p:txBody>
      </p:sp>
    </p:spTree>
    <p:custDataLst>
      <p:tags r:id="rId1"/>
    </p:custDataLst>
  </p:cSld>
  <p:clrMapOvr>
    <a:masterClrMapping/>
  </p:clrMapOvr>
  <p:transition advTm="2493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03">
                                            <p:txEl>
                                              <p:pRg st="2" end="2"/>
                                            </p:txEl>
                                          </p:spTgt>
                                        </p:tgtEl>
                                        <p:attrNameLst>
                                          <p:attrName>style.visibility</p:attrName>
                                        </p:attrNameLst>
                                      </p:cBhvr>
                                      <p:to>
                                        <p:strVal val="visible"/>
                                      </p:to>
                                    </p:set>
                                    <p:anim calcmode="lin" valueType="num">
                                      <p:cBhvr additive="base">
                                        <p:cTn id="19" dur="5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0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Occasion of 3 John</a:t>
            </a:r>
          </a:p>
        </p:txBody>
      </p:sp>
      <p:sp>
        <p:nvSpPr>
          <p:cNvPr id="52227" name="Rectangle 3"/>
          <p:cNvSpPr>
            <a:spLocks noGrp="1" noChangeArrowheads="1"/>
          </p:cNvSpPr>
          <p:nvPr>
            <p:ph type="body" idx="1"/>
          </p:nvPr>
        </p:nvSpPr>
        <p:spPr/>
        <p:txBody>
          <a:bodyPr/>
          <a:lstStyle/>
          <a:p>
            <a:r>
              <a:rPr lang="en-US" altLang="en-US"/>
              <a:t>Diotrephes is seeking leadership in some congregation.</a:t>
            </a:r>
          </a:p>
          <a:p>
            <a:r>
              <a:rPr lang="en-US" altLang="en-US"/>
              <a:t>He is aspiring to be the local </a:t>
            </a:r>
            <a:r>
              <a:rPr lang="en-US" altLang="en-US">
                <a:cs typeface="Arial" charset="0"/>
              </a:rPr>
              <a:t>"</a:t>
            </a:r>
            <a:r>
              <a:rPr lang="en-US" altLang="en-US"/>
              <a:t>bishop</a:t>
            </a:r>
            <a:r>
              <a:rPr lang="en-US" altLang="en-US">
                <a:cs typeface="Arial" charset="0"/>
              </a:rPr>
              <a:t>"</a:t>
            </a:r>
            <a:r>
              <a:rPr lang="en-US" altLang="en-US"/>
              <a:t> and resents any outside interference.</a:t>
            </a:r>
          </a:p>
          <a:p>
            <a:r>
              <a:rPr lang="en-US" altLang="en-US"/>
              <a:t>Perhaps this illustrates one of the tensions raised by the development of a settled local leadership alongside itinerant workers.</a:t>
            </a:r>
          </a:p>
        </p:txBody>
      </p:sp>
    </p:spTree>
    <p:custDataLst>
      <p:tags r:id="rId1"/>
    </p:custDataLst>
  </p:cSld>
  <p:clrMapOvr>
    <a:masterClrMapping/>
  </p:clrMapOvr>
  <p:transition advTm="353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additive="base">
                                        <p:cTn id="13" dur="500" fill="hold"/>
                                        <p:tgtEl>
                                          <p:spTgt spid="522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22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2227">
                                            <p:txEl>
                                              <p:pRg st="2" end="2"/>
                                            </p:txEl>
                                          </p:spTgt>
                                        </p:tgtEl>
                                        <p:attrNameLst>
                                          <p:attrName>style.visibility</p:attrName>
                                        </p:attrNameLst>
                                      </p:cBhvr>
                                      <p:to>
                                        <p:strVal val="visible"/>
                                      </p:to>
                                    </p:set>
                                    <p:anim calcmode="lin" valueType="num">
                                      <p:cBhvr additive="base">
                                        <p:cTn id="19" dur="500" fill="hold"/>
                                        <p:tgtEl>
                                          <p:spTgt spid="522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222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a:t>Content of 3 John</a:t>
            </a:r>
          </a:p>
        </p:txBody>
      </p:sp>
      <p:sp>
        <p:nvSpPr>
          <p:cNvPr id="53251" name="Rectangle 3"/>
          <p:cNvSpPr>
            <a:spLocks noGrp="1" noChangeArrowheads="1"/>
          </p:cNvSpPr>
          <p:nvPr>
            <p:ph type="body" idx="1"/>
          </p:nvPr>
        </p:nvSpPr>
        <p:spPr/>
        <p:txBody>
          <a:bodyPr/>
          <a:lstStyle/>
          <a:p>
            <a:pPr>
              <a:lnSpc>
                <a:spcPct val="90000"/>
              </a:lnSpc>
            </a:pPr>
            <a:r>
              <a:rPr lang="en-US" altLang="en-US"/>
              <a:t>Gaius is commended for (1-8):</a:t>
            </a:r>
          </a:p>
          <a:p>
            <a:pPr lvl="1">
              <a:lnSpc>
                <a:spcPct val="90000"/>
              </a:lnSpc>
            </a:pPr>
            <a:r>
              <a:rPr lang="en-US" altLang="en-US"/>
              <a:t>Holding to the truth</a:t>
            </a:r>
          </a:p>
          <a:p>
            <a:pPr lvl="1">
              <a:lnSpc>
                <a:spcPct val="90000"/>
              </a:lnSpc>
            </a:pPr>
            <a:r>
              <a:rPr lang="en-US" altLang="en-US"/>
              <a:t>Practical love to traveling workers</a:t>
            </a:r>
          </a:p>
          <a:p>
            <a:pPr>
              <a:lnSpc>
                <a:spcPct val="90000"/>
              </a:lnSpc>
            </a:pPr>
            <a:r>
              <a:rPr lang="en-US" altLang="en-US"/>
              <a:t>Diotrephes is condemned for (9-11):</a:t>
            </a:r>
          </a:p>
          <a:p>
            <a:pPr lvl="1">
              <a:lnSpc>
                <a:spcPct val="90000"/>
              </a:lnSpc>
            </a:pPr>
            <a:r>
              <a:rPr lang="en-US" altLang="en-US"/>
              <a:t>Seeking leadership</a:t>
            </a:r>
          </a:p>
          <a:p>
            <a:pPr lvl="1">
              <a:lnSpc>
                <a:spcPct val="90000"/>
              </a:lnSpc>
            </a:pPr>
            <a:r>
              <a:rPr lang="en-US" altLang="en-US"/>
              <a:t>Resisting John</a:t>
            </a:r>
            <a:r>
              <a:rPr lang="en-US" altLang="en-US">
                <a:cs typeface="Arial" charset="0"/>
              </a:rPr>
              <a:t>'</a:t>
            </a:r>
            <a:r>
              <a:rPr lang="en-US" altLang="en-US"/>
              <a:t>s authority</a:t>
            </a:r>
          </a:p>
          <a:p>
            <a:pPr lvl="1">
              <a:lnSpc>
                <a:spcPct val="90000"/>
              </a:lnSpc>
            </a:pPr>
            <a:r>
              <a:rPr lang="en-US" altLang="en-US"/>
              <a:t>Withholding a previous letter?</a:t>
            </a:r>
          </a:p>
          <a:p>
            <a:pPr lvl="1">
              <a:lnSpc>
                <a:spcPct val="90000"/>
              </a:lnSpc>
            </a:pPr>
            <a:r>
              <a:rPr lang="en-US" altLang="en-US"/>
              <a:t>Refusing to welcome traveling workers</a:t>
            </a:r>
          </a:p>
          <a:p>
            <a:pPr lvl="1">
              <a:lnSpc>
                <a:spcPct val="90000"/>
              </a:lnSpc>
            </a:pPr>
            <a:r>
              <a:rPr lang="en-US" altLang="en-US"/>
              <a:t>Excommunicating those who do</a:t>
            </a:r>
          </a:p>
        </p:txBody>
      </p:sp>
    </p:spTree>
    <p:custDataLst>
      <p:tags r:id="rId1"/>
    </p:custDataLst>
  </p:cSld>
  <p:clrMapOvr>
    <a:masterClrMapping/>
  </p:clrMapOvr>
  <p:transition advTm="15158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251">
                                            <p:txEl>
                                              <p:pRg st="1" end="1"/>
                                            </p:txEl>
                                          </p:spTgt>
                                        </p:tgtEl>
                                        <p:attrNameLst>
                                          <p:attrName>style.visibility</p:attrName>
                                        </p:attrNameLst>
                                      </p:cBhvr>
                                      <p:to>
                                        <p:strVal val="visible"/>
                                      </p:to>
                                    </p:set>
                                    <p:anim calcmode="lin" valueType="num">
                                      <p:cBhvr additive="base">
                                        <p:cTn id="13" dur="5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2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3251">
                                            <p:txEl>
                                              <p:pRg st="2" end="2"/>
                                            </p:txEl>
                                          </p:spTgt>
                                        </p:tgtEl>
                                        <p:attrNameLst>
                                          <p:attrName>style.visibility</p:attrName>
                                        </p:attrNameLst>
                                      </p:cBhvr>
                                      <p:to>
                                        <p:strVal val="visible"/>
                                      </p:to>
                                    </p:set>
                                    <p:anim calcmode="lin" valueType="num">
                                      <p:cBhvr additive="base">
                                        <p:cTn id="19" dur="500" fill="hold"/>
                                        <p:tgtEl>
                                          <p:spTgt spid="532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2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3251">
                                            <p:txEl>
                                              <p:pRg st="3" end="3"/>
                                            </p:txEl>
                                          </p:spTgt>
                                        </p:tgtEl>
                                        <p:attrNameLst>
                                          <p:attrName>style.visibility</p:attrName>
                                        </p:attrNameLst>
                                      </p:cBhvr>
                                      <p:to>
                                        <p:strVal val="visible"/>
                                      </p:to>
                                    </p:set>
                                    <p:anim calcmode="lin" valueType="num">
                                      <p:cBhvr additive="base">
                                        <p:cTn id="25" dur="500" fill="hold"/>
                                        <p:tgtEl>
                                          <p:spTgt spid="532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32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3251">
                                            <p:txEl>
                                              <p:pRg st="4" end="4"/>
                                            </p:txEl>
                                          </p:spTgt>
                                        </p:tgtEl>
                                        <p:attrNameLst>
                                          <p:attrName>style.visibility</p:attrName>
                                        </p:attrNameLst>
                                      </p:cBhvr>
                                      <p:to>
                                        <p:strVal val="visible"/>
                                      </p:to>
                                    </p:set>
                                    <p:anim calcmode="lin" valueType="num">
                                      <p:cBhvr additive="base">
                                        <p:cTn id="31" dur="500" fill="hold"/>
                                        <p:tgtEl>
                                          <p:spTgt spid="5325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32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3251">
                                            <p:txEl>
                                              <p:pRg st="5" end="5"/>
                                            </p:txEl>
                                          </p:spTgt>
                                        </p:tgtEl>
                                        <p:attrNameLst>
                                          <p:attrName>style.visibility</p:attrName>
                                        </p:attrNameLst>
                                      </p:cBhvr>
                                      <p:to>
                                        <p:strVal val="visible"/>
                                      </p:to>
                                    </p:set>
                                    <p:anim calcmode="lin" valueType="num">
                                      <p:cBhvr additive="base">
                                        <p:cTn id="37" dur="500" fill="hold"/>
                                        <p:tgtEl>
                                          <p:spTgt spid="5325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32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3251">
                                            <p:txEl>
                                              <p:pRg st="6" end="6"/>
                                            </p:txEl>
                                          </p:spTgt>
                                        </p:tgtEl>
                                        <p:attrNameLst>
                                          <p:attrName>style.visibility</p:attrName>
                                        </p:attrNameLst>
                                      </p:cBhvr>
                                      <p:to>
                                        <p:strVal val="visible"/>
                                      </p:to>
                                    </p:set>
                                    <p:anim calcmode="lin" valueType="num">
                                      <p:cBhvr additive="base">
                                        <p:cTn id="43" dur="500" fill="hold"/>
                                        <p:tgtEl>
                                          <p:spTgt spid="5325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325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3251">
                                            <p:txEl>
                                              <p:pRg st="7" end="7"/>
                                            </p:txEl>
                                          </p:spTgt>
                                        </p:tgtEl>
                                        <p:attrNameLst>
                                          <p:attrName>style.visibility</p:attrName>
                                        </p:attrNameLst>
                                      </p:cBhvr>
                                      <p:to>
                                        <p:strVal val="visible"/>
                                      </p:to>
                                    </p:set>
                                    <p:anim calcmode="lin" valueType="num">
                                      <p:cBhvr additive="base">
                                        <p:cTn id="49" dur="500" fill="hold"/>
                                        <p:tgtEl>
                                          <p:spTgt spid="5325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325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3251">
                                            <p:txEl>
                                              <p:pRg st="8" end="8"/>
                                            </p:txEl>
                                          </p:spTgt>
                                        </p:tgtEl>
                                        <p:attrNameLst>
                                          <p:attrName>style.visibility</p:attrName>
                                        </p:attrNameLst>
                                      </p:cBhvr>
                                      <p:to>
                                        <p:strVal val="visible"/>
                                      </p:to>
                                    </p:set>
                                    <p:anim calcmode="lin" valueType="num">
                                      <p:cBhvr additive="base">
                                        <p:cTn id="55" dur="500" fill="hold"/>
                                        <p:tgtEl>
                                          <p:spTgt spid="53251">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325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bldLvl="2"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a:t>Content of 3 John</a:t>
            </a:r>
          </a:p>
        </p:txBody>
      </p:sp>
      <p:sp>
        <p:nvSpPr>
          <p:cNvPr id="54275" name="Rectangle 3"/>
          <p:cNvSpPr>
            <a:spLocks noGrp="1" noChangeArrowheads="1"/>
          </p:cNvSpPr>
          <p:nvPr>
            <p:ph type="body" idx="1"/>
          </p:nvPr>
        </p:nvSpPr>
        <p:spPr/>
        <p:txBody>
          <a:bodyPr/>
          <a:lstStyle/>
          <a:p>
            <a:r>
              <a:rPr lang="en-US" altLang="en-US"/>
              <a:t>Gaius commended (1-8)</a:t>
            </a:r>
          </a:p>
          <a:p>
            <a:r>
              <a:rPr lang="en-US" altLang="en-US"/>
              <a:t>Diotrephes condemned (9-11)</a:t>
            </a:r>
          </a:p>
          <a:p>
            <a:r>
              <a:rPr lang="en-US" altLang="en-US"/>
              <a:t>Demetrius commended (12):</a:t>
            </a:r>
          </a:p>
          <a:p>
            <a:pPr lvl="1"/>
            <a:r>
              <a:rPr lang="en-US" altLang="en-US"/>
              <a:t>Not told who he is</a:t>
            </a:r>
          </a:p>
          <a:p>
            <a:pPr lvl="1"/>
            <a:r>
              <a:rPr lang="en-US" altLang="en-US"/>
              <a:t>Most likely he is:</a:t>
            </a:r>
          </a:p>
          <a:p>
            <a:pPr lvl="2"/>
            <a:r>
              <a:rPr lang="en-US" altLang="en-US"/>
              <a:t>Bearer of the letter</a:t>
            </a:r>
          </a:p>
          <a:p>
            <a:pPr lvl="2"/>
            <a:r>
              <a:rPr lang="en-US" altLang="en-US"/>
              <a:t>Traveling Christian worker</a:t>
            </a:r>
          </a:p>
          <a:p>
            <a:r>
              <a:rPr lang="en-US" altLang="en-US"/>
              <a:t>Closing (13-14)</a:t>
            </a:r>
          </a:p>
        </p:txBody>
      </p:sp>
    </p:spTree>
    <p:custDataLst>
      <p:tags r:id="rId1"/>
    </p:custDataLst>
  </p:cSld>
  <p:clrMapOvr>
    <a:masterClrMapping/>
  </p:clrMapOvr>
  <p:transition advTm="12783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additive="base">
                                        <p:cTn id="13" dur="5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 calcmode="lin" valueType="num">
                                      <p:cBhvr additive="base">
                                        <p:cTn id="19"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2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4275">
                                            <p:txEl>
                                              <p:pRg st="3" end="3"/>
                                            </p:txEl>
                                          </p:spTgt>
                                        </p:tgtEl>
                                        <p:attrNameLst>
                                          <p:attrName>style.visibility</p:attrName>
                                        </p:attrNameLst>
                                      </p:cBhvr>
                                      <p:to>
                                        <p:strVal val="visible"/>
                                      </p:to>
                                    </p:set>
                                    <p:anim calcmode="lin" valueType="num">
                                      <p:cBhvr additive="base">
                                        <p:cTn id="25" dur="500" fill="hold"/>
                                        <p:tgtEl>
                                          <p:spTgt spid="542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42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4275">
                                            <p:txEl>
                                              <p:pRg st="4" end="4"/>
                                            </p:txEl>
                                          </p:spTgt>
                                        </p:tgtEl>
                                        <p:attrNameLst>
                                          <p:attrName>style.visibility</p:attrName>
                                        </p:attrNameLst>
                                      </p:cBhvr>
                                      <p:to>
                                        <p:strVal val="visible"/>
                                      </p:to>
                                    </p:set>
                                    <p:anim calcmode="lin" valueType="num">
                                      <p:cBhvr additive="base">
                                        <p:cTn id="31" dur="500" fill="hold"/>
                                        <p:tgtEl>
                                          <p:spTgt spid="542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42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4275">
                                            <p:txEl>
                                              <p:pRg st="5" end="5"/>
                                            </p:txEl>
                                          </p:spTgt>
                                        </p:tgtEl>
                                        <p:attrNameLst>
                                          <p:attrName>style.visibility</p:attrName>
                                        </p:attrNameLst>
                                      </p:cBhvr>
                                      <p:to>
                                        <p:strVal val="visible"/>
                                      </p:to>
                                    </p:set>
                                    <p:anim calcmode="lin" valueType="num">
                                      <p:cBhvr additive="base">
                                        <p:cTn id="37" dur="500" fill="hold"/>
                                        <p:tgtEl>
                                          <p:spTgt spid="5427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42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4275">
                                            <p:txEl>
                                              <p:pRg st="6" end="6"/>
                                            </p:txEl>
                                          </p:spTgt>
                                        </p:tgtEl>
                                        <p:attrNameLst>
                                          <p:attrName>style.visibility</p:attrName>
                                        </p:attrNameLst>
                                      </p:cBhvr>
                                      <p:to>
                                        <p:strVal val="visible"/>
                                      </p:to>
                                    </p:set>
                                    <p:anim calcmode="lin" valueType="num">
                                      <p:cBhvr additive="base">
                                        <p:cTn id="43" dur="500" fill="hold"/>
                                        <p:tgtEl>
                                          <p:spTgt spid="5427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42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4275">
                                            <p:txEl>
                                              <p:pRg st="7" end="7"/>
                                            </p:txEl>
                                          </p:spTgt>
                                        </p:tgtEl>
                                        <p:attrNameLst>
                                          <p:attrName>style.visibility</p:attrName>
                                        </p:attrNameLst>
                                      </p:cBhvr>
                                      <p:to>
                                        <p:strVal val="visible"/>
                                      </p:to>
                                    </p:set>
                                    <p:anim calcmode="lin" valueType="num">
                                      <p:cBhvr additive="base">
                                        <p:cTn id="49" dur="500" fill="hold"/>
                                        <p:tgtEl>
                                          <p:spTgt spid="5427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427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bldLvl="3"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p:txBody>
          <a:bodyPr/>
          <a:lstStyle/>
          <a:p>
            <a:r>
              <a:rPr lang="en-US" altLang="en-US"/>
              <a:t>That</a:t>
            </a:r>
            <a:r>
              <a:rPr lang="en-US" altLang="en-US">
                <a:cs typeface="Arial" charset="0"/>
              </a:rPr>
              <a:t>'</a:t>
            </a:r>
            <a:r>
              <a:rPr lang="en-US" altLang="en-US"/>
              <a:t>s All Folks!</a:t>
            </a:r>
          </a:p>
        </p:txBody>
      </p:sp>
      <p:sp>
        <p:nvSpPr>
          <p:cNvPr id="57347" name="Rectangle 3"/>
          <p:cNvSpPr>
            <a:spLocks noGrp="1" noChangeArrowheads="1"/>
          </p:cNvSpPr>
          <p:nvPr>
            <p:ph type="subTitle" idx="1"/>
          </p:nvPr>
        </p:nvSpPr>
        <p:spPr/>
        <p:txBody>
          <a:bodyPr/>
          <a:lstStyle/>
          <a:p>
            <a:r>
              <a:rPr lang="en-US" altLang="en-US"/>
              <a:t>May, we too, care about truth and about lifestyle, as John did.</a:t>
            </a:r>
          </a:p>
        </p:txBody>
      </p:sp>
    </p:spTree>
    <p:custDataLst>
      <p:tags r:id="rId1"/>
    </p:custDataLst>
  </p:cSld>
  <p:clrMapOvr>
    <a:masterClrMapping/>
  </p:clrMapOvr>
  <p:transition advTm="670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p:cTn id="7" dur="500" fill="hold"/>
                                        <p:tgtEl>
                                          <p:spTgt spid="57346"/>
                                        </p:tgtEl>
                                        <p:attrNameLst>
                                          <p:attrName>ppt_w</p:attrName>
                                        </p:attrNameLst>
                                      </p:cBhvr>
                                      <p:tavLst>
                                        <p:tav tm="0">
                                          <p:val>
                                            <p:fltVal val="0"/>
                                          </p:val>
                                        </p:tav>
                                        <p:tav tm="100000">
                                          <p:val>
                                            <p:strVal val="#ppt_w"/>
                                          </p:val>
                                        </p:tav>
                                      </p:tavLst>
                                    </p:anim>
                                    <p:anim calcmode="lin" valueType="num">
                                      <p:cBhvr>
                                        <p:cTn id="8" dur="500" fill="hold"/>
                                        <p:tgtEl>
                                          <p:spTgt spid="5734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57347">
                                            <p:txEl>
                                              <p:pRg st="0" end="0"/>
                                            </p:txEl>
                                          </p:spTgt>
                                        </p:tgtEl>
                                        <p:attrNameLst>
                                          <p:attrName>style.visibility</p:attrName>
                                        </p:attrNameLst>
                                      </p:cBhvr>
                                      <p:to>
                                        <p:strVal val="visible"/>
                                      </p:to>
                                    </p:set>
                                    <p:animEffect transition="in" filter="checkerboard(across)">
                                      <p:cBhvr>
                                        <p:cTn id="13" dur="500"/>
                                        <p:tgtEl>
                                          <p:spTgt spid="573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utoUpdateAnimBg="0"/>
      <p:bldP spid="57347"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John the Elder?</a:t>
            </a:r>
          </a:p>
        </p:txBody>
      </p:sp>
      <p:sp>
        <p:nvSpPr>
          <p:cNvPr id="31747" name="Rectangle 3"/>
          <p:cNvSpPr>
            <a:spLocks noGrp="1" noChangeArrowheads="1"/>
          </p:cNvSpPr>
          <p:nvPr>
            <p:ph type="body" idx="1"/>
          </p:nvPr>
        </p:nvSpPr>
        <p:spPr/>
        <p:txBody>
          <a:bodyPr/>
          <a:lstStyle/>
          <a:p>
            <a:r>
              <a:rPr lang="en-US" altLang="en-US"/>
              <a:t>Eusebius concludes from this that Papias refers to 2 people named John:</a:t>
            </a:r>
          </a:p>
          <a:p>
            <a:pPr lvl="1"/>
            <a:r>
              <a:rPr lang="en-US" altLang="en-US"/>
              <a:t>John the Apostle</a:t>
            </a:r>
          </a:p>
          <a:p>
            <a:pPr lvl="1"/>
            <a:r>
              <a:rPr lang="en-US" altLang="en-US"/>
              <a:t>John the Elder</a:t>
            </a:r>
          </a:p>
          <a:p>
            <a:r>
              <a:rPr lang="en-US" altLang="en-US"/>
              <a:t>Eusebius suggests that the Apostle wrote the Gospel and Letters, and the Elder wrote Revelation.</a:t>
            </a:r>
          </a:p>
        </p:txBody>
      </p:sp>
    </p:spTree>
    <p:custDataLst>
      <p:tags r:id="rId1"/>
    </p:custDataLst>
  </p:cSld>
  <p:clrMapOvr>
    <a:masterClrMapping/>
  </p:clrMapOvr>
  <p:transition advTm="2439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additive="base">
                                        <p:cTn id="25"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1026"/>
          <p:cNvSpPr>
            <a:spLocks noGrp="1" noChangeArrowheads="1"/>
          </p:cNvSpPr>
          <p:nvPr>
            <p:ph type="title"/>
          </p:nvPr>
        </p:nvSpPr>
        <p:spPr/>
        <p:txBody>
          <a:bodyPr/>
          <a:lstStyle/>
          <a:p>
            <a:r>
              <a:rPr lang="en-US" altLang="en-US"/>
              <a:t>John the Elder?</a:t>
            </a:r>
          </a:p>
        </p:txBody>
      </p:sp>
      <p:sp>
        <p:nvSpPr>
          <p:cNvPr id="32771" name="Rectangle 1027"/>
          <p:cNvSpPr>
            <a:spLocks noGrp="1" noChangeArrowheads="1"/>
          </p:cNvSpPr>
          <p:nvPr>
            <p:ph type="body" idx="1"/>
          </p:nvPr>
        </p:nvSpPr>
        <p:spPr>
          <a:xfrm>
            <a:off x="533400" y="1981200"/>
            <a:ext cx="7924800" cy="4419600"/>
          </a:xfrm>
        </p:spPr>
        <p:txBody>
          <a:bodyPr/>
          <a:lstStyle/>
          <a:p>
            <a:r>
              <a:rPr lang="en-US" altLang="en-US"/>
              <a:t>This is the best evidence Eusebius has.</a:t>
            </a:r>
          </a:p>
          <a:p>
            <a:r>
              <a:rPr lang="en-US" altLang="en-US"/>
              <a:t>Modern liberals usually reverse his assignment:</a:t>
            </a:r>
          </a:p>
          <a:p>
            <a:pPr lvl="1"/>
            <a:r>
              <a:rPr lang="en-US" altLang="en-US"/>
              <a:t>Revelation by the Apostle</a:t>
            </a:r>
          </a:p>
          <a:p>
            <a:pPr lvl="1"/>
            <a:r>
              <a:rPr lang="en-US" altLang="en-US"/>
              <a:t>Gospel &amp; Letters by the Elder</a:t>
            </a:r>
          </a:p>
        </p:txBody>
      </p:sp>
    </p:spTree>
    <p:custDataLst>
      <p:tags r:id="rId1"/>
    </p:custDataLst>
  </p:cSld>
  <p:clrMapOvr>
    <a:masterClrMapping/>
  </p:clrMapOvr>
  <p:transition advTm="183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 calcmode="lin" valueType="num">
                                      <p:cBhvr additive="base">
                                        <p:cTn id="25"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John the Elder?</a:t>
            </a:r>
          </a:p>
        </p:txBody>
      </p:sp>
      <p:sp>
        <p:nvSpPr>
          <p:cNvPr id="33795" name="Rectangle 3"/>
          <p:cNvSpPr>
            <a:spLocks noGrp="1" noChangeArrowheads="1"/>
          </p:cNvSpPr>
          <p:nvPr>
            <p:ph type="body" idx="1"/>
          </p:nvPr>
        </p:nvSpPr>
        <p:spPr/>
        <p:txBody>
          <a:bodyPr/>
          <a:lstStyle/>
          <a:p>
            <a:r>
              <a:rPr lang="en-US" altLang="en-US"/>
              <a:t>Eusebius’ reading is possible, but hardly necessary.</a:t>
            </a:r>
          </a:p>
          <a:p>
            <a:r>
              <a:rPr lang="en-US" altLang="en-US"/>
              <a:t>Notice Papias consistently calls the Apostles </a:t>
            </a:r>
            <a:r>
              <a:rPr lang="en-US" altLang="en-US">
                <a:cs typeface="Arial" charset="0"/>
              </a:rPr>
              <a:t>"</a:t>
            </a:r>
            <a:r>
              <a:rPr lang="en-US" altLang="en-US"/>
              <a:t>presbyters</a:t>
            </a:r>
            <a:r>
              <a:rPr lang="en-US" altLang="en-US">
                <a:cs typeface="Arial" charset="0"/>
              </a:rPr>
              <a:t>"</a:t>
            </a:r>
            <a:r>
              <a:rPr lang="en-US" altLang="en-US"/>
              <a:t> and </a:t>
            </a:r>
            <a:r>
              <a:rPr lang="en-US" altLang="en-US">
                <a:cs typeface="Arial" charset="0"/>
              </a:rPr>
              <a:t>"</a:t>
            </a:r>
            <a:r>
              <a:rPr lang="en-US" altLang="en-US"/>
              <a:t>the Lord’s disciples.</a:t>
            </a:r>
            <a:r>
              <a:rPr lang="en-US" altLang="en-US">
                <a:cs typeface="Arial" charset="0"/>
              </a:rPr>
              <a:t>"</a:t>
            </a:r>
          </a:p>
          <a:p>
            <a:r>
              <a:rPr lang="en-US" altLang="en-US"/>
              <a:t>He switches verb tense between lists:</a:t>
            </a:r>
          </a:p>
          <a:p>
            <a:pPr lvl="1"/>
            <a:r>
              <a:rPr lang="en-US" altLang="en-US"/>
              <a:t>Perfect for long list</a:t>
            </a:r>
          </a:p>
          <a:p>
            <a:pPr lvl="1"/>
            <a:r>
              <a:rPr lang="en-US" altLang="en-US"/>
              <a:t>Imperfect for short list</a:t>
            </a:r>
          </a:p>
        </p:txBody>
      </p:sp>
    </p:spTree>
    <p:custDataLst>
      <p:tags r:id="rId1"/>
    </p:custDataLst>
  </p:cSld>
  <p:clrMapOvr>
    <a:masterClrMapping/>
  </p:clrMapOvr>
  <p:transition advTm="375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795">
                                            <p:txEl>
                                              <p:pRg st="3" end="3"/>
                                            </p:txEl>
                                          </p:spTgt>
                                        </p:tgtEl>
                                        <p:attrNameLst>
                                          <p:attrName>style.visibility</p:attrName>
                                        </p:attrNameLst>
                                      </p:cBhvr>
                                      <p:to>
                                        <p:strVal val="visible"/>
                                      </p:to>
                                    </p:set>
                                    <p:anim calcmode="lin" valueType="num">
                                      <p:cBhvr additive="base">
                                        <p:cTn id="25" dur="5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7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3795">
                                            <p:txEl>
                                              <p:pRg st="4" end="4"/>
                                            </p:txEl>
                                          </p:spTgt>
                                        </p:tgtEl>
                                        <p:attrNameLst>
                                          <p:attrName>style.visibility</p:attrName>
                                        </p:attrNameLst>
                                      </p:cBhvr>
                                      <p:to>
                                        <p:strVal val="visible"/>
                                      </p:to>
                                    </p:set>
                                    <p:anim calcmode="lin" valueType="num">
                                      <p:cBhvr additive="base">
                                        <p:cTn id="31" dur="500" fill="hold"/>
                                        <p:tgtEl>
                                          <p:spTgt spid="337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79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John the Elder?</a:t>
            </a:r>
          </a:p>
        </p:txBody>
      </p:sp>
      <p:sp>
        <p:nvSpPr>
          <p:cNvPr id="34819" name="Rectangle 3"/>
          <p:cNvSpPr>
            <a:spLocks noGrp="1" noChangeArrowheads="1"/>
          </p:cNvSpPr>
          <p:nvPr>
            <p:ph type="body" idx="1"/>
          </p:nvPr>
        </p:nvSpPr>
        <p:spPr/>
        <p:txBody>
          <a:bodyPr/>
          <a:lstStyle/>
          <a:p>
            <a:r>
              <a:rPr lang="en-US" altLang="en-US"/>
              <a:t>Looks like Papias is citing two sources rather than two persons:</a:t>
            </a:r>
          </a:p>
          <a:p>
            <a:pPr lvl="1"/>
            <a:r>
              <a:rPr lang="en-US" altLang="en-US"/>
              <a:t>What people remember those on the first list as having said;</a:t>
            </a:r>
          </a:p>
          <a:p>
            <a:pPr lvl="1"/>
            <a:r>
              <a:rPr lang="en-US" altLang="en-US"/>
              <a:t>What they reported those on the second list as currently saying.</a:t>
            </a:r>
          </a:p>
        </p:txBody>
      </p:sp>
    </p:spTree>
    <p:custDataLst>
      <p:tags r:id="rId1"/>
    </p:custDataLst>
  </p:cSld>
  <p:clrMapOvr>
    <a:masterClrMapping/>
  </p:clrMapOvr>
  <p:transition advTm="3494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 calcmode="lin" valueType="num">
                                      <p:cBhvr additive="base">
                                        <p:cTn id="19"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John the Apostle</a:t>
            </a:r>
          </a:p>
        </p:txBody>
      </p:sp>
      <p:sp>
        <p:nvSpPr>
          <p:cNvPr id="35843" name="Rectangle 3"/>
          <p:cNvSpPr>
            <a:spLocks noGrp="1" noChangeArrowheads="1"/>
          </p:cNvSpPr>
          <p:nvPr>
            <p:ph type="body" idx="1"/>
          </p:nvPr>
        </p:nvSpPr>
        <p:spPr/>
        <p:txBody>
          <a:bodyPr/>
          <a:lstStyle/>
          <a:p>
            <a:r>
              <a:rPr lang="en-US" altLang="en-US"/>
              <a:t>Personal testimony makes it hard to get around the Apostle as author of the Gospel, particularly his position at the Last Supper.</a:t>
            </a:r>
          </a:p>
          <a:p>
            <a:r>
              <a:rPr lang="en-US" altLang="en-US"/>
              <a:t>Connection of Letters and Gospel:</a:t>
            </a:r>
          </a:p>
          <a:p>
            <a:pPr lvl="1"/>
            <a:r>
              <a:rPr lang="en-US" altLang="en-US"/>
              <a:t>Style of all very similar.</a:t>
            </a:r>
          </a:p>
          <a:p>
            <a:pPr lvl="1"/>
            <a:r>
              <a:rPr lang="en-US" altLang="en-US"/>
              <a:t>1 John has strong thematic connections to Gospel.</a:t>
            </a:r>
          </a:p>
          <a:p>
            <a:r>
              <a:rPr lang="en-US" altLang="en-US"/>
              <a:t>Conclusion: the Apostle is author of all.</a:t>
            </a:r>
          </a:p>
        </p:txBody>
      </p:sp>
    </p:spTree>
    <p:custDataLst>
      <p:tags r:id="rId1"/>
    </p:custDataLst>
  </p:cSld>
  <p:clrMapOvr>
    <a:masterClrMapping/>
  </p:clrMapOvr>
  <p:transition advTm="8250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843">
                                            <p:txEl>
                                              <p:pRg st="3" end="3"/>
                                            </p:txEl>
                                          </p:spTgt>
                                        </p:tgtEl>
                                        <p:attrNameLst>
                                          <p:attrName>style.visibility</p:attrName>
                                        </p:attrNameLst>
                                      </p:cBhvr>
                                      <p:to>
                                        <p:strVal val="visible"/>
                                      </p:to>
                                    </p:set>
                                    <p:anim calcmode="lin" valueType="num">
                                      <p:cBhvr additive="base">
                                        <p:cTn id="25"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843">
                                            <p:txEl>
                                              <p:pRg st="4" end="4"/>
                                            </p:txEl>
                                          </p:spTgt>
                                        </p:tgtEl>
                                        <p:attrNameLst>
                                          <p:attrName>style.visibility</p:attrName>
                                        </p:attrNameLst>
                                      </p:cBhvr>
                                      <p:to>
                                        <p:strVal val="visible"/>
                                      </p:to>
                                    </p:set>
                                    <p:anim calcmode="lin" valueType="num">
                                      <p:cBhvr additive="base">
                                        <p:cTn id="31" dur="5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8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p:txBody>
          <a:bodyPr/>
          <a:lstStyle/>
          <a:p>
            <a:r>
              <a:rPr lang="en-US" altLang="en-US"/>
              <a:t>First John</a:t>
            </a:r>
          </a:p>
        </p:txBody>
      </p:sp>
      <p:sp>
        <p:nvSpPr>
          <p:cNvPr id="36867" name="Rectangle 3"/>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472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500" fill="hold"/>
                                        <p:tgtEl>
                                          <p:spTgt spid="36866"/>
                                        </p:tgtEl>
                                        <p:attrNameLst>
                                          <p:attrName>ppt_w</p:attrName>
                                        </p:attrNameLst>
                                      </p:cBhvr>
                                      <p:tavLst>
                                        <p:tav tm="0">
                                          <p:val>
                                            <p:fltVal val="0"/>
                                          </p:val>
                                        </p:tav>
                                        <p:tav tm="100000">
                                          <p:val>
                                            <p:strVal val="#ppt_w"/>
                                          </p:val>
                                        </p:tav>
                                      </p:tavLst>
                                    </p:anim>
                                    <p:anim calcmode="lin" valueType="num">
                                      <p:cBhvr>
                                        <p:cTn id="8" dur="500" fill="hold"/>
                                        <p:tgtEl>
                                          <p:spTgt spid="368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3|5"/>
</p:tagLst>
</file>

<file path=ppt/tags/tag10.xml><?xml version="1.0" encoding="utf-8"?>
<p:tagLst xmlns:a="http://schemas.openxmlformats.org/drawingml/2006/main" xmlns:r="http://schemas.openxmlformats.org/officeDocument/2006/relationships" xmlns:p="http://schemas.openxmlformats.org/presentationml/2006/main">
  <p:tag name="TIMING" val="|3.6|10.9|13.3|0.7|14.8"/>
</p:tagLst>
</file>

<file path=ppt/tags/tag11.xml><?xml version="1.0" encoding="utf-8"?>
<p:tagLst xmlns:a="http://schemas.openxmlformats.org/drawingml/2006/main" xmlns:r="http://schemas.openxmlformats.org/officeDocument/2006/relationships" xmlns:p="http://schemas.openxmlformats.org/presentationml/2006/main">
  <p:tag name="TIMING" val="|13.3|15.3|1.1|1.5|2.5"/>
</p:tagLst>
</file>

<file path=ppt/tags/tag12.xml><?xml version="1.0" encoding="utf-8"?>
<p:tagLst xmlns:a="http://schemas.openxmlformats.org/drawingml/2006/main" xmlns:r="http://schemas.openxmlformats.org/officeDocument/2006/relationships" xmlns:p="http://schemas.openxmlformats.org/presentationml/2006/main">
  <p:tag name="TIMING" val="|1.2"/>
</p:tagLst>
</file>

<file path=ppt/tags/tag13.xml><?xml version="1.0" encoding="utf-8"?>
<p:tagLst xmlns:a="http://schemas.openxmlformats.org/drawingml/2006/main" xmlns:r="http://schemas.openxmlformats.org/officeDocument/2006/relationships" xmlns:p="http://schemas.openxmlformats.org/presentationml/2006/main">
  <p:tag name="TIMING" val="|2.1"/>
</p:tagLst>
</file>

<file path=ppt/tags/tag14.xml><?xml version="1.0" encoding="utf-8"?>
<p:tagLst xmlns:a="http://schemas.openxmlformats.org/drawingml/2006/main" xmlns:r="http://schemas.openxmlformats.org/officeDocument/2006/relationships" xmlns:p="http://schemas.openxmlformats.org/presentationml/2006/main">
  <p:tag name="TIMING" val="|6|6.9"/>
</p:tagLst>
</file>

<file path=ppt/tags/tag15.xml><?xml version="1.0" encoding="utf-8"?>
<p:tagLst xmlns:a="http://schemas.openxmlformats.org/drawingml/2006/main" xmlns:r="http://schemas.openxmlformats.org/officeDocument/2006/relationships" xmlns:p="http://schemas.openxmlformats.org/presentationml/2006/main">
  <p:tag name="TIMING" val="|3.3"/>
</p:tagLst>
</file>

<file path=ppt/tags/tag16.xml><?xml version="1.0" encoding="utf-8"?>
<p:tagLst xmlns:a="http://schemas.openxmlformats.org/drawingml/2006/main" xmlns:r="http://schemas.openxmlformats.org/officeDocument/2006/relationships" xmlns:p="http://schemas.openxmlformats.org/presentationml/2006/main">
  <p:tag name="TIMING" val="|1|2.8|3.3|2.6|3.4"/>
</p:tagLst>
</file>

<file path=ppt/tags/tag17.xml><?xml version="1.0" encoding="utf-8"?>
<p:tagLst xmlns:a="http://schemas.openxmlformats.org/drawingml/2006/main" xmlns:r="http://schemas.openxmlformats.org/officeDocument/2006/relationships" xmlns:p="http://schemas.openxmlformats.org/presentationml/2006/main">
  <p:tag name="TIMING" val="|12.3|2.4|3.3|2.4|3.3|5.7"/>
</p:tagLst>
</file>

<file path=ppt/tags/tag18.xml><?xml version="1.0" encoding="utf-8"?>
<p:tagLst xmlns:a="http://schemas.openxmlformats.org/drawingml/2006/main" xmlns:r="http://schemas.openxmlformats.org/officeDocument/2006/relationships" xmlns:p="http://schemas.openxmlformats.org/presentationml/2006/main">
  <p:tag name="TIMING" val="|2.8"/>
</p:tagLst>
</file>

<file path=ppt/tags/tag19.xml><?xml version="1.0" encoding="utf-8"?>
<p:tagLst xmlns:a="http://schemas.openxmlformats.org/drawingml/2006/main" xmlns:r="http://schemas.openxmlformats.org/officeDocument/2006/relationships" xmlns:p="http://schemas.openxmlformats.org/presentationml/2006/main">
  <p:tag name="TIMING" val="|0.6"/>
</p:tagLst>
</file>

<file path=ppt/tags/tag2.xml><?xml version="1.0" encoding="utf-8"?>
<p:tagLst xmlns:a="http://schemas.openxmlformats.org/drawingml/2006/main" xmlns:r="http://schemas.openxmlformats.org/officeDocument/2006/relationships" xmlns:p="http://schemas.openxmlformats.org/presentationml/2006/main">
  <p:tag name="TIMING" val="|4.1|6.5|6.9|10"/>
</p:tagLst>
</file>

<file path=ppt/tags/tag20.xml><?xml version="1.0" encoding="utf-8"?>
<p:tagLst xmlns:a="http://schemas.openxmlformats.org/drawingml/2006/main" xmlns:r="http://schemas.openxmlformats.org/officeDocument/2006/relationships" xmlns:p="http://schemas.openxmlformats.org/presentationml/2006/main">
  <p:tag name="TIMING" val="|4.7|6.6|11.5"/>
</p:tagLst>
</file>

<file path=ppt/tags/tag21.xml><?xml version="1.0" encoding="utf-8"?>
<p:tagLst xmlns:a="http://schemas.openxmlformats.org/drawingml/2006/main" xmlns:r="http://schemas.openxmlformats.org/officeDocument/2006/relationships" xmlns:p="http://schemas.openxmlformats.org/presentationml/2006/main">
  <p:tag name="TIMING" val="|1.7|7.7"/>
</p:tagLst>
</file>

<file path=ppt/tags/tag22.xml><?xml version="1.0" encoding="utf-8"?>
<p:tagLst xmlns:a="http://schemas.openxmlformats.org/drawingml/2006/main" xmlns:r="http://schemas.openxmlformats.org/officeDocument/2006/relationships" xmlns:p="http://schemas.openxmlformats.org/presentationml/2006/main">
  <p:tag name="TIMING" val="|4.2|15.5"/>
</p:tagLst>
</file>

<file path=ppt/tags/tag23.xml><?xml version="1.0" encoding="utf-8"?>
<p:tagLst xmlns:a="http://schemas.openxmlformats.org/drawingml/2006/main" xmlns:r="http://schemas.openxmlformats.org/officeDocument/2006/relationships" xmlns:p="http://schemas.openxmlformats.org/presentationml/2006/main">
  <p:tag name="TIMING" val="|0.4|5.8|5.1|7.4"/>
</p:tagLst>
</file>

<file path=ppt/tags/tag24.xml><?xml version="1.0" encoding="utf-8"?>
<p:tagLst xmlns:a="http://schemas.openxmlformats.org/drawingml/2006/main" xmlns:r="http://schemas.openxmlformats.org/officeDocument/2006/relationships" xmlns:p="http://schemas.openxmlformats.org/presentationml/2006/main">
  <p:tag name="TIMING" val="|1.1"/>
</p:tagLst>
</file>

<file path=ppt/tags/tag25.xml><?xml version="1.0" encoding="utf-8"?>
<p:tagLst xmlns:a="http://schemas.openxmlformats.org/drawingml/2006/main" xmlns:r="http://schemas.openxmlformats.org/officeDocument/2006/relationships" xmlns:p="http://schemas.openxmlformats.org/presentationml/2006/main">
  <p:tag name="TIMING" val="|0.9|8.5|6.5"/>
</p:tagLst>
</file>

<file path=ppt/tags/tag26.xml><?xml version="1.0" encoding="utf-8"?>
<p:tagLst xmlns:a="http://schemas.openxmlformats.org/drawingml/2006/main" xmlns:r="http://schemas.openxmlformats.org/officeDocument/2006/relationships" xmlns:p="http://schemas.openxmlformats.org/presentationml/2006/main">
  <p:tag name="TIMING" val="|0.3|2.7|4.5|3.5|4|5.3|3.7|3.4"/>
</p:tagLst>
</file>

<file path=ppt/tags/tag27.xml><?xml version="1.0" encoding="utf-8"?>
<p:tagLst xmlns:a="http://schemas.openxmlformats.org/drawingml/2006/main" xmlns:r="http://schemas.openxmlformats.org/officeDocument/2006/relationships" xmlns:p="http://schemas.openxmlformats.org/presentationml/2006/main">
  <p:tag name="TIMING" val="|1|3.2|3.6|4.7|3.6"/>
</p:tagLst>
</file>

<file path=ppt/tags/tag28.xml><?xml version="1.0" encoding="utf-8"?>
<p:tagLst xmlns:a="http://schemas.openxmlformats.org/drawingml/2006/main" xmlns:r="http://schemas.openxmlformats.org/officeDocument/2006/relationships" xmlns:p="http://schemas.openxmlformats.org/presentationml/2006/main">
  <p:tag name="TIMING" val="|0.4"/>
</p:tagLst>
</file>

<file path=ppt/tags/tag29.xml><?xml version="1.0" encoding="utf-8"?>
<p:tagLst xmlns:a="http://schemas.openxmlformats.org/drawingml/2006/main" xmlns:r="http://schemas.openxmlformats.org/officeDocument/2006/relationships" xmlns:p="http://schemas.openxmlformats.org/presentationml/2006/main">
  <p:tag name="TIMING" val="|4.9|4|39.2|6.9|24|2.6|20.2"/>
</p:tagLst>
</file>

<file path=ppt/tags/tag3.xml><?xml version="1.0" encoding="utf-8"?>
<p:tagLst xmlns:a="http://schemas.openxmlformats.org/drawingml/2006/main" xmlns:r="http://schemas.openxmlformats.org/officeDocument/2006/relationships" xmlns:p="http://schemas.openxmlformats.org/presentationml/2006/main">
  <p:tag name="TIMING" val="|0.8"/>
</p:tagLst>
</file>

<file path=ppt/tags/tag30.xml><?xml version="1.0" encoding="utf-8"?>
<p:tagLst xmlns:a="http://schemas.openxmlformats.org/drawingml/2006/main" xmlns:r="http://schemas.openxmlformats.org/officeDocument/2006/relationships" xmlns:p="http://schemas.openxmlformats.org/presentationml/2006/main">
  <p:tag name="TIMING" val="|2.6|3.6|7.6|11.9|20.4|15.2|72|14.6|48.3"/>
</p:tagLst>
</file>

<file path=ppt/tags/tag31.xml><?xml version="1.0" encoding="utf-8"?>
<p:tagLst xmlns:a="http://schemas.openxmlformats.org/drawingml/2006/main" xmlns:r="http://schemas.openxmlformats.org/officeDocument/2006/relationships" xmlns:p="http://schemas.openxmlformats.org/presentationml/2006/main">
  <p:tag name="TIMING" val="|1.8|7.2|17.2|5.5|37"/>
</p:tagLst>
</file>

<file path=ppt/tags/tag32.xml><?xml version="1.0" encoding="utf-8"?>
<p:tagLst xmlns:a="http://schemas.openxmlformats.org/drawingml/2006/main" xmlns:r="http://schemas.openxmlformats.org/officeDocument/2006/relationships" xmlns:p="http://schemas.openxmlformats.org/presentationml/2006/main">
  <p:tag name="TIMING" val="|1.1|2.1|16.5|30.4|7.7"/>
</p:tagLst>
</file>

<file path=ppt/tags/tag33.xml><?xml version="1.0" encoding="utf-8"?>
<p:tagLst xmlns:a="http://schemas.openxmlformats.org/drawingml/2006/main" xmlns:r="http://schemas.openxmlformats.org/officeDocument/2006/relationships" xmlns:p="http://schemas.openxmlformats.org/presentationml/2006/main">
  <p:tag name="TIMING" val="|0.5"/>
</p:tagLst>
</file>

<file path=ppt/tags/tag34.xml><?xml version="1.0" encoding="utf-8"?>
<p:tagLst xmlns:a="http://schemas.openxmlformats.org/drawingml/2006/main" xmlns:r="http://schemas.openxmlformats.org/officeDocument/2006/relationships" xmlns:p="http://schemas.openxmlformats.org/presentationml/2006/main">
  <p:tag name="TIMING" val="|0.3|2.7|3.1|5.1|2.1|4.8"/>
</p:tagLst>
</file>

<file path=ppt/tags/tag35.xml><?xml version="1.0" encoding="utf-8"?>
<p:tagLst xmlns:a="http://schemas.openxmlformats.org/drawingml/2006/main" xmlns:r="http://schemas.openxmlformats.org/officeDocument/2006/relationships" xmlns:p="http://schemas.openxmlformats.org/presentationml/2006/main">
  <p:tag name="TIMING" val="|0.5|5.6|10.5"/>
</p:tagLst>
</file>

<file path=ppt/tags/tag36.xml><?xml version="1.0" encoding="utf-8"?>
<p:tagLst xmlns:a="http://schemas.openxmlformats.org/drawingml/2006/main" xmlns:r="http://schemas.openxmlformats.org/officeDocument/2006/relationships" xmlns:p="http://schemas.openxmlformats.org/presentationml/2006/main">
  <p:tag name="TIMING" val="|0.6|5.8|11"/>
</p:tagLst>
</file>

<file path=ppt/tags/tag37.xml><?xml version="1.0" encoding="utf-8"?>
<p:tagLst xmlns:a="http://schemas.openxmlformats.org/drawingml/2006/main" xmlns:r="http://schemas.openxmlformats.org/officeDocument/2006/relationships" xmlns:p="http://schemas.openxmlformats.org/presentationml/2006/main">
  <p:tag name="TIMING" val="|1|4.1|3.3|5|4|25.2|37.8|44.4|13.8"/>
</p:tagLst>
</file>

<file path=ppt/tags/tag38.xml><?xml version="1.0" encoding="utf-8"?>
<p:tagLst xmlns:a="http://schemas.openxmlformats.org/drawingml/2006/main" xmlns:r="http://schemas.openxmlformats.org/officeDocument/2006/relationships" xmlns:p="http://schemas.openxmlformats.org/presentationml/2006/main">
  <p:tag name="TIMING" val="|0.3|1.1|4.8|60.9|3.4|2.3|5.4|44"/>
</p:tagLst>
</file>

<file path=ppt/tags/tag39.xml><?xml version="1.0" encoding="utf-8"?>
<p:tagLst xmlns:a="http://schemas.openxmlformats.org/drawingml/2006/main" xmlns:r="http://schemas.openxmlformats.org/officeDocument/2006/relationships" xmlns:p="http://schemas.openxmlformats.org/presentationml/2006/main">
  <p:tag name="TIMING" val="|0.9|56.3"/>
</p:tagLst>
</file>

<file path=ppt/tags/tag4.xml><?xml version="1.0" encoding="utf-8"?>
<p:tagLst xmlns:a="http://schemas.openxmlformats.org/drawingml/2006/main" xmlns:r="http://schemas.openxmlformats.org/officeDocument/2006/relationships" xmlns:p="http://schemas.openxmlformats.org/presentationml/2006/main">
  <p:tag name="TIMING" val="|0.4|5.7|2.7|5.3"/>
</p:tagLst>
</file>

<file path=ppt/tags/tag5.xml><?xml version="1.0" encoding="utf-8"?>
<p:tagLst xmlns:a="http://schemas.openxmlformats.org/drawingml/2006/main" xmlns:r="http://schemas.openxmlformats.org/officeDocument/2006/relationships" xmlns:p="http://schemas.openxmlformats.org/presentationml/2006/main">
  <p:tag name="TIMING" val="|0.5|2.8|5.7|3.4"/>
</p:tagLst>
</file>

<file path=ppt/tags/tag6.xml><?xml version="1.0" encoding="utf-8"?>
<p:tagLst xmlns:a="http://schemas.openxmlformats.org/drawingml/2006/main" xmlns:r="http://schemas.openxmlformats.org/officeDocument/2006/relationships" xmlns:p="http://schemas.openxmlformats.org/presentationml/2006/main">
  <p:tag name="TIMING" val="|1.1|7.9|10.7|9.5|3.2"/>
</p:tagLst>
</file>

<file path=ppt/tags/tag7.xml><?xml version="1.0" encoding="utf-8"?>
<p:tagLst xmlns:a="http://schemas.openxmlformats.org/drawingml/2006/main" xmlns:r="http://schemas.openxmlformats.org/officeDocument/2006/relationships" xmlns:p="http://schemas.openxmlformats.org/presentationml/2006/main">
  <p:tag name="TIMING" val="|0.3|7.7|5.6"/>
</p:tagLst>
</file>

<file path=ppt/tags/tag8.xml><?xml version="1.0" encoding="utf-8"?>
<p:tagLst xmlns:a="http://schemas.openxmlformats.org/drawingml/2006/main" xmlns:r="http://schemas.openxmlformats.org/officeDocument/2006/relationships" xmlns:p="http://schemas.openxmlformats.org/presentationml/2006/main">
  <p:tag name="TIMING" val="|8.4|27.9|3.2|6|14.1"/>
</p:tagLst>
</file>

<file path=ppt/tags/tag9.xml><?xml version="1.0" encoding="utf-8"?>
<p:tagLst xmlns:a="http://schemas.openxmlformats.org/drawingml/2006/main" xmlns:r="http://schemas.openxmlformats.org/officeDocument/2006/relationships" xmlns:p="http://schemas.openxmlformats.org/presentationml/2006/main">
  <p:tag name="TIMING" val="|0.4"/>
</p:tagLst>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Radial</Template>
  <TotalTime>293</TotalTime>
  <Words>1990</Words>
  <Application>Microsoft Office PowerPoint</Application>
  <PresentationFormat>On-screen Show (4:3)</PresentationFormat>
  <Paragraphs>178</Paragraphs>
  <Slides>39</Slides>
  <Notes>0</Notes>
  <HiddenSlides>0</HiddenSlides>
  <MMClips>1</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Radial</vt:lpstr>
      <vt:lpstr>Letters of John</vt:lpstr>
      <vt:lpstr>Author of the Letters</vt:lpstr>
      <vt:lpstr>John the Elder?</vt:lpstr>
      <vt:lpstr>John the Elder?</vt:lpstr>
      <vt:lpstr>John the Elder?</vt:lpstr>
      <vt:lpstr>John the Elder?</vt:lpstr>
      <vt:lpstr>John the Elder?</vt:lpstr>
      <vt:lpstr>John the Apostle</vt:lpstr>
      <vt:lpstr>First John</vt:lpstr>
      <vt:lpstr>Genre of 1 John</vt:lpstr>
      <vt:lpstr>False Teachers in 1 John</vt:lpstr>
      <vt:lpstr>They have left the churches</vt:lpstr>
      <vt:lpstr>Trying to lead others out</vt:lpstr>
      <vt:lpstr>Claim superior knowledge</vt:lpstr>
      <vt:lpstr>Show little love</vt:lpstr>
      <vt:lpstr>False Teachers in 1 John</vt:lpstr>
      <vt:lpstr>Their Teachings</vt:lpstr>
      <vt:lpstr>Deny his Messiahship</vt:lpstr>
      <vt:lpstr>Deny his Pre-existence?</vt:lpstr>
      <vt:lpstr>Deny he is Son of God</vt:lpstr>
      <vt:lpstr>Deny he comes in flesh</vt:lpstr>
      <vt:lpstr>Deny he saves?</vt:lpstr>
      <vt:lpstr>Their Teachings</vt:lpstr>
      <vt:lpstr>Teachers claim to be sinless</vt:lpstr>
      <vt:lpstr>Moral indifference</vt:lpstr>
      <vt:lpstr>Content of 1 John</vt:lpstr>
      <vt:lpstr>Content of 1 John</vt:lpstr>
      <vt:lpstr>Second John</vt:lpstr>
      <vt:lpstr>Genre of 2 John</vt:lpstr>
      <vt:lpstr>Recipients of 2 John</vt:lpstr>
      <vt:lpstr>Occasion of 2 John</vt:lpstr>
      <vt:lpstr>Content of 2 John</vt:lpstr>
      <vt:lpstr>Third John</vt:lpstr>
      <vt:lpstr>Genre of 3 John</vt:lpstr>
      <vt:lpstr>Recipient of 3 John</vt:lpstr>
      <vt:lpstr>Occasion of 3 John</vt:lpstr>
      <vt:lpstr>Content of 3 John</vt:lpstr>
      <vt:lpstr>Content of 3 John</vt:lpstr>
      <vt:lpstr>That's All Folks!</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Letters of John</dc:title>
  <dc:creator>RC Newman</dc:creator>
  <cp:lastModifiedBy>Newman</cp:lastModifiedBy>
  <cp:revision>148</cp:revision>
  <cp:lastPrinted>1601-01-01T00:00:00Z</cp:lastPrinted>
  <dcterms:created xsi:type="dcterms:W3CDTF">2002-09-12T13:01:05Z</dcterms:created>
  <dcterms:modified xsi:type="dcterms:W3CDTF">2015-07-06T14:28:41Z</dcterms:modified>
</cp:coreProperties>
</file>