
<file path=[Content_Types].xml><?xml version="1.0" encoding="utf-8"?>
<Types xmlns="http://schemas.openxmlformats.org/package/2006/content-types">
  <Default Extension="mp3" ContentType="audio/unknown"/>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sldIdLst>
    <p:sldId id="256" r:id="rId2"/>
    <p:sldId id="257" r:id="rId3"/>
    <p:sldId id="258" r:id="rId4"/>
    <p:sldId id="259" r:id="rId5"/>
    <p:sldId id="260" r:id="rId6"/>
    <p:sldId id="261" r:id="rId7"/>
    <p:sldId id="262" r:id="rId8"/>
    <p:sldId id="285" r:id="rId9"/>
    <p:sldId id="286" r:id="rId10"/>
    <p:sldId id="287" r:id="rId11"/>
    <p:sldId id="288" r:id="rId12"/>
    <p:sldId id="289" r:id="rId13"/>
    <p:sldId id="290" r:id="rId14"/>
    <p:sldId id="291" r:id="rId15"/>
    <p:sldId id="263" r:id="rId16"/>
    <p:sldId id="264" r:id="rId17"/>
    <p:sldId id="265" r:id="rId18"/>
    <p:sldId id="266" r:id="rId19"/>
    <p:sldId id="267" r:id="rId20"/>
    <p:sldId id="292" r:id="rId21"/>
    <p:sldId id="293" r:id="rId22"/>
    <p:sldId id="268" r:id="rId23"/>
    <p:sldId id="269" r:id="rId24"/>
    <p:sldId id="270" r:id="rId25"/>
    <p:sldId id="271" r:id="rId26"/>
    <p:sldId id="272" r:id="rId27"/>
    <p:sldId id="273" r:id="rId28"/>
    <p:sldId id="274" r:id="rId29"/>
    <p:sldId id="275" r:id="rId30"/>
    <p:sldId id="276" r:id="rId31"/>
    <p:sldId id="277" r:id="rId32"/>
    <p:sldId id="278" r:id="rId33"/>
    <p:sldId id="279" r:id="rId34"/>
    <p:sldId id="280" r:id="rId35"/>
    <p:sldId id="281" r:id="rId36"/>
    <p:sldId id="282" r:id="rId37"/>
    <p:sldId id="283" r:id="rId38"/>
    <p:sldId id="284" r:id="rId39"/>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7" autoAdjust="0"/>
    <p:restoredTop sz="94708" autoAdjust="0"/>
  </p:normalViewPr>
  <p:slideViewPr>
    <p:cSldViewPr>
      <p:cViewPr varScale="1">
        <p:scale>
          <a:sx n="111" d="100"/>
          <a:sy n="111" d="100"/>
        </p:scale>
        <p:origin x="-1578"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392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65538" name="Group 2"/>
          <p:cNvGrpSpPr>
            <a:grpSpLocks/>
          </p:cNvGrpSpPr>
          <p:nvPr/>
        </p:nvGrpSpPr>
        <p:grpSpPr bwMode="auto">
          <a:xfrm>
            <a:off x="0" y="2438400"/>
            <a:ext cx="9009063" cy="1052513"/>
            <a:chOff x="0" y="1536"/>
            <a:chExt cx="5675" cy="663"/>
          </a:xfrm>
        </p:grpSpPr>
        <p:grpSp>
          <p:nvGrpSpPr>
            <p:cNvPr id="65539" name="Group 3"/>
            <p:cNvGrpSpPr>
              <a:grpSpLocks/>
            </p:cNvGrpSpPr>
            <p:nvPr/>
          </p:nvGrpSpPr>
          <p:grpSpPr bwMode="auto">
            <a:xfrm>
              <a:off x="183" y="1604"/>
              <a:ext cx="448" cy="299"/>
              <a:chOff x="720" y="336"/>
              <a:chExt cx="624" cy="432"/>
            </a:xfrm>
          </p:grpSpPr>
          <p:sp>
            <p:nvSpPr>
              <p:cNvPr id="65540" name="Rectangle 4"/>
              <p:cNvSpPr>
                <a:spLocks noChangeArrowheads="1"/>
              </p:cNvSpPr>
              <p:nvPr/>
            </p:nvSpPr>
            <p:spPr bwMode="auto">
              <a:xfrm>
                <a:off x="720" y="336"/>
                <a:ext cx="384" cy="4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541"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65542" name="Group 6"/>
            <p:cNvGrpSpPr>
              <a:grpSpLocks/>
            </p:cNvGrpSpPr>
            <p:nvPr/>
          </p:nvGrpSpPr>
          <p:grpSpPr bwMode="auto">
            <a:xfrm>
              <a:off x="261" y="1870"/>
              <a:ext cx="465" cy="299"/>
              <a:chOff x="912" y="2640"/>
              <a:chExt cx="672" cy="432"/>
            </a:xfrm>
          </p:grpSpPr>
          <p:sp>
            <p:nvSpPr>
              <p:cNvPr id="65543" name="Rectangle 7"/>
              <p:cNvSpPr>
                <a:spLocks noChangeArrowheads="1"/>
              </p:cNvSpPr>
              <p:nvPr/>
            </p:nvSpPr>
            <p:spPr bwMode="auto">
              <a:xfrm>
                <a:off x="912" y="2640"/>
                <a:ext cx="384" cy="432"/>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544"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65545"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546" name="Rectangle 10"/>
            <p:cNvSpPr>
              <a:spLocks noChangeArrowheads="1"/>
            </p:cNvSpPr>
            <p:nvPr/>
          </p:nvSpPr>
          <p:spPr bwMode="auto">
            <a:xfrm>
              <a:off x="400" y="1536"/>
              <a:ext cx="20" cy="663"/>
            </a:xfrm>
            <a:prstGeom prst="rect">
              <a:avLst/>
            </a:prstGeom>
            <a:solidFill>
              <a:schemeClr val="bg2"/>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547"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65548" name="Rectangle 12"/>
          <p:cNvSpPr>
            <a:spLocks noGrp="1" noChangeArrowheads="1"/>
          </p:cNvSpPr>
          <p:nvPr>
            <p:ph type="ctrTitle"/>
          </p:nvPr>
        </p:nvSpPr>
        <p:spPr>
          <a:xfrm>
            <a:off x="990600" y="1828800"/>
            <a:ext cx="7772400" cy="1143000"/>
          </a:xfrm>
        </p:spPr>
        <p:txBody>
          <a:bodyPr/>
          <a:lstStyle>
            <a:lvl1pPr>
              <a:defRPr/>
            </a:lvl1pPr>
          </a:lstStyle>
          <a:p>
            <a:pPr lvl="0"/>
            <a:r>
              <a:rPr lang="en-US" altLang="en-US" noProof="0" smtClean="0"/>
              <a:t>Click to edit Master title style</a:t>
            </a:r>
          </a:p>
        </p:txBody>
      </p:sp>
      <p:sp>
        <p:nvSpPr>
          <p:cNvPr id="65549"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pPr lvl="0"/>
            <a:r>
              <a:rPr lang="en-US" altLang="en-US" noProof="0" smtClean="0"/>
              <a:t>Click to edit Master subtitle style</a:t>
            </a:r>
          </a:p>
        </p:txBody>
      </p:sp>
      <p:sp>
        <p:nvSpPr>
          <p:cNvPr id="65550" name="Rectangle 14"/>
          <p:cNvSpPr>
            <a:spLocks noGrp="1" noChangeArrowheads="1"/>
          </p:cNvSpPr>
          <p:nvPr>
            <p:ph type="dt" sz="half" idx="2"/>
          </p:nvPr>
        </p:nvSpPr>
        <p:spPr>
          <a:xfrm>
            <a:off x="990600" y="6248400"/>
            <a:ext cx="1905000" cy="457200"/>
          </a:xfrm>
        </p:spPr>
        <p:txBody>
          <a:bodyPr/>
          <a:lstStyle>
            <a:lvl1pPr>
              <a:defRPr>
                <a:solidFill>
                  <a:schemeClr val="bg2"/>
                </a:solidFill>
              </a:defRPr>
            </a:lvl1pPr>
          </a:lstStyle>
          <a:p>
            <a:endParaRPr lang="en-US" altLang="en-US"/>
          </a:p>
        </p:txBody>
      </p:sp>
      <p:sp>
        <p:nvSpPr>
          <p:cNvPr id="65551" name="Rectangle 15"/>
          <p:cNvSpPr>
            <a:spLocks noGrp="1" noChangeArrowheads="1"/>
          </p:cNvSpPr>
          <p:nvPr>
            <p:ph type="ftr" sz="quarter" idx="3"/>
          </p:nvPr>
        </p:nvSpPr>
        <p:spPr>
          <a:xfrm>
            <a:off x="3429000" y="6248400"/>
            <a:ext cx="2895600" cy="457200"/>
          </a:xfrm>
        </p:spPr>
        <p:txBody>
          <a:bodyPr/>
          <a:lstStyle>
            <a:lvl1pPr>
              <a:defRPr>
                <a:solidFill>
                  <a:schemeClr val="bg2"/>
                </a:solidFill>
              </a:defRPr>
            </a:lvl1pPr>
          </a:lstStyle>
          <a:p>
            <a:endParaRPr lang="en-US" altLang="en-US"/>
          </a:p>
        </p:txBody>
      </p:sp>
      <p:sp>
        <p:nvSpPr>
          <p:cNvPr id="65552" name="Rectangle 16"/>
          <p:cNvSpPr>
            <a:spLocks noGrp="1" noChangeArrowheads="1"/>
          </p:cNvSpPr>
          <p:nvPr>
            <p:ph type="sldNum" sz="quarter" idx="4"/>
          </p:nvPr>
        </p:nvSpPr>
        <p:spPr>
          <a:xfrm>
            <a:off x="6858000" y="6248400"/>
            <a:ext cx="1905000" cy="457200"/>
          </a:xfrm>
        </p:spPr>
        <p:txBody>
          <a:bodyPr/>
          <a:lstStyle>
            <a:lvl1pPr>
              <a:defRPr>
                <a:solidFill>
                  <a:schemeClr val="bg2"/>
                </a:solidFill>
              </a:defRPr>
            </a:lvl1pPr>
          </a:lstStyle>
          <a:p>
            <a:fld id="{9523B61C-3E55-491E-8735-D55B1D66988A}"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BD578C57-A7DF-4F7E-B1B2-962BA7424764}" type="slidenum">
              <a:rPr lang="en-US" altLang="en-US"/>
              <a:pPr/>
              <a:t>‹#›</a:t>
            </a:fld>
            <a:endParaRPr lang="en-US" altLang="en-US"/>
          </a:p>
        </p:txBody>
      </p:sp>
    </p:spTree>
    <p:extLst>
      <p:ext uri="{BB962C8B-B14F-4D97-AF65-F5344CB8AC3E}">
        <p14:creationId xmlns:p14="http://schemas.microsoft.com/office/powerpoint/2010/main" val="4991134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4050" y="617538"/>
            <a:ext cx="1951038" cy="55149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50938" y="617538"/>
            <a:ext cx="5700712" cy="55149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A94670D0-DBD6-4CC7-916D-BEC655D394A2}" type="slidenum">
              <a:rPr lang="en-US" altLang="en-US"/>
              <a:pPr/>
              <a:t>‹#›</a:t>
            </a:fld>
            <a:endParaRPr lang="en-US" altLang="en-US"/>
          </a:p>
        </p:txBody>
      </p:sp>
    </p:spTree>
    <p:extLst>
      <p:ext uri="{BB962C8B-B14F-4D97-AF65-F5344CB8AC3E}">
        <p14:creationId xmlns:p14="http://schemas.microsoft.com/office/powerpoint/2010/main" val="28164714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50938" y="617538"/>
            <a:ext cx="7793037"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1826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450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914400" y="6324600"/>
            <a:ext cx="1905000" cy="457200"/>
          </a:xfrm>
        </p:spPr>
        <p:txBody>
          <a:bodyPr/>
          <a:lstStyle>
            <a:lvl1pPr>
              <a:defRPr/>
            </a:lvl1pPr>
          </a:lstStyle>
          <a:p>
            <a:endParaRPr lang="en-US" altLang="en-US"/>
          </a:p>
        </p:txBody>
      </p:sp>
      <p:sp>
        <p:nvSpPr>
          <p:cNvPr id="6" name="Footer Placeholder 5"/>
          <p:cNvSpPr>
            <a:spLocks noGrp="1"/>
          </p:cNvSpPr>
          <p:nvPr>
            <p:ph type="ftr" sz="quarter" idx="11"/>
          </p:nvPr>
        </p:nvSpPr>
        <p:spPr>
          <a:xfrm>
            <a:off x="3352800" y="6324600"/>
            <a:ext cx="2895600" cy="45720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6781800" y="6324600"/>
            <a:ext cx="1905000" cy="457200"/>
          </a:xfrm>
        </p:spPr>
        <p:txBody>
          <a:bodyPr/>
          <a:lstStyle>
            <a:lvl1pPr>
              <a:defRPr/>
            </a:lvl1pPr>
          </a:lstStyle>
          <a:p>
            <a:fld id="{F53EBB4C-9271-44C4-93BD-0C7AF18D659E}" type="slidenum">
              <a:rPr lang="en-US" altLang="en-US"/>
              <a:pPr/>
              <a:t>‹#›</a:t>
            </a:fld>
            <a:endParaRPr lang="en-US" altLang="en-US"/>
          </a:p>
        </p:txBody>
      </p:sp>
    </p:spTree>
    <p:extLst>
      <p:ext uri="{BB962C8B-B14F-4D97-AF65-F5344CB8AC3E}">
        <p14:creationId xmlns:p14="http://schemas.microsoft.com/office/powerpoint/2010/main" val="1128323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A5EBF730-6611-4D8A-B230-2782251CB349}" type="slidenum">
              <a:rPr lang="en-US" altLang="en-US"/>
              <a:pPr/>
              <a:t>‹#›</a:t>
            </a:fld>
            <a:endParaRPr lang="en-US" altLang="en-US"/>
          </a:p>
        </p:txBody>
      </p:sp>
    </p:spTree>
    <p:extLst>
      <p:ext uri="{BB962C8B-B14F-4D97-AF65-F5344CB8AC3E}">
        <p14:creationId xmlns:p14="http://schemas.microsoft.com/office/powerpoint/2010/main" val="28746756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7D5EDBC6-CA46-40FF-B26F-764479419C53}" type="slidenum">
              <a:rPr lang="en-US" altLang="en-US"/>
              <a:pPr/>
              <a:t>‹#›</a:t>
            </a:fld>
            <a:endParaRPr lang="en-US" altLang="en-US"/>
          </a:p>
        </p:txBody>
      </p:sp>
    </p:spTree>
    <p:extLst>
      <p:ext uri="{BB962C8B-B14F-4D97-AF65-F5344CB8AC3E}">
        <p14:creationId xmlns:p14="http://schemas.microsoft.com/office/powerpoint/2010/main" val="16714231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A69E1F49-C930-47FE-B951-1F7974A04B9A}" type="slidenum">
              <a:rPr lang="en-US" altLang="en-US"/>
              <a:pPr/>
              <a:t>‹#›</a:t>
            </a:fld>
            <a:endParaRPr lang="en-US" altLang="en-US"/>
          </a:p>
        </p:txBody>
      </p:sp>
    </p:spTree>
    <p:extLst>
      <p:ext uri="{BB962C8B-B14F-4D97-AF65-F5344CB8AC3E}">
        <p14:creationId xmlns:p14="http://schemas.microsoft.com/office/powerpoint/2010/main" val="8319308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A3BEFA39-9A00-48D7-AEF4-81C681C442E7}" type="slidenum">
              <a:rPr lang="en-US" altLang="en-US"/>
              <a:pPr/>
              <a:t>‹#›</a:t>
            </a:fld>
            <a:endParaRPr lang="en-US" altLang="en-US"/>
          </a:p>
        </p:txBody>
      </p:sp>
    </p:spTree>
    <p:extLst>
      <p:ext uri="{BB962C8B-B14F-4D97-AF65-F5344CB8AC3E}">
        <p14:creationId xmlns:p14="http://schemas.microsoft.com/office/powerpoint/2010/main" val="31616374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B3335EA0-402F-45FD-B43C-940DBF4B356A}" type="slidenum">
              <a:rPr lang="en-US" altLang="en-US"/>
              <a:pPr/>
              <a:t>‹#›</a:t>
            </a:fld>
            <a:endParaRPr lang="en-US" altLang="en-US"/>
          </a:p>
        </p:txBody>
      </p:sp>
    </p:spTree>
    <p:extLst>
      <p:ext uri="{BB962C8B-B14F-4D97-AF65-F5344CB8AC3E}">
        <p14:creationId xmlns:p14="http://schemas.microsoft.com/office/powerpoint/2010/main" val="31325416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9D33FE4B-4BBF-46A5-A2AF-76886AD4356C}" type="slidenum">
              <a:rPr lang="en-US" altLang="en-US"/>
              <a:pPr/>
              <a:t>‹#›</a:t>
            </a:fld>
            <a:endParaRPr lang="en-US" altLang="en-US"/>
          </a:p>
        </p:txBody>
      </p:sp>
    </p:spTree>
    <p:extLst>
      <p:ext uri="{BB962C8B-B14F-4D97-AF65-F5344CB8AC3E}">
        <p14:creationId xmlns:p14="http://schemas.microsoft.com/office/powerpoint/2010/main" val="34500390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83329C07-4B8D-4407-A222-2EBE671AA98C}" type="slidenum">
              <a:rPr lang="en-US" altLang="en-US"/>
              <a:pPr/>
              <a:t>‹#›</a:t>
            </a:fld>
            <a:endParaRPr lang="en-US" altLang="en-US"/>
          </a:p>
        </p:txBody>
      </p:sp>
    </p:spTree>
    <p:extLst>
      <p:ext uri="{BB962C8B-B14F-4D97-AF65-F5344CB8AC3E}">
        <p14:creationId xmlns:p14="http://schemas.microsoft.com/office/powerpoint/2010/main" val="34527184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07EFB0D3-302B-4166-B188-7FC7CA55F75C}" type="slidenum">
              <a:rPr lang="en-US" altLang="en-US"/>
              <a:pPr/>
              <a:t>‹#›</a:t>
            </a:fld>
            <a:endParaRPr lang="en-US" altLang="en-US"/>
          </a:p>
        </p:txBody>
      </p:sp>
    </p:spTree>
    <p:extLst>
      <p:ext uri="{BB962C8B-B14F-4D97-AF65-F5344CB8AC3E}">
        <p14:creationId xmlns:p14="http://schemas.microsoft.com/office/powerpoint/2010/main" val="25054567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ChangeArrowheads="1"/>
          </p:cNvSpPr>
          <p:nvPr/>
        </p:nvSpPr>
        <p:spPr bwMode="ltGray">
          <a:xfrm>
            <a:off x="417513" y="1098550"/>
            <a:ext cx="43815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altLang="en-US"/>
          </a:p>
        </p:txBody>
      </p:sp>
      <p:sp>
        <p:nvSpPr>
          <p:cNvPr id="64515" name="Rectangle 3"/>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altLang="en-US"/>
          </a:p>
        </p:txBody>
      </p:sp>
      <p:sp>
        <p:nvSpPr>
          <p:cNvPr id="64516" name="Rectangle 4"/>
          <p:cNvSpPr>
            <a:spLocks noChangeArrowheads="1"/>
          </p:cNvSpPr>
          <p:nvPr/>
        </p:nvSpPr>
        <p:spPr bwMode="ltGray">
          <a:xfrm>
            <a:off x="541338" y="1520825"/>
            <a:ext cx="422275"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altLang="en-US"/>
          </a:p>
        </p:txBody>
      </p:sp>
      <p:sp>
        <p:nvSpPr>
          <p:cNvPr id="64517" name="Rectangle 5"/>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altLang="en-US"/>
          </a:p>
        </p:txBody>
      </p:sp>
      <p:sp>
        <p:nvSpPr>
          <p:cNvPr id="64518" name="Rectangle 6"/>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altLang="en-US"/>
          </a:p>
        </p:txBody>
      </p:sp>
      <p:sp>
        <p:nvSpPr>
          <p:cNvPr id="64519" name="Rectangle 7"/>
          <p:cNvSpPr>
            <a:spLocks noChangeArrowheads="1"/>
          </p:cNvSpPr>
          <p:nvPr/>
        </p:nvSpPr>
        <p:spPr bwMode="gray">
          <a:xfrm>
            <a:off x="762000" y="990600"/>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altLang="en-US"/>
          </a:p>
        </p:txBody>
      </p:sp>
      <p:sp>
        <p:nvSpPr>
          <p:cNvPr id="64520" name="Rectangle 8"/>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altLang="en-US"/>
          </a:p>
        </p:txBody>
      </p:sp>
      <p:sp>
        <p:nvSpPr>
          <p:cNvPr id="64521" name="Rectangle 9"/>
          <p:cNvSpPr>
            <a:spLocks noGrp="1" noChangeArrowheads="1"/>
          </p:cNvSpPr>
          <p:nvPr>
            <p:ph type="title"/>
          </p:nvPr>
        </p:nvSpPr>
        <p:spPr bwMode="auto">
          <a:xfrm>
            <a:off x="1150938" y="617538"/>
            <a:ext cx="7793037"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64522" name="Rectangle 10"/>
          <p:cNvSpPr>
            <a:spLocks noGrp="1" noChangeArrowheads="1"/>
          </p:cNvSpPr>
          <p:nvPr>
            <p:ph type="body" idx="1"/>
          </p:nvPr>
        </p:nvSpPr>
        <p:spPr bwMode="auto">
          <a:xfrm>
            <a:off x="1182688" y="2017713"/>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4523" name="Rectangle 11"/>
          <p:cNvSpPr>
            <a:spLocks noGrp="1" noChangeArrowheads="1"/>
          </p:cNvSpPr>
          <p:nvPr>
            <p:ph type="dt" sz="half" idx="2"/>
          </p:nvPr>
        </p:nvSpPr>
        <p:spPr bwMode="auto">
          <a:xfrm>
            <a:off x="914400" y="63246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400"/>
            </a:lvl1pPr>
          </a:lstStyle>
          <a:p>
            <a:endParaRPr lang="en-US" altLang="en-US"/>
          </a:p>
        </p:txBody>
      </p:sp>
      <p:sp>
        <p:nvSpPr>
          <p:cNvPr id="64524" name="Rectangle 12"/>
          <p:cNvSpPr>
            <a:spLocks noGrp="1" noChangeArrowheads="1"/>
          </p:cNvSpPr>
          <p:nvPr>
            <p:ph type="ftr" sz="quarter" idx="3"/>
          </p:nvPr>
        </p:nvSpPr>
        <p:spPr bwMode="auto">
          <a:xfrm>
            <a:off x="3352800" y="63246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400"/>
            </a:lvl1pPr>
          </a:lstStyle>
          <a:p>
            <a:endParaRPr lang="en-US" altLang="en-US"/>
          </a:p>
        </p:txBody>
      </p:sp>
      <p:sp>
        <p:nvSpPr>
          <p:cNvPr id="64525" name="Rectangle 13"/>
          <p:cNvSpPr>
            <a:spLocks noGrp="1" noChangeArrowheads="1"/>
          </p:cNvSpPr>
          <p:nvPr>
            <p:ph type="sldNum" sz="quarter" idx="4"/>
          </p:nvPr>
        </p:nvSpPr>
        <p:spPr bwMode="auto">
          <a:xfrm>
            <a:off x="6781800" y="63246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400"/>
            </a:lvl1pPr>
          </a:lstStyle>
          <a:p>
            <a:fld id="{24672B14-FA7F-439D-8C73-A560473EB95E}"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Lst>
  <p:txStyles>
    <p:titleStyle>
      <a:lvl1pPr algn="l" rtl="0" fontAlgn="base">
        <a:spcBef>
          <a:spcPct val="0"/>
        </a:spcBef>
        <a:spcAft>
          <a:spcPct val="0"/>
        </a:spcAft>
        <a:defRPr sz="4400">
          <a:solidFill>
            <a:schemeClr val="tx2"/>
          </a:solidFill>
          <a:latin typeface="+mj-lt"/>
          <a:ea typeface="+mj-ea"/>
          <a:cs typeface="+mj-cs"/>
        </a:defRPr>
      </a:lvl1pPr>
      <a:lvl2pPr algn="l" rtl="0" fontAlgn="base">
        <a:spcBef>
          <a:spcPct val="0"/>
        </a:spcBef>
        <a:spcAft>
          <a:spcPct val="0"/>
        </a:spcAft>
        <a:defRPr sz="4400">
          <a:solidFill>
            <a:schemeClr val="tx2"/>
          </a:solidFill>
          <a:latin typeface="Tahoma" pitchFamily="34" charset="0"/>
        </a:defRPr>
      </a:lvl2pPr>
      <a:lvl3pPr algn="l" rtl="0" fontAlgn="base">
        <a:spcBef>
          <a:spcPct val="0"/>
        </a:spcBef>
        <a:spcAft>
          <a:spcPct val="0"/>
        </a:spcAft>
        <a:defRPr sz="4400">
          <a:solidFill>
            <a:schemeClr val="tx2"/>
          </a:solidFill>
          <a:latin typeface="Tahoma" pitchFamily="34" charset="0"/>
        </a:defRPr>
      </a:lvl3pPr>
      <a:lvl4pPr algn="l" rtl="0" fontAlgn="base">
        <a:spcBef>
          <a:spcPct val="0"/>
        </a:spcBef>
        <a:spcAft>
          <a:spcPct val="0"/>
        </a:spcAft>
        <a:defRPr sz="4400">
          <a:solidFill>
            <a:schemeClr val="tx2"/>
          </a:solidFill>
          <a:latin typeface="Tahoma" pitchFamily="34" charset="0"/>
        </a:defRPr>
      </a:lvl4pPr>
      <a:lvl5pPr algn="l" rtl="0" fontAlgn="base">
        <a:spcBef>
          <a:spcPct val="0"/>
        </a:spcBef>
        <a:spcAft>
          <a:spcPct val="0"/>
        </a:spcAft>
        <a:defRPr sz="4400">
          <a:solidFill>
            <a:schemeClr val="tx2"/>
          </a:solidFill>
          <a:latin typeface="Tahoma"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p:titleStyle>
    <p:bodyStyle>
      <a:lvl1pPr marL="342900" indent="-342900" algn="l" rtl="0" fontAlgn="base">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fontAlgn="base">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fontAlgn="base">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fontAlgn="base">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media1.mp3"/><Relationship Id="rId2" Type="http://schemas.microsoft.com/office/2007/relationships/media" Target="../media/media1.mp3"/><Relationship Id="rId1" Type="http://schemas.openxmlformats.org/officeDocument/2006/relationships/tags" Target="../tags/tag1.xml"/><Relationship Id="rId5" Type="http://schemas.openxmlformats.org/officeDocument/2006/relationships/image" Target="../media/image1.png"/><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9.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0.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1.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2.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3.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8.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9.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3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2.xml"/><Relationship Id="rId1" Type="http://schemas.openxmlformats.org/officeDocument/2006/relationships/tags" Target="../tags/tag33.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4.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7.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8.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5234" name="Rectangle 2"/>
          <p:cNvSpPr>
            <a:spLocks noGrp="1" noChangeArrowheads="1"/>
          </p:cNvSpPr>
          <p:nvPr>
            <p:ph type="ctrTitle"/>
          </p:nvPr>
        </p:nvSpPr>
        <p:spPr/>
        <p:txBody>
          <a:bodyPr/>
          <a:lstStyle/>
          <a:p>
            <a:r>
              <a:rPr lang="en-US" altLang="en-US"/>
              <a:t>The Letter of Jude</a:t>
            </a:r>
          </a:p>
        </p:txBody>
      </p:sp>
      <p:sp>
        <p:nvSpPr>
          <p:cNvPr id="95235" name="Rectangle 3"/>
          <p:cNvSpPr>
            <a:spLocks noGrp="1" noChangeArrowheads="1"/>
          </p:cNvSpPr>
          <p:nvPr>
            <p:ph type="subTitle" idx="1"/>
          </p:nvPr>
        </p:nvSpPr>
        <p:spPr/>
        <p:txBody>
          <a:bodyPr/>
          <a:lstStyle/>
          <a:p>
            <a:r>
              <a:rPr lang="en-US" altLang="en-US"/>
              <a:t>Robert C. Newman</a:t>
            </a:r>
          </a:p>
        </p:txBody>
      </p:sp>
      <p:pic>
        <p:nvPicPr>
          <p:cNvPr id="2" name="LetterJude.mp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7848600" y="5715000"/>
            <a:ext cx="609600" cy="609600"/>
          </a:xfrm>
          <a:prstGeom prst="rect">
            <a:avLst/>
          </a:prstGeom>
        </p:spPr>
      </p:pic>
    </p:spTree>
    <p:custDataLst>
      <p:tags r:id="rId1"/>
    </p:custDataLst>
  </p:cSld>
  <p:clrMapOvr>
    <a:masterClrMapping/>
  </p:clrMapOvr>
  <p:transition advTm="28171"/>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2" fill="hold" grpId="0" nodeType="clickEffect">
                                  <p:stCondLst>
                                    <p:cond delay="0"/>
                                  </p:stCondLst>
                                  <p:childTnLst>
                                    <p:set>
                                      <p:cBhvr>
                                        <p:cTn id="10" dur="1" fill="hold">
                                          <p:stCondLst>
                                            <p:cond delay="0"/>
                                          </p:stCondLst>
                                        </p:cTn>
                                        <p:tgtEl>
                                          <p:spTgt spid="95234"/>
                                        </p:tgtEl>
                                        <p:attrNameLst>
                                          <p:attrName>style.visibility</p:attrName>
                                        </p:attrNameLst>
                                      </p:cBhvr>
                                      <p:to>
                                        <p:strVal val="visible"/>
                                      </p:to>
                                    </p:set>
                                    <p:anim calcmode="lin" valueType="num">
                                      <p:cBhvr additive="base">
                                        <p:cTn id="11" dur="500" fill="hold"/>
                                        <p:tgtEl>
                                          <p:spTgt spid="95234"/>
                                        </p:tgtEl>
                                        <p:attrNameLst>
                                          <p:attrName>ppt_x</p:attrName>
                                        </p:attrNameLst>
                                      </p:cBhvr>
                                      <p:tavLst>
                                        <p:tav tm="0">
                                          <p:val>
                                            <p:strVal val="1+#ppt_w/2"/>
                                          </p:val>
                                        </p:tav>
                                        <p:tav tm="100000">
                                          <p:val>
                                            <p:strVal val="#ppt_x"/>
                                          </p:val>
                                        </p:tav>
                                      </p:tavLst>
                                    </p:anim>
                                    <p:anim calcmode="lin" valueType="num">
                                      <p:cBhvr additive="base">
                                        <p:cTn id="12" dur="500" fill="hold"/>
                                        <p:tgtEl>
                                          <p:spTgt spid="95234"/>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95235">
                                            <p:txEl>
                                              <p:pRg st="0" end="0"/>
                                            </p:txEl>
                                          </p:spTgt>
                                        </p:tgtEl>
                                        <p:attrNameLst>
                                          <p:attrName>style.visibility</p:attrName>
                                        </p:attrNameLst>
                                      </p:cBhvr>
                                      <p:to>
                                        <p:strVal val="visible"/>
                                      </p:to>
                                    </p:set>
                                    <p:anim calcmode="lin" valueType="num">
                                      <p:cBhvr additive="base">
                                        <p:cTn id="17" dur="500" fill="hold"/>
                                        <p:tgtEl>
                                          <p:spTgt spid="95235">
                                            <p:txEl>
                                              <p:pRg st="0" end="0"/>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9523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19" fill="hold" display="0">
                  <p:stCondLst>
                    <p:cond delay="indefinite"/>
                  </p:stCondLst>
                  <p:endCondLst>
                    <p:cond evt="onStopAudio" delay="0">
                      <p:tgtEl>
                        <p:sldTgt/>
                      </p:tgtEl>
                    </p:cond>
                  </p:endCondLst>
                </p:cTn>
                <p:tgtEl>
                  <p:spTgt spid="2"/>
                </p:tgtEl>
              </p:cMediaNode>
            </p:audio>
          </p:childTnLst>
        </p:cTn>
      </p:par>
    </p:tnLst>
    <p:bldLst>
      <p:bldP spid="95234" grpId="0" autoUpdateAnimBg="0"/>
      <p:bldP spid="95235" grpId="0" build="p"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p:txBody>
          <a:bodyPr/>
          <a:lstStyle/>
          <a:p>
            <a:r>
              <a:rPr lang="en-US" altLang="en-US"/>
              <a:t>Jude 8-10 &amp; 2 Pet 2:10-11</a:t>
            </a:r>
          </a:p>
        </p:txBody>
      </p:sp>
      <p:sp>
        <p:nvSpPr>
          <p:cNvPr id="129028" name="Text Box 4"/>
          <p:cNvSpPr txBox="1">
            <a:spLocks noChangeArrowheads="1"/>
          </p:cNvSpPr>
          <p:nvPr/>
        </p:nvSpPr>
        <p:spPr bwMode="auto">
          <a:xfrm>
            <a:off x="685800" y="2133600"/>
            <a:ext cx="3733800" cy="400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600"/>
              <a:t>Jude 1:8 (NIV) In the very same way, these dreamers pollute their own bodies, reject authority and slander celestial beings. </a:t>
            </a:r>
          </a:p>
          <a:p>
            <a:r>
              <a:rPr lang="en-US" altLang="en-US" sz="1600"/>
              <a:t>9 But even the archangel Michael, when he was disputing with the devil about the body of Moses, did not dare to bring a slanderous accusation against him, but said, "The Lord rebuke you!" </a:t>
            </a:r>
          </a:p>
          <a:p>
            <a:r>
              <a:rPr lang="en-US" altLang="en-US" sz="1600"/>
              <a:t>10 Yet these men speak abusively against whatever they do not understand; and what things they do understand by instinct, like unreasoning animals--these are the very things that destroy them. </a:t>
            </a:r>
          </a:p>
        </p:txBody>
      </p:sp>
      <p:sp>
        <p:nvSpPr>
          <p:cNvPr id="129029" name="Text Box 5"/>
          <p:cNvSpPr txBox="1">
            <a:spLocks noChangeArrowheads="1"/>
          </p:cNvSpPr>
          <p:nvPr/>
        </p:nvSpPr>
        <p:spPr bwMode="auto">
          <a:xfrm>
            <a:off x="4572000" y="2590800"/>
            <a:ext cx="3962400" cy="2536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600"/>
              <a:t>2Pet 2:10 (NIV) This is especially true of those who follow the corrupt desire of the sinful nature {[10] Or the flesh} and despise authority. </a:t>
            </a:r>
          </a:p>
          <a:p>
            <a:r>
              <a:rPr lang="en-US" altLang="en-US" sz="1600"/>
              <a:t>Bold and arrogant, these men are not afraid to slander celestial beings; </a:t>
            </a:r>
          </a:p>
          <a:p>
            <a:r>
              <a:rPr lang="en-US" altLang="en-US" sz="1600"/>
              <a:t>11 yet even angels, although they are stronger and more powerful, do not bring slanderous accusations against such beings in the presence of the Lord. </a:t>
            </a:r>
          </a:p>
        </p:txBody>
      </p:sp>
    </p:spTree>
    <p:custDataLst>
      <p:tags r:id="rId1"/>
    </p:custDataLst>
  </p:cSld>
  <p:clrMapOvr>
    <a:masterClrMapping/>
  </p:clrMapOvr>
  <p:transition advTm="9224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29028"/>
                                        </p:tgtEl>
                                        <p:attrNameLst>
                                          <p:attrName>style.visibility</p:attrName>
                                        </p:attrNameLst>
                                      </p:cBhvr>
                                      <p:to>
                                        <p:strVal val="visible"/>
                                      </p:to>
                                    </p:set>
                                    <p:animEffect transition="in" filter="checkerboard(across)">
                                      <p:cBhvr>
                                        <p:cTn id="7" dur="500"/>
                                        <p:tgtEl>
                                          <p:spTgt spid="12902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29029"/>
                                        </p:tgtEl>
                                        <p:attrNameLst>
                                          <p:attrName>style.visibility</p:attrName>
                                        </p:attrNameLst>
                                      </p:cBhvr>
                                      <p:to>
                                        <p:strVal val="visible"/>
                                      </p:to>
                                    </p:set>
                                    <p:animEffect transition="in" filter="checkerboard(across)">
                                      <p:cBhvr>
                                        <p:cTn id="12" dur="500"/>
                                        <p:tgtEl>
                                          <p:spTgt spid="1290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28" grpId="0"/>
      <p:bldP spid="12902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p:txBody>
          <a:bodyPr/>
          <a:lstStyle/>
          <a:p>
            <a:r>
              <a:rPr lang="en-US" altLang="en-US"/>
              <a:t>Jude 11 &amp; 2 Pet 2:15</a:t>
            </a:r>
          </a:p>
        </p:txBody>
      </p:sp>
      <p:sp>
        <p:nvSpPr>
          <p:cNvPr id="131076" name="Text Box 4"/>
          <p:cNvSpPr txBox="1">
            <a:spLocks noChangeArrowheads="1"/>
          </p:cNvSpPr>
          <p:nvPr/>
        </p:nvSpPr>
        <p:spPr bwMode="auto">
          <a:xfrm>
            <a:off x="609600" y="2590800"/>
            <a:ext cx="3657600" cy="264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t>Jude 1:11 (NIV) Woe to them! They have taken the way of Cain; they have rushed for profit into Balaam's error; they have been destroyed in Korah's rebellion. </a:t>
            </a:r>
          </a:p>
        </p:txBody>
      </p:sp>
      <p:sp>
        <p:nvSpPr>
          <p:cNvPr id="131077" name="Text Box 5"/>
          <p:cNvSpPr txBox="1">
            <a:spLocks noChangeArrowheads="1"/>
          </p:cNvSpPr>
          <p:nvPr/>
        </p:nvSpPr>
        <p:spPr bwMode="auto">
          <a:xfrm>
            <a:off x="4724400" y="2819400"/>
            <a:ext cx="3810000" cy="228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t>2Pet 2:15 (NIV) They have left the straight way and wandered off to follow the way of Balaam son of Beor, who loved the wages of wickedness. </a:t>
            </a:r>
          </a:p>
        </p:txBody>
      </p:sp>
    </p:spTree>
    <p:custDataLst>
      <p:tags r:id="rId1"/>
    </p:custDataLst>
  </p:cSld>
  <p:clrMapOvr>
    <a:masterClrMapping/>
  </p:clrMapOvr>
  <p:transition advTm="31185"/>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31076"/>
                                        </p:tgtEl>
                                        <p:attrNameLst>
                                          <p:attrName>style.visibility</p:attrName>
                                        </p:attrNameLst>
                                      </p:cBhvr>
                                      <p:to>
                                        <p:strVal val="visible"/>
                                      </p:to>
                                    </p:set>
                                    <p:animEffect transition="in" filter="checkerboard(across)">
                                      <p:cBhvr>
                                        <p:cTn id="7" dur="500"/>
                                        <p:tgtEl>
                                          <p:spTgt spid="13107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31077"/>
                                        </p:tgtEl>
                                        <p:attrNameLst>
                                          <p:attrName>style.visibility</p:attrName>
                                        </p:attrNameLst>
                                      </p:cBhvr>
                                      <p:to>
                                        <p:strVal val="visible"/>
                                      </p:to>
                                    </p:set>
                                    <p:animEffect transition="in" filter="checkerboard(across)">
                                      <p:cBhvr>
                                        <p:cTn id="12" dur="500"/>
                                        <p:tgtEl>
                                          <p:spTgt spid="1310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076" grpId="0"/>
      <p:bldP spid="13107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p:txBody>
          <a:bodyPr/>
          <a:lstStyle/>
          <a:p>
            <a:r>
              <a:rPr lang="en-US" altLang="en-US"/>
              <a:t>Jude 12 &amp; 2 Pet 2:13</a:t>
            </a:r>
          </a:p>
        </p:txBody>
      </p:sp>
      <p:sp>
        <p:nvSpPr>
          <p:cNvPr id="133125" name="Text Box 5"/>
          <p:cNvSpPr txBox="1">
            <a:spLocks noChangeArrowheads="1"/>
          </p:cNvSpPr>
          <p:nvPr/>
        </p:nvSpPr>
        <p:spPr bwMode="auto">
          <a:xfrm>
            <a:off x="685800" y="2133600"/>
            <a:ext cx="3733800" cy="447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t>Jude 1:12 (NIV) These men are blemishes at your love feasts, eating with you without the slightest qualm--shepherds who feed only themselves. They are clouds without rain, blown along by the wind; autumn trees, without fruit and uprooted--twice dead. </a:t>
            </a:r>
          </a:p>
        </p:txBody>
      </p:sp>
      <p:sp>
        <p:nvSpPr>
          <p:cNvPr id="133126" name="Text Box 6"/>
          <p:cNvSpPr txBox="1">
            <a:spLocks noChangeArrowheads="1"/>
          </p:cNvSpPr>
          <p:nvPr/>
        </p:nvSpPr>
        <p:spPr bwMode="auto">
          <a:xfrm>
            <a:off x="4572000" y="2209800"/>
            <a:ext cx="3886200" cy="410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t>2Pet 2:13 (NIV) They will be paid back with harm for the harm they have done. Their idea of pleasure is to carouse in broad daylight. They are blots and blemishes, reveling in their pleasures while they feast with you. {[13] Some manuscripts in their love feasts} </a:t>
            </a:r>
          </a:p>
        </p:txBody>
      </p:sp>
    </p:spTree>
    <p:custDataLst>
      <p:tags r:id="rId1"/>
    </p:custDataLst>
  </p:cSld>
  <p:clrMapOvr>
    <a:masterClrMapping/>
  </p:clrMapOvr>
  <p:transition advTm="45475"/>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33125"/>
                                        </p:tgtEl>
                                        <p:attrNameLst>
                                          <p:attrName>style.visibility</p:attrName>
                                        </p:attrNameLst>
                                      </p:cBhvr>
                                      <p:to>
                                        <p:strVal val="visible"/>
                                      </p:to>
                                    </p:set>
                                    <p:animEffect transition="in" filter="checkerboard(across)">
                                      <p:cBhvr>
                                        <p:cTn id="7" dur="500"/>
                                        <p:tgtEl>
                                          <p:spTgt spid="13312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33126"/>
                                        </p:tgtEl>
                                        <p:attrNameLst>
                                          <p:attrName>style.visibility</p:attrName>
                                        </p:attrNameLst>
                                      </p:cBhvr>
                                      <p:to>
                                        <p:strVal val="visible"/>
                                      </p:to>
                                    </p:set>
                                    <p:animEffect transition="in" filter="checkerboard(across)">
                                      <p:cBhvr>
                                        <p:cTn id="12" dur="500"/>
                                        <p:tgtEl>
                                          <p:spTgt spid="133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25" grpId="0"/>
      <p:bldP spid="13312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p:txBody>
          <a:bodyPr/>
          <a:lstStyle/>
          <a:p>
            <a:r>
              <a:rPr lang="en-US" altLang="en-US"/>
              <a:t>Jude 12-13 &amp; 2 Pet 2:17</a:t>
            </a:r>
          </a:p>
        </p:txBody>
      </p:sp>
      <p:sp>
        <p:nvSpPr>
          <p:cNvPr id="135172" name="Text Box 4"/>
          <p:cNvSpPr txBox="1">
            <a:spLocks noChangeArrowheads="1"/>
          </p:cNvSpPr>
          <p:nvPr/>
        </p:nvSpPr>
        <p:spPr bwMode="auto">
          <a:xfrm>
            <a:off x="609600" y="2133600"/>
            <a:ext cx="3962400" cy="435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a:t>Jude 1:12 (NIV) These men are blemishes at your love feasts, eating with you without the slightest qualm--shepherds who feed only themselves. They are clouds without rain, blown along by the wind; autumn trees, without fruit and uprooted--twice dead. </a:t>
            </a:r>
          </a:p>
          <a:p>
            <a:r>
              <a:rPr lang="en-US" altLang="en-US" sz="2000"/>
              <a:t>13 They are wild waves of the sea, foaming up their shame; wandering stars, for whom blackest darkness has been reserved forever. </a:t>
            </a:r>
          </a:p>
        </p:txBody>
      </p:sp>
      <p:sp>
        <p:nvSpPr>
          <p:cNvPr id="135173" name="Text Box 5"/>
          <p:cNvSpPr txBox="1">
            <a:spLocks noChangeArrowheads="1"/>
          </p:cNvSpPr>
          <p:nvPr/>
        </p:nvSpPr>
        <p:spPr bwMode="auto">
          <a:xfrm>
            <a:off x="4876800" y="2514600"/>
            <a:ext cx="3810000"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t>2Pet 2:17 (NIV) These men are springs without water and mists driven by a storm. Blackest darkness is reserved for them. </a:t>
            </a:r>
          </a:p>
        </p:txBody>
      </p:sp>
    </p:spTree>
    <p:custDataLst>
      <p:tags r:id="rId1"/>
    </p:custDataLst>
  </p:cSld>
  <p:clrMapOvr>
    <a:masterClrMapping/>
  </p:clrMapOvr>
  <p:transition advTm="4612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35172"/>
                                        </p:tgtEl>
                                        <p:attrNameLst>
                                          <p:attrName>style.visibility</p:attrName>
                                        </p:attrNameLst>
                                      </p:cBhvr>
                                      <p:to>
                                        <p:strVal val="visible"/>
                                      </p:to>
                                    </p:set>
                                    <p:animEffect transition="in" filter="checkerboard(across)">
                                      <p:cBhvr>
                                        <p:cTn id="7" dur="500"/>
                                        <p:tgtEl>
                                          <p:spTgt spid="13517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35173"/>
                                        </p:tgtEl>
                                        <p:attrNameLst>
                                          <p:attrName>style.visibility</p:attrName>
                                        </p:attrNameLst>
                                      </p:cBhvr>
                                      <p:to>
                                        <p:strVal val="visible"/>
                                      </p:to>
                                    </p:set>
                                    <p:animEffect transition="in" filter="checkerboard(across)">
                                      <p:cBhvr>
                                        <p:cTn id="12" dur="500"/>
                                        <p:tgtEl>
                                          <p:spTgt spid="1351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172" grpId="0"/>
      <p:bldP spid="13517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p:txBody>
          <a:bodyPr/>
          <a:lstStyle/>
          <a:p>
            <a:r>
              <a:rPr lang="en-US" altLang="en-US"/>
              <a:t>Jude 17-18 &amp; 2 Pet 3:2-3</a:t>
            </a:r>
          </a:p>
        </p:txBody>
      </p:sp>
      <p:sp>
        <p:nvSpPr>
          <p:cNvPr id="137220" name="Text Box 4"/>
          <p:cNvSpPr txBox="1">
            <a:spLocks noChangeArrowheads="1"/>
          </p:cNvSpPr>
          <p:nvPr/>
        </p:nvSpPr>
        <p:spPr bwMode="auto">
          <a:xfrm>
            <a:off x="609600" y="2514600"/>
            <a:ext cx="3810000" cy="337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t>Jude 1:17 (NIV) But, dear friends, remember what the apostles of our Lord Jesus Christ foretold. </a:t>
            </a:r>
          </a:p>
          <a:p>
            <a:r>
              <a:rPr lang="en-US" altLang="en-US"/>
              <a:t>18 They said to you, "In the last times there will be scoffers who will follow their own ungodly desires." </a:t>
            </a:r>
          </a:p>
        </p:txBody>
      </p:sp>
      <p:sp>
        <p:nvSpPr>
          <p:cNvPr id="137221" name="Text Box 5"/>
          <p:cNvSpPr txBox="1">
            <a:spLocks noChangeArrowheads="1"/>
          </p:cNvSpPr>
          <p:nvPr/>
        </p:nvSpPr>
        <p:spPr bwMode="auto">
          <a:xfrm>
            <a:off x="4724400" y="2057400"/>
            <a:ext cx="3886200" cy="447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t>2Pet 3:2 (NIV) I want you to recall the words spoken in the past by the holy prophets and the command given by our Lord and Savior through your apostles. </a:t>
            </a:r>
          </a:p>
          <a:p>
            <a:r>
              <a:rPr lang="en-US" altLang="en-US"/>
              <a:t>3 First of all, you must understand that in the last days scoffers will come, scoffing and following their own evil desires. </a:t>
            </a:r>
          </a:p>
        </p:txBody>
      </p:sp>
    </p:spTree>
    <p:custDataLst>
      <p:tags r:id="rId1"/>
    </p:custDataLst>
  </p:cSld>
  <p:clrMapOvr>
    <a:masterClrMapping/>
  </p:clrMapOvr>
  <p:transition advTm="5846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37220"/>
                                        </p:tgtEl>
                                        <p:attrNameLst>
                                          <p:attrName>style.visibility</p:attrName>
                                        </p:attrNameLst>
                                      </p:cBhvr>
                                      <p:to>
                                        <p:strVal val="visible"/>
                                      </p:to>
                                    </p:set>
                                    <p:animEffect transition="in" filter="checkerboard(across)">
                                      <p:cBhvr>
                                        <p:cTn id="7" dur="500"/>
                                        <p:tgtEl>
                                          <p:spTgt spid="13722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37221"/>
                                        </p:tgtEl>
                                        <p:attrNameLst>
                                          <p:attrName>style.visibility</p:attrName>
                                        </p:attrNameLst>
                                      </p:cBhvr>
                                      <p:to>
                                        <p:strVal val="visible"/>
                                      </p:to>
                                    </p:set>
                                    <p:animEffect transition="in" filter="checkerboard(across)">
                                      <p:cBhvr>
                                        <p:cTn id="12" dur="500"/>
                                        <p:tgtEl>
                                          <p:spTgt spid="1372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20" grpId="0"/>
      <p:bldP spid="137221" grpId="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r>
              <a:rPr lang="en-US" altLang="en-US"/>
              <a:t>What sort of dependence?</a:t>
            </a:r>
          </a:p>
        </p:txBody>
      </p:sp>
      <p:sp>
        <p:nvSpPr>
          <p:cNvPr id="102403" name="Rectangle 3"/>
          <p:cNvSpPr>
            <a:spLocks noGrp="1" noChangeArrowheads="1"/>
          </p:cNvSpPr>
          <p:nvPr>
            <p:ph type="body" idx="1"/>
          </p:nvPr>
        </p:nvSpPr>
        <p:spPr/>
        <p:txBody>
          <a:bodyPr/>
          <a:lstStyle/>
          <a:p>
            <a:r>
              <a:rPr lang="en-US" altLang="en-US"/>
              <a:t>Liberals say 2 Peter copied Jude, so that they can date 2 Peter late.</a:t>
            </a:r>
          </a:p>
          <a:p>
            <a:r>
              <a:rPr lang="en-US" altLang="en-US"/>
              <a:t>Conservatives say Jude copied 2 Peter, which seems to me more natural.</a:t>
            </a:r>
          </a:p>
          <a:p>
            <a:r>
              <a:rPr lang="en-US" altLang="en-US"/>
              <a:t>Both 2 Peter and Jude may depend on some unrecorded oral statement by Jesus or one of the apostles.</a:t>
            </a:r>
          </a:p>
        </p:txBody>
      </p:sp>
    </p:spTree>
    <p:custDataLst>
      <p:tags r:id="rId1"/>
    </p:custDataLst>
  </p:cSld>
  <p:clrMapOvr>
    <a:masterClrMapping/>
  </p:clrMapOvr>
  <p:transition advTm="52315"/>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2403">
                                            <p:txEl>
                                              <p:pRg st="0" end="0"/>
                                            </p:txEl>
                                          </p:spTgt>
                                        </p:tgtEl>
                                        <p:attrNameLst>
                                          <p:attrName>style.visibility</p:attrName>
                                        </p:attrNameLst>
                                      </p:cBhvr>
                                      <p:to>
                                        <p:strVal val="visible"/>
                                      </p:to>
                                    </p:set>
                                    <p:anim calcmode="lin" valueType="num">
                                      <p:cBhvr additive="base">
                                        <p:cTn id="7" dur="500" fill="hold"/>
                                        <p:tgtEl>
                                          <p:spTgt spid="10240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240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2403">
                                            <p:txEl>
                                              <p:pRg st="1" end="1"/>
                                            </p:txEl>
                                          </p:spTgt>
                                        </p:tgtEl>
                                        <p:attrNameLst>
                                          <p:attrName>style.visibility</p:attrName>
                                        </p:attrNameLst>
                                      </p:cBhvr>
                                      <p:to>
                                        <p:strVal val="visible"/>
                                      </p:to>
                                    </p:set>
                                    <p:anim calcmode="lin" valueType="num">
                                      <p:cBhvr additive="base">
                                        <p:cTn id="13" dur="500" fill="hold"/>
                                        <p:tgtEl>
                                          <p:spTgt spid="10240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0240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2403">
                                            <p:txEl>
                                              <p:pRg st="2" end="2"/>
                                            </p:txEl>
                                          </p:spTgt>
                                        </p:tgtEl>
                                        <p:attrNameLst>
                                          <p:attrName>style.visibility</p:attrName>
                                        </p:attrNameLst>
                                      </p:cBhvr>
                                      <p:to>
                                        <p:strVal val="visible"/>
                                      </p:to>
                                    </p:set>
                                    <p:anim calcmode="lin" valueType="num">
                                      <p:cBhvr additive="base">
                                        <p:cTn id="19" dur="500" fill="hold"/>
                                        <p:tgtEl>
                                          <p:spTgt spid="10240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0240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3"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r>
              <a:rPr lang="en-US" altLang="en-US"/>
              <a:t>Jude dependent on 2 Peter</a:t>
            </a:r>
          </a:p>
        </p:txBody>
      </p:sp>
      <p:sp>
        <p:nvSpPr>
          <p:cNvPr id="103427" name="Rectangle 3"/>
          <p:cNvSpPr>
            <a:spLocks noGrp="1" noChangeArrowheads="1"/>
          </p:cNvSpPr>
          <p:nvPr>
            <p:ph type="body" idx="1"/>
          </p:nvPr>
        </p:nvSpPr>
        <p:spPr/>
        <p:txBody>
          <a:bodyPr/>
          <a:lstStyle/>
          <a:p>
            <a:r>
              <a:rPr lang="en-US" altLang="en-US"/>
              <a:t>In 2 Pet 2:1, Peter predicts false teachers will come.</a:t>
            </a:r>
          </a:p>
          <a:p>
            <a:pPr lvl="1"/>
            <a:r>
              <a:rPr lang="en-US" altLang="en-US"/>
              <a:t>In Jude 4, they are already here.</a:t>
            </a:r>
          </a:p>
          <a:p>
            <a:r>
              <a:rPr lang="en-US" altLang="en-US"/>
              <a:t>In 2 Pet 3:2-3, Peter reminds readers of predictions by apostles.</a:t>
            </a:r>
          </a:p>
          <a:p>
            <a:pPr lvl="1"/>
            <a:r>
              <a:rPr lang="en-US" altLang="en-US"/>
              <a:t>Jude 17-18 quotes 3:2-3 saying the apostles gave this warning</a:t>
            </a:r>
          </a:p>
        </p:txBody>
      </p:sp>
    </p:spTree>
    <p:custDataLst>
      <p:tags r:id="rId1"/>
    </p:custDataLst>
  </p:cSld>
  <p:clrMapOvr>
    <a:masterClrMapping/>
  </p:clrMapOvr>
  <p:transition advTm="2341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3427">
                                            <p:txEl>
                                              <p:pRg st="0" end="0"/>
                                            </p:txEl>
                                          </p:spTgt>
                                        </p:tgtEl>
                                        <p:attrNameLst>
                                          <p:attrName>style.visibility</p:attrName>
                                        </p:attrNameLst>
                                      </p:cBhvr>
                                      <p:to>
                                        <p:strVal val="visible"/>
                                      </p:to>
                                    </p:set>
                                    <p:anim calcmode="lin" valueType="num">
                                      <p:cBhvr additive="base">
                                        <p:cTn id="7" dur="500" fill="hold"/>
                                        <p:tgtEl>
                                          <p:spTgt spid="10342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342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3427">
                                            <p:txEl>
                                              <p:pRg st="1" end="1"/>
                                            </p:txEl>
                                          </p:spTgt>
                                        </p:tgtEl>
                                        <p:attrNameLst>
                                          <p:attrName>style.visibility</p:attrName>
                                        </p:attrNameLst>
                                      </p:cBhvr>
                                      <p:to>
                                        <p:strVal val="visible"/>
                                      </p:to>
                                    </p:set>
                                    <p:anim calcmode="lin" valueType="num">
                                      <p:cBhvr additive="base">
                                        <p:cTn id="13" dur="500" fill="hold"/>
                                        <p:tgtEl>
                                          <p:spTgt spid="10342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0342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3427">
                                            <p:txEl>
                                              <p:pRg st="2" end="2"/>
                                            </p:txEl>
                                          </p:spTgt>
                                        </p:tgtEl>
                                        <p:attrNameLst>
                                          <p:attrName>style.visibility</p:attrName>
                                        </p:attrNameLst>
                                      </p:cBhvr>
                                      <p:to>
                                        <p:strVal val="visible"/>
                                      </p:to>
                                    </p:set>
                                    <p:anim calcmode="lin" valueType="num">
                                      <p:cBhvr additive="base">
                                        <p:cTn id="19" dur="500" fill="hold"/>
                                        <p:tgtEl>
                                          <p:spTgt spid="10342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0342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03427">
                                            <p:txEl>
                                              <p:pRg st="3" end="3"/>
                                            </p:txEl>
                                          </p:spTgt>
                                        </p:tgtEl>
                                        <p:attrNameLst>
                                          <p:attrName>style.visibility</p:attrName>
                                        </p:attrNameLst>
                                      </p:cBhvr>
                                      <p:to>
                                        <p:strVal val="visible"/>
                                      </p:to>
                                    </p:set>
                                    <p:anim calcmode="lin" valueType="num">
                                      <p:cBhvr additive="base">
                                        <p:cTn id="25" dur="500" fill="hold"/>
                                        <p:tgtEl>
                                          <p:spTgt spid="103427">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03427">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27" grpId="0" build="p" bldLvl="2"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lstStyle/>
          <a:p>
            <a:r>
              <a:rPr lang="en-US" altLang="en-US"/>
              <a:t>Jude dependent on 2 Peter</a:t>
            </a:r>
          </a:p>
        </p:txBody>
      </p:sp>
      <p:sp>
        <p:nvSpPr>
          <p:cNvPr id="104451" name="Rectangle 3"/>
          <p:cNvSpPr>
            <a:spLocks noGrp="1" noChangeArrowheads="1"/>
          </p:cNvSpPr>
          <p:nvPr>
            <p:ph type="body" idx="1"/>
          </p:nvPr>
        </p:nvSpPr>
        <p:spPr/>
        <p:txBody>
          <a:bodyPr/>
          <a:lstStyle/>
          <a:p>
            <a:r>
              <a:rPr lang="en-US" altLang="en-US" sz="2800"/>
              <a:t>Jude reads most naturally as if Jude were reminding his readers of Peter</a:t>
            </a:r>
            <a:r>
              <a:rPr lang="en-US" altLang="en-US" sz="2800">
                <a:cs typeface="Tahoma" pitchFamily="34" charset="0"/>
              </a:rPr>
              <a:t>'</a:t>
            </a:r>
            <a:r>
              <a:rPr lang="en-US" altLang="en-US" sz="2800"/>
              <a:t>s letter, which is now beginning to come true.</a:t>
            </a:r>
          </a:p>
          <a:p>
            <a:r>
              <a:rPr lang="en-US" altLang="en-US" sz="2800"/>
              <a:t>Liberals try to avoid this by saying that 2 Peter is </a:t>
            </a:r>
            <a:r>
              <a:rPr lang="en-US" altLang="en-US" sz="2800">
                <a:cs typeface="Tahoma" pitchFamily="34" charset="0"/>
              </a:rPr>
              <a:t>"</a:t>
            </a:r>
            <a:r>
              <a:rPr lang="en-US" altLang="en-US" sz="2800"/>
              <a:t>cleverly disguised</a:t>
            </a:r>
            <a:r>
              <a:rPr lang="en-US" altLang="en-US" sz="2800">
                <a:cs typeface="Tahoma" pitchFamily="34" charset="0"/>
              </a:rPr>
              <a:t>"</a:t>
            </a:r>
            <a:r>
              <a:rPr lang="en-US" altLang="en-US" sz="2800"/>
              <a:t> to look like Jude is quoting it; a fraud theory, coupled with claims that false authorship was OK back then.</a:t>
            </a:r>
          </a:p>
        </p:txBody>
      </p:sp>
    </p:spTree>
    <p:custDataLst>
      <p:tags r:id="rId1"/>
    </p:custDataLst>
  </p:cSld>
  <p:clrMapOvr>
    <a:masterClrMapping/>
  </p:clrMapOvr>
  <p:transition advTm="45355"/>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4451">
                                            <p:txEl>
                                              <p:pRg st="0" end="0"/>
                                            </p:txEl>
                                          </p:spTgt>
                                        </p:tgtEl>
                                        <p:attrNameLst>
                                          <p:attrName>style.visibility</p:attrName>
                                        </p:attrNameLst>
                                      </p:cBhvr>
                                      <p:to>
                                        <p:strVal val="visible"/>
                                      </p:to>
                                    </p:set>
                                    <p:animEffect transition="in" filter="checkerboard(across)">
                                      <p:cBhvr>
                                        <p:cTn id="7" dur="500"/>
                                        <p:tgtEl>
                                          <p:spTgt spid="10445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04451">
                                            <p:txEl>
                                              <p:pRg st="1" end="1"/>
                                            </p:txEl>
                                          </p:spTgt>
                                        </p:tgtEl>
                                        <p:attrNameLst>
                                          <p:attrName>style.visibility</p:attrName>
                                        </p:attrNameLst>
                                      </p:cBhvr>
                                      <p:to>
                                        <p:strVal val="visible"/>
                                      </p:to>
                                    </p:set>
                                    <p:animEffect transition="in" filter="checkerboard(across)">
                                      <p:cBhvr>
                                        <p:cTn id="12" dur="500"/>
                                        <p:tgtEl>
                                          <p:spTgt spid="10445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1"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ctrTitle"/>
          </p:nvPr>
        </p:nvSpPr>
        <p:spPr/>
        <p:txBody>
          <a:bodyPr/>
          <a:lstStyle/>
          <a:p>
            <a:r>
              <a:rPr lang="en-US" altLang="en-US"/>
              <a:t>Connection with Apocalyptic</a:t>
            </a:r>
          </a:p>
        </p:txBody>
      </p:sp>
      <p:sp>
        <p:nvSpPr>
          <p:cNvPr id="105475" name="Rectangle 3"/>
          <p:cNvSpPr>
            <a:spLocks noGrp="1" noChangeArrowheads="1"/>
          </p:cNvSpPr>
          <p:nvPr>
            <p:ph type="subTitle" idx="1"/>
          </p:nvPr>
        </p:nvSpPr>
        <p:spPr/>
        <p:txBody>
          <a:bodyPr/>
          <a:lstStyle/>
          <a:p>
            <a:endParaRPr lang="en-US" altLang="en-US"/>
          </a:p>
        </p:txBody>
      </p:sp>
    </p:spTree>
  </p:cSld>
  <p:clrMapOvr>
    <a:masterClrMapping/>
  </p:clrMapOvr>
  <p:transition advTm="673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lstStyle/>
          <a:p>
            <a:r>
              <a:rPr lang="en-US" altLang="en-US"/>
              <a:t>Connection with Apocalyptic</a:t>
            </a:r>
          </a:p>
        </p:txBody>
      </p:sp>
      <p:sp>
        <p:nvSpPr>
          <p:cNvPr id="106499" name="Rectangle 3"/>
          <p:cNvSpPr>
            <a:spLocks noGrp="1" noChangeArrowheads="1"/>
          </p:cNvSpPr>
          <p:nvPr>
            <p:ph type="body" idx="1"/>
          </p:nvPr>
        </p:nvSpPr>
        <p:spPr/>
        <p:txBody>
          <a:bodyPr/>
          <a:lstStyle/>
          <a:p>
            <a:r>
              <a:rPr lang="en-US" altLang="en-US"/>
              <a:t>2 passages in Jude seem to cite the OT Pseudepigrapha.</a:t>
            </a:r>
          </a:p>
          <a:p>
            <a:pPr lvl="1"/>
            <a:r>
              <a:rPr lang="en-US" altLang="en-US"/>
              <a:t>Jude 14-15 &amp; 1 Enoch</a:t>
            </a:r>
          </a:p>
          <a:p>
            <a:pPr lvl="2"/>
            <a:r>
              <a:rPr lang="en-US" altLang="en-US"/>
              <a:t>1 En 60:8 – </a:t>
            </a:r>
            <a:r>
              <a:rPr lang="en-US" altLang="en-US">
                <a:cs typeface="Tahoma" pitchFamily="34" charset="0"/>
              </a:rPr>
              <a:t>"</a:t>
            </a:r>
            <a:r>
              <a:rPr lang="en-US" altLang="en-US"/>
              <a:t>7</a:t>
            </a:r>
            <a:r>
              <a:rPr lang="en-US" altLang="en-US" baseline="30000"/>
              <a:t>th</a:t>
            </a:r>
            <a:r>
              <a:rPr lang="en-US" altLang="en-US"/>
              <a:t> from Adam</a:t>
            </a:r>
            <a:r>
              <a:rPr lang="en-US" altLang="en-US">
                <a:cs typeface="Tahoma" pitchFamily="34" charset="0"/>
              </a:rPr>
              <a:t>"</a:t>
            </a:r>
          </a:p>
          <a:p>
            <a:pPr lvl="2"/>
            <a:r>
              <a:rPr lang="en-US" altLang="en-US"/>
              <a:t>1 En 1:9 – long quote about Lord’s coming</a:t>
            </a:r>
          </a:p>
          <a:p>
            <a:pPr lvl="1"/>
            <a:r>
              <a:rPr lang="en-US" altLang="en-US"/>
              <a:t>Jude 9 &amp; Assumption of Moses</a:t>
            </a:r>
          </a:p>
          <a:p>
            <a:pPr lvl="2"/>
            <a:r>
              <a:rPr lang="en-US" altLang="en-US"/>
              <a:t>Dispute over Moses</a:t>
            </a:r>
            <a:r>
              <a:rPr lang="en-US" altLang="en-US">
                <a:cs typeface="Tahoma" pitchFamily="34" charset="0"/>
              </a:rPr>
              <a:t>'</a:t>
            </a:r>
            <a:r>
              <a:rPr lang="en-US" altLang="en-US"/>
              <a:t> body</a:t>
            </a:r>
          </a:p>
        </p:txBody>
      </p:sp>
    </p:spTree>
    <p:custDataLst>
      <p:tags r:id="rId1"/>
    </p:custDataLst>
  </p:cSld>
  <p:clrMapOvr>
    <a:masterClrMapping/>
  </p:clrMapOvr>
  <p:transition advTm="4282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6499">
                                            <p:txEl>
                                              <p:pRg st="0" end="0"/>
                                            </p:txEl>
                                          </p:spTgt>
                                        </p:tgtEl>
                                        <p:attrNameLst>
                                          <p:attrName>style.visibility</p:attrName>
                                        </p:attrNameLst>
                                      </p:cBhvr>
                                      <p:to>
                                        <p:strVal val="visible"/>
                                      </p:to>
                                    </p:set>
                                    <p:anim calcmode="lin" valueType="num">
                                      <p:cBhvr additive="base">
                                        <p:cTn id="7" dur="500" fill="hold"/>
                                        <p:tgtEl>
                                          <p:spTgt spid="10649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649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6499">
                                            <p:txEl>
                                              <p:pRg st="1" end="1"/>
                                            </p:txEl>
                                          </p:spTgt>
                                        </p:tgtEl>
                                        <p:attrNameLst>
                                          <p:attrName>style.visibility</p:attrName>
                                        </p:attrNameLst>
                                      </p:cBhvr>
                                      <p:to>
                                        <p:strVal val="visible"/>
                                      </p:to>
                                    </p:set>
                                    <p:anim calcmode="lin" valueType="num">
                                      <p:cBhvr additive="base">
                                        <p:cTn id="13" dur="500" fill="hold"/>
                                        <p:tgtEl>
                                          <p:spTgt spid="10649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0649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6499">
                                            <p:txEl>
                                              <p:pRg st="2" end="2"/>
                                            </p:txEl>
                                          </p:spTgt>
                                        </p:tgtEl>
                                        <p:attrNameLst>
                                          <p:attrName>style.visibility</p:attrName>
                                        </p:attrNameLst>
                                      </p:cBhvr>
                                      <p:to>
                                        <p:strVal val="visible"/>
                                      </p:to>
                                    </p:set>
                                    <p:anim calcmode="lin" valueType="num">
                                      <p:cBhvr additive="base">
                                        <p:cTn id="19" dur="500" fill="hold"/>
                                        <p:tgtEl>
                                          <p:spTgt spid="10649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0649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06499">
                                            <p:txEl>
                                              <p:pRg st="3" end="3"/>
                                            </p:txEl>
                                          </p:spTgt>
                                        </p:tgtEl>
                                        <p:attrNameLst>
                                          <p:attrName>style.visibility</p:attrName>
                                        </p:attrNameLst>
                                      </p:cBhvr>
                                      <p:to>
                                        <p:strVal val="visible"/>
                                      </p:to>
                                    </p:set>
                                    <p:anim calcmode="lin" valueType="num">
                                      <p:cBhvr additive="base">
                                        <p:cTn id="25" dur="500" fill="hold"/>
                                        <p:tgtEl>
                                          <p:spTgt spid="10649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0649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06499">
                                            <p:txEl>
                                              <p:pRg st="4" end="4"/>
                                            </p:txEl>
                                          </p:spTgt>
                                        </p:tgtEl>
                                        <p:attrNameLst>
                                          <p:attrName>style.visibility</p:attrName>
                                        </p:attrNameLst>
                                      </p:cBhvr>
                                      <p:to>
                                        <p:strVal val="visible"/>
                                      </p:to>
                                    </p:set>
                                    <p:anim calcmode="lin" valueType="num">
                                      <p:cBhvr additive="base">
                                        <p:cTn id="31" dur="500" fill="hold"/>
                                        <p:tgtEl>
                                          <p:spTgt spid="106499">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06499">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06499">
                                            <p:txEl>
                                              <p:pRg st="5" end="5"/>
                                            </p:txEl>
                                          </p:spTgt>
                                        </p:tgtEl>
                                        <p:attrNameLst>
                                          <p:attrName>style.visibility</p:attrName>
                                        </p:attrNameLst>
                                      </p:cBhvr>
                                      <p:to>
                                        <p:strVal val="visible"/>
                                      </p:to>
                                    </p:set>
                                    <p:anim calcmode="lin" valueType="num">
                                      <p:cBhvr additive="base">
                                        <p:cTn id="37" dur="500" fill="hold"/>
                                        <p:tgtEl>
                                          <p:spTgt spid="106499">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06499">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499" grpId="0" build="p" bldLvl="3"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ctrTitle"/>
          </p:nvPr>
        </p:nvSpPr>
        <p:spPr/>
        <p:txBody>
          <a:bodyPr/>
          <a:lstStyle/>
          <a:p>
            <a:r>
              <a:rPr lang="en-US" altLang="en-US"/>
              <a:t>Author of Jude</a:t>
            </a:r>
          </a:p>
        </p:txBody>
      </p:sp>
      <p:sp>
        <p:nvSpPr>
          <p:cNvPr id="96259" name="Rectangle 3"/>
          <p:cNvSpPr>
            <a:spLocks noGrp="1" noChangeArrowheads="1"/>
          </p:cNvSpPr>
          <p:nvPr>
            <p:ph type="subTitle" idx="1"/>
          </p:nvPr>
        </p:nvSpPr>
        <p:spPr/>
        <p:txBody>
          <a:bodyPr/>
          <a:lstStyle/>
          <a:p>
            <a:endParaRPr lang="en-US" altLang="en-US"/>
          </a:p>
        </p:txBody>
      </p:sp>
    </p:spTree>
  </p:cSld>
  <p:clrMapOvr>
    <a:masterClrMapping/>
  </p:clrMapOvr>
  <p:transition advTm="4686"/>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p:txBody>
          <a:bodyPr/>
          <a:lstStyle/>
          <a:p>
            <a:r>
              <a:rPr lang="en-US" altLang="en-US"/>
              <a:t>Jude 14-15</a:t>
            </a:r>
          </a:p>
        </p:txBody>
      </p:sp>
      <p:sp>
        <p:nvSpPr>
          <p:cNvPr id="139268" name="Text Box 4"/>
          <p:cNvSpPr txBox="1">
            <a:spLocks noChangeArrowheads="1"/>
          </p:cNvSpPr>
          <p:nvPr/>
        </p:nvSpPr>
        <p:spPr bwMode="auto">
          <a:xfrm>
            <a:off x="990600" y="2590800"/>
            <a:ext cx="6934200" cy="301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t>Jude 1:14 (NIV) Enoch, the seventh from Adam, prophesied about these men: "See, the Lord is coming with thousands upon thousands of his holy ones </a:t>
            </a:r>
          </a:p>
          <a:p>
            <a:r>
              <a:rPr lang="en-US" altLang="en-US"/>
              <a:t>15 to judge everyone, and to convict all the ungodly of all the ungodly acts they have done in the ungodly way, and of all the harsh words ungodly sinners have spoken against him." </a:t>
            </a:r>
          </a:p>
        </p:txBody>
      </p:sp>
    </p:spTree>
    <p:custDataLst>
      <p:tags r:id="rId1"/>
    </p:custDataLst>
  </p:cSld>
  <p:clrMapOvr>
    <a:masterClrMapping/>
  </p:clrMapOvr>
  <p:transition advTm="2281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39268"/>
                                        </p:tgtEl>
                                        <p:attrNameLst>
                                          <p:attrName>style.visibility</p:attrName>
                                        </p:attrNameLst>
                                      </p:cBhvr>
                                      <p:to>
                                        <p:strVal val="visible"/>
                                      </p:to>
                                    </p:set>
                                    <p:animEffect transition="in" filter="checkerboard(across)">
                                      <p:cBhvr>
                                        <p:cTn id="7" dur="500"/>
                                        <p:tgtEl>
                                          <p:spTgt spid="1392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6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p:txBody>
          <a:bodyPr/>
          <a:lstStyle/>
          <a:p>
            <a:r>
              <a:rPr lang="en-US" altLang="en-US"/>
              <a:t>1 Enoch 1:9</a:t>
            </a:r>
          </a:p>
        </p:txBody>
      </p:sp>
      <p:sp>
        <p:nvSpPr>
          <p:cNvPr id="141316" name="Text Box 4"/>
          <p:cNvSpPr txBox="1">
            <a:spLocks noChangeArrowheads="1"/>
          </p:cNvSpPr>
          <p:nvPr/>
        </p:nvSpPr>
        <p:spPr bwMode="auto">
          <a:xfrm>
            <a:off x="1066800" y="2514600"/>
            <a:ext cx="6781800" cy="228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Behold, he will arrive with ten million of his holy ones to execute judgment upon all.  He will destroy the wicked ones and censure all flesh on account of everything that they have done, that which the sinners and wicked ones committed against him.</a:t>
            </a:r>
          </a:p>
        </p:txBody>
      </p:sp>
    </p:spTree>
    <p:custDataLst>
      <p:tags r:id="rId1"/>
    </p:custDataLst>
  </p:cSld>
  <p:clrMapOvr>
    <a:masterClrMapping/>
  </p:clrMapOvr>
  <p:transition advTm="1895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41316"/>
                                        </p:tgtEl>
                                        <p:attrNameLst>
                                          <p:attrName>style.visibility</p:attrName>
                                        </p:attrNameLst>
                                      </p:cBhvr>
                                      <p:to>
                                        <p:strVal val="visible"/>
                                      </p:to>
                                    </p:set>
                                    <p:animEffect transition="in" filter="checkerboard(across)">
                                      <p:cBhvr>
                                        <p:cTn id="7" dur="500"/>
                                        <p:tgtEl>
                                          <p:spTgt spid="1413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316" grpId="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r>
              <a:rPr lang="en-US" altLang="en-US"/>
              <a:t>Connection w/ 1 Enoch?</a:t>
            </a:r>
          </a:p>
        </p:txBody>
      </p:sp>
      <p:sp>
        <p:nvSpPr>
          <p:cNvPr id="107523" name="Rectangle 3"/>
          <p:cNvSpPr>
            <a:spLocks noGrp="1" noChangeArrowheads="1"/>
          </p:cNvSpPr>
          <p:nvPr>
            <p:ph type="body" idx="1"/>
          </p:nvPr>
        </p:nvSpPr>
        <p:spPr/>
        <p:txBody>
          <a:bodyPr/>
          <a:lstStyle/>
          <a:p>
            <a:r>
              <a:rPr lang="en-US" altLang="en-US"/>
              <a:t>Direction of dependence?</a:t>
            </a:r>
          </a:p>
          <a:p>
            <a:pPr lvl="1"/>
            <a:r>
              <a:rPr lang="en-US" altLang="en-US"/>
              <a:t>Jude on Enoch, vice versa, 3</a:t>
            </a:r>
            <a:r>
              <a:rPr lang="en-US" altLang="en-US" baseline="30000"/>
              <a:t>rd</a:t>
            </a:r>
            <a:r>
              <a:rPr lang="en-US" altLang="en-US"/>
              <a:t> source?</a:t>
            </a:r>
          </a:p>
          <a:p>
            <a:r>
              <a:rPr lang="en-US" altLang="en-US"/>
              <a:t>Scraps of 1 Enoch at Qumran contain the quotation, so it predates Jude.</a:t>
            </a:r>
          </a:p>
          <a:p>
            <a:r>
              <a:rPr lang="en-US" altLang="en-US"/>
              <a:t>Quote does fit naturally into 1 Enoch.</a:t>
            </a:r>
          </a:p>
          <a:p>
            <a:r>
              <a:rPr lang="en-US" altLang="en-US"/>
              <a:t>Of course, Jude might be using some common tradition predating 1 Enoch.</a:t>
            </a:r>
          </a:p>
        </p:txBody>
      </p:sp>
    </p:spTree>
    <p:custDataLst>
      <p:tags r:id="rId1"/>
    </p:custDataLst>
  </p:cSld>
  <p:clrMapOvr>
    <a:masterClrMapping/>
  </p:clrMapOvr>
  <p:transition advTm="4361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7523">
                                            <p:txEl>
                                              <p:pRg st="0" end="0"/>
                                            </p:txEl>
                                          </p:spTgt>
                                        </p:tgtEl>
                                        <p:attrNameLst>
                                          <p:attrName>style.visibility</p:attrName>
                                        </p:attrNameLst>
                                      </p:cBhvr>
                                      <p:to>
                                        <p:strVal val="visible"/>
                                      </p:to>
                                    </p:set>
                                    <p:anim calcmode="lin" valueType="num">
                                      <p:cBhvr additive="base">
                                        <p:cTn id="7" dur="500" fill="hold"/>
                                        <p:tgtEl>
                                          <p:spTgt spid="10752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752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7523">
                                            <p:txEl>
                                              <p:pRg st="1" end="1"/>
                                            </p:txEl>
                                          </p:spTgt>
                                        </p:tgtEl>
                                        <p:attrNameLst>
                                          <p:attrName>style.visibility</p:attrName>
                                        </p:attrNameLst>
                                      </p:cBhvr>
                                      <p:to>
                                        <p:strVal val="visible"/>
                                      </p:to>
                                    </p:set>
                                    <p:anim calcmode="lin" valueType="num">
                                      <p:cBhvr additive="base">
                                        <p:cTn id="13" dur="500" fill="hold"/>
                                        <p:tgtEl>
                                          <p:spTgt spid="10752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0752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7523">
                                            <p:txEl>
                                              <p:pRg st="2" end="2"/>
                                            </p:txEl>
                                          </p:spTgt>
                                        </p:tgtEl>
                                        <p:attrNameLst>
                                          <p:attrName>style.visibility</p:attrName>
                                        </p:attrNameLst>
                                      </p:cBhvr>
                                      <p:to>
                                        <p:strVal val="visible"/>
                                      </p:to>
                                    </p:set>
                                    <p:anim calcmode="lin" valueType="num">
                                      <p:cBhvr additive="base">
                                        <p:cTn id="19" dur="500" fill="hold"/>
                                        <p:tgtEl>
                                          <p:spTgt spid="10752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0752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07523">
                                            <p:txEl>
                                              <p:pRg st="3" end="3"/>
                                            </p:txEl>
                                          </p:spTgt>
                                        </p:tgtEl>
                                        <p:attrNameLst>
                                          <p:attrName>style.visibility</p:attrName>
                                        </p:attrNameLst>
                                      </p:cBhvr>
                                      <p:to>
                                        <p:strVal val="visible"/>
                                      </p:to>
                                    </p:set>
                                    <p:anim calcmode="lin" valueType="num">
                                      <p:cBhvr additive="base">
                                        <p:cTn id="25" dur="500" fill="hold"/>
                                        <p:tgtEl>
                                          <p:spTgt spid="10752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0752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07523">
                                            <p:txEl>
                                              <p:pRg st="4" end="4"/>
                                            </p:txEl>
                                          </p:spTgt>
                                        </p:tgtEl>
                                        <p:attrNameLst>
                                          <p:attrName>style.visibility</p:attrName>
                                        </p:attrNameLst>
                                      </p:cBhvr>
                                      <p:to>
                                        <p:strVal val="visible"/>
                                      </p:to>
                                    </p:set>
                                    <p:anim calcmode="lin" valueType="num">
                                      <p:cBhvr additive="base">
                                        <p:cTn id="31" dur="500" fill="hold"/>
                                        <p:tgtEl>
                                          <p:spTgt spid="10752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0752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3" grpId="0" build="p" bldLvl="2"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lstStyle/>
          <a:p>
            <a:r>
              <a:rPr lang="en-US" altLang="en-US"/>
              <a:t>Assumption of Moses</a:t>
            </a:r>
          </a:p>
        </p:txBody>
      </p:sp>
      <p:sp>
        <p:nvSpPr>
          <p:cNvPr id="108547" name="Rectangle 3"/>
          <p:cNvSpPr>
            <a:spLocks noGrp="1" noChangeArrowheads="1"/>
          </p:cNvSpPr>
          <p:nvPr>
            <p:ph type="body" idx="1"/>
          </p:nvPr>
        </p:nvSpPr>
        <p:spPr/>
        <p:txBody>
          <a:bodyPr/>
          <a:lstStyle/>
          <a:p>
            <a:r>
              <a:rPr lang="en-US" altLang="en-US"/>
              <a:t>Our surviving text (of AsMos) does not contain this incident, but quits before this point in the narrative is reached.</a:t>
            </a:r>
          </a:p>
          <a:p>
            <a:r>
              <a:rPr lang="en-US" altLang="en-US"/>
              <a:t>But Clement, Origen, &amp; Didymus say this passage in Jude is a quotation from that work.</a:t>
            </a:r>
          </a:p>
        </p:txBody>
      </p:sp>
    </p:spTree>
    <p:custDataLst>
      <p:tags r:id="rId1"/>
    </p:custDataLst>
  </p:cSld>
  <p:clrMapOvr>
    <a:masterClrMapping/>
  </p:clrMapOvr>
  <p:transition advTm="3548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8547">
                                            <p:txEl>
                                              <p:pRg st="0" end="0"/>
                                            </p:txEl>
                                          </p:spTgt>
                                        </p:tgtEl>
                                        <p:attrNameLst>
                                          <p:attrName>style.visibility</p:attrName>
                                        </p:attrNameLst>
                                      </p:cBhvr>
                                      <p:to>
                                        <p:strVal val="visible"/>
                                      </p:to>
                                    </p:set>
                                    <p:anim calcmode="lin" valueType="num">
                                      <p:cBhvr additive="base">
                                        <p:cTn id="7" dur="500" fill="hold"/>
                                        <p:tgtEl>
                                          <p:spTgt spid="10854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854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8547">
                                            <p:txEl>
                                              <p:pRg st="1" end="1"/>
                                            </p:txEl>
                                          </p:spTgt>
                                        </p:tgtEl>
                                        <p:attrNameLst>
                                          <p:attrName>style.visibility</p:attrName>
                                        </p:attrNameLst>
                                      </p:cBhvr>
                                      <p:to>
                                        <p:strVal val="visible"/>
                                      </p:to>
                                    </p:set>
                                    <p:anim calcmode="lin" valueType="num">
                                      <p:cBhvr additive="base">
                                        <p:cTn id="13" dur="500" fill="hold"/>
                                        <p:tgtEl>
                                          <p:spTgt spid="10854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08547">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7" grpId="0" build="p"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lstStyle/>
          <a:p>
            <a:r>
              <a:rPr lang="en-US" altLang="en-US"/>
              <a:t>The Problem</a:t>
            </a:r>
          </a:p>
        </p:txBody>
      </p:sp>
      <p:sp>
        <p:nvSpPr>
          <p:cNvPr id="109571" name="Rectangle 3"/>
          <p:cNvSpPr>
            <a:spLocks noGrp="1" noChangeArrowheads="1"/>
          </p:cNvSpPr>
          <p:nvPr>
            <p:ph type="body" idx="1"/>
          </p:nvPr>
        </p:nvSpPr>
        <p:spPr/>
        <p:txBody>
          <a:bodyPr/>
          <a:lstStyle/>
          <a:p>
            <a:pPr>
              <a:lnSpc>
                <a:spcPct val="90000"/>
              </a:lnSpc>
            </a:pPr>
            <a:r>
              <a:rPr lang="en-US" altLang="en-US"/>
              <a:t>Liberals use quotations to discredit Jude</a:t>
            </a:r>
          </a:p>
          <a:p>
            <a:pPr lvl="1">
              <a:lnSpc>
                <a:spcPct val="90000"/>
              </a:lnSpc>
            </a:pPr>
            <a:r>
              <a:rPr lang="en-US" altLang="en-US"/>
              <a:t>Jude felt these were inspired.</a:t>
            </a:r>
          </a:p>
          <a:p>
            <a:pPr lvl="1">
              <a:lnSpc>
                <a:spcPct val="90000"/>
              </a:lnSpc>
            </a:pPr>
            <a:r>
              <a:rPr lang="en-US" altLang="en-US"/>
              <a:t>Early church had no good criteria for Scripture.</a:t>
            </a:r>
          </a:p>
          <a:p>
            <a:pPr>
              <a:lnSpc>
                <a:spcPct val="90000"/>
              </a:lnSpc>
            </a:pPr>
            <a:r>
              <a:rPr lang="en-US" altLang="en-US"/>
              <a:t>Occult types say these quotations validate extra-biblical writings.</a:t>
            </a:r>
          </a:p>
          <a:p>
            <a:pPr>
              <a:lnSpc>
                <a:spcPct val="90000"/>
              </a:lnSpc>
            </a:pPr>
            <a:r>
              <a:rPr lang="en-US" altLang="en-US"/>
              <a:t>Conservatives wonder what to do with these quotations.</a:t>
            </a:r>
          </a:p>
        </p:txBody>
      </p:sp>
    </p:spTree>
    <p:custDataLst>
      <p:tags r:id="rId1"/>
    </p:custDataLst>
  </p:cSld>
  <p:clrMapOvr>
    <a:masterClrMapping/>
  </p:clrMapOvr>
  <p:transition advTm="52435"/>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9571">
                                            <p:txEl>
                                              <p:pRg st="0" end="0"/>
                                            </p:txEl>
                                          </p:spTgt>
                                        </p:tgtEl>
                                        <p:attrNameLst>
                                          <p:attrName>style.visibility</p:attrName>
                                        </p:attrNameLst>
                                      </p:cBhvr>
                                      <p:to>
                                        <p:strVal val="visible"/>
                                      </p:to>
                                    </p:set>
                                    <p:anim calcmode="lin" valueType="num">
                                      <p:cBhvr additive="base">
                                        <p:cTn id="7" dur="500" fill="hold"/>
                                        <p:tgtEl>
                                          <p:spTgt spid="10957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957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9571">
                                            <p:txEl>
                                              <p:pRg st="1" end="1"/>
                                            </p:txEl>
                                          </p:spTgt>
                                        </p:tgtEl>
                                        <p:attrNameLst>
                                          <p:attrName>style.visibility</p:attrName>
                                        </p:attrNameLst>
                                      </p:cBhvr>
                                      <p:to>
                                        <p:strVal val="visible"/>
                                      </p:to>
                                    </p:set>
                                    <p:anim calcmode="lin" valueType="num">
                                      <p:cBhvr additive="base">
                                        <p:cTn id="13" dur="500" fill="hold"/>
                                        <p:tgtEl>
                                          <p:spTgt spid="10957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0957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9571">
                                            <p:txEl>
                                              <p:pRg st="2" end="2"/>
                                            </p:txEl>
                                          </p:spTgt>
                                        </p:tgtEl>
                                        <p:attrNameLst>
                                          <p:attrName>style.visibility</p:attrName>
                                        </p:attrNameLst>
                                      </p:cBhvr>
                                      <p:to>
                                        <p:strVal val="visible"/>
                                      </p:to>
                                    </p:set>
                                    <p:anim calcmode="lin" valueType="num">
                                      <p:cBhvr additive="base">
                                        <p:cTn id="19" dur="500" fill="hold"/>
                                        <p:tgtEl>
                                          <p:spTgt spid="10957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0957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09571">
                                            <p:txEl>
                                              <p:pRg st="3" end="3"/>
                                            </p:txEl>
                                          </p:spTgt>
                                        </p:tgtEl>
                                        <p:attrNameLst>
                                          <p:attrName>style.visibility</p:attrName>
                                        </p:attrNameLst>
                                      </p:cBhvr>
                                      <p:to>
                                        <p:strVal val="visible"/>
                                      </p:to>
                                    </p:set>
                                    <p:anim calcmode="lin" valueType="num">
                                      <p:cBhvr additive="base">
                                        <p:cTn id="25" dur="500" fill="hold"/>
                                        <p:tgtEl>
                                          <p:spTgt spid="109571">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0957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09571">
                                            <p:txEl>
                                              <p:pRg st="4" end="4"/>
                                            </p:txEl>
                                          </p:spTgt>
                                        </p:tgtEl>
                                        <p:attrNameLst>
                                          <p:attrName>style.visibility</p:attrName>
                                        </p:attrNameLst>
                                      </p:cBhvr>
                                      <p:to>
                                        <p:strVal val="visible"/>
                                      </p:to>
                                    </p:set>
                                    <p:anim calcmode="lin" valueType="num">
                                      <p:cBhvr additive="base">
                                        <p:cTn id="31" dur="500" fill="hold"/>
                                        <p:tgtEl>
                                          <p:spTgt spid="109571">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09571">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1" grpId="0" build="p" bldLvl="2"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lstStyle/>
          <a:p>
            <a:r>
              <a:rPr lang="en-US" altLang="en-US"/>
              <a:t>Response</a:t>
            </a:r>
          </a:p>
        </p:txBody>
      </p:sp>
      <p:sp>
        <p:nvSpPr>
          <p:cNvPr id="110595" name="Rectangle 3"/>
          <p:cNvSpPr>
            <a:spLocks noGrp="1" noChangeArrowheads="1"/>
          </p:cNvSpPr>
          <p:nvPr>
            <p:ph type="body" idx="1"/>
          </p:nvPr>
        </p:nvSpPr>
        <p:spPr/>
        <p:txBody>
          <a:bodyPr/>
          <a:lstStyle/>
          <a:p>
            <a:pPr>
              <a:lnSpc>
                <a:spcPct val="90000"/>
              </a:lnSpc>
            </a:pPr>
            <a:r>
              <a:rPr lang="en-US" altLang="en-US"/>
              <a:t>Quotation in NT does not prove a work is Scripture.</a:t>
            </a:r>
          </a:p>
          <a:p>
            <a:pPr lvl="1">
              <a:lnSpc>
                <a:spcPct val="90000"/>
              </a:lnSpc>
            </a:pPr>
            <a:r>
              <a:rPr lang="en-US" altLang="en-US"/>
              <a:t>Paul cites pagan Greek sources</a:t>
            </a:r>
          </a:p>
          <a:p>
            <a:pPr>
              <a:lnSpc>
                <a:spcPct val="90000"/>
              </a:lnSpc>
            </a:pPr>
            <a:r>
              <a:rPr lang="en-US" altLang="en-US"/>
              <a:t>Secular sources do contain truth.</a:t>
            </a:r>
          </a:p>
          <a:p>
            <a:pPr>
              <a:lnSpc>
                <a:spcPct val="90000"/>
              </a:lnSpc>
            </a:pPr>
            <a:r>
              <a:rPr lang="en-US" altLang="en-US"/>
              <a:t>What Jude cites from 1 Enoch fits biblical teaching about the Lord</a:t>
            </a:r>
            <a:r>
              <a:rPr lang="en-US" altLang="en-US">
                <a:cs typeface="Tahoma" pitchFamily="34" charset="0"/>
              </a:rPr>
              <a:t>'</a:t>
            </a:r>
            <a:r>
              <a:rPr lang="en-US" altLang="en-US"/>
              <a:t>s coming.</a:t>
            </a:r>
          </a:p>
          <a:p>
            <a:pPr>
              <a:lnSpc>
                <a:spcPct val="90000"/>
              </a:lnSpc>
            </a:pPr>
            <a:r>
              <a:rPr lang="en-US" altLang="en-US"/>
              <a:t>Did Enoch ever say this?</a:t>
            </a:r>
          </a:p>
        </p:txBody>
      </p:sp>
    </p:spTree>
    <p:custDataLst>
      <p:tags r:id="rId1"/>
    </p:custDataLst>
  </p:cSld>
  <p:clrMapOvr>
    <a:masterClrMapping/>
  </p:clrMapOvr>
  <p:transition advTm="4565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0595">
                                            <p:txEl>
                                              <p:pRg st="0" end="0"/>
                                            </p:txEl>
                                          </p:spTgt>
                                        </p:tgtEl>
                                        <p:attrNameLst>
                                          <p:attrName>style.visibility</p:attrName>
                                        </p:attrNameLst>
                                      </p:cBhvr>
                                      <p:to>
                                        <p:strVal val="visible"/>
                                      </p:to>
                                    </p:set>
                                    <p:anim calcmode="lin" valueType="num">
                                      <p:cBhvr additive="base">
                                        <p:cTn id="7" dur="500" fill="hold"/>
                                        <p:tgtEl>
                                          <p:spTgt spid="11059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1059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0595">
                                            <p:txEl>
                                              <p:pRg st="1" end="1"/>
                                            </p:txEl>
                                          </p:spTgt>
                                        </p:tgtEl>
                                        <p:attrNameLst>
                                          <p:attrName>style.visibility</p:attrName>
                                        </p:attrNameLst>
                                      </p:cBhvr>
                                      <p:to>
                                        <p:strVal val="visible"/>
                                      </p:to>
                                    </p:set>
                                    <p:anim calcmode="lin" valueType="num">
                                      <p:cBhvr additive="base">
                                        <p:cTn id="13" dur="500" fill="hold"/>
                                        <p:tgtEl>
                                          <p:spTgt spid="11059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1059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10595">
                                            <p:txEl>
                                              <p:pRg st="2" end="2"/>
                                            </p:txEl>
                                          </p:spTgt>
                                        </p:tgtEl>
                                        <p:attrNameLst>
                                          <p:attrName>style.visibility</p:attrName>
                                        </p:attrNameLst>
                                      </p:cBhvr>
                                      <p:to>
                                        <p:strVal val="visible"/>
                                      </p:to>
                                    </p:set>
                                    <p:anim calcmode="lin" valueType="num">
                                      <p:cBhvr additive="base">
                                        <p:cTn id="19" dur="500" fill="hold"/>
                                        <p:tgtEl>
                                          <p:spTgt spid="11059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1059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10595">
                                            <p:txEl>
                                              <p:pRg st="3" end="3"/>
                                            </p:txEl>
                                          </p:spTgt>
                                        </p:tgtEl>
                                        <p:attrNameLst>
                                          <p:attrName>style.visibility</p:attrName>
                                        </p:attrNameLst>
                                      </p:cBhvr>
                                      <p:to>
                                        <p:strVal val="visible"/>
                                      </p:to>
                                    </p:set>
                                    <p:anim calcmode="lin" valueType="num">
                                      <p:cBhvr additive="base">
                                        <p:cTn id="25" dur="500" fill="hold"/>
                                        <p:tgtEl>
                                          <p:spTgt spid="11059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1059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10595">
                                            <p:txEl>
                                              <p:pRg st="4" end="4"/>
                                            </p:txEl>
                                          </p:spTgt>
                                        </p:tgtEl>
                                        <p:attrNameLst>
                                          <p:attrName>style.visibility</p:attrName>
                                        </p:attrNameLst>
                                      </p:cBhvr>
                                      <p:to>
                                        <p:strVal val="visible"/>
                                      </p:to>
                                    </p:set>
                                    <p:anim calcmode="lin" valueType="num">
                                      <p:cBhvr additive="base">
                                        <p:cTn id="31" dur="500" fill="hold"/>
                                        <p:tgtEl>
                                          <p:spTgt spid="110595">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10595">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5" grpId="0" build="p" bldLvl="2"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lstStyle/>
          <a:p>
            <a:r>
              <a:rPr lang="en-US" altLang="en-US"/>
              <a:t>Why cited by Jude?</a:t>
            </a:r>
          </a:p>
        </p:txBody>
      </p:sp>
      <p:sp>
        <p:nvSpPr>
          <p:cNvPr id="111619" name="Rectangle 3"/>
          <p:cNvSpPr>
            <a:spLocks noGrp="1" noChangeArrowheads="1"/>
          </p:cNvSpPr>
          <p:nvPr>
            <p:ph type="body" idx="1"/>
          </p:nvPr>
        </p:nvSpPr>
        <p:spPr/>
        <p:txBody>
          <a:bodyPr/>
          <a:lstStyle/>
          <a:p>
            <a:r>
              <a:rPr lang="en-US" altLang="en-US"/>
              <a:t>Does it really go back to Enoch?</a:t>
            </a:r>
          </a:p>
          <a:p>
            <a:pPr lvl="1"/>
            <a:r>
              <a:rPr lang="en-US" altLang="en-US"/>
              <a:t>Possible, but seems unlikely.</a:t>
            </a:r>
          </a:p>
          <a:p>
            <a:pPr lvl="1"/>
            <a:r>
              <a:rPr lang="en-US" altLang="en-US"/>
              <a:t>Oral traditions shaky over 1000s of years.</a:t>
            </a:r>
          </a:p>
          <a:p>
            <a:r>
              <a:rPr lang="en-US" altLang="en-US"/>
              <a:t>Is Jude citing a book accepted by heretics to show that even their own </a:t>
            </a:r>
            <a:r>
              <a:rPr lang="en-US" altLang="en-US">
                <a:cs typeface="Tahoma" pitchFamily="34" charset="0"/>
              </a:rPr>
              <a:t>"</a:t>
            </a:r>
            <a:r>
              <a:rPr lang="en-US" altLang="en-US"/>
              <a:t>Scripture</a:t>
            </a:r>
            <a:r>
              <a:rPr lang="en-US" altLang="en-US">
                <a:cs typeface="Tahoma" pitchFamily="34" charset="0"/>
              </a:rPr>
              <a:t>"</a:t>
            </a:r>
            <a:r>
              <a:rPr lang="en-US" altLang="en-US"/>
              <a:t> condemns their behavior?</a:t>
            </a:r>
          </a:p>
          <a:p>
            <a:pPr lvl="1"/>
            <a:r>
              <a:rPr lang="en-US" altLang="en-US"/>
              <a:t>Think this more likely.</a:t>
            </a:r>
          </a:p>
        </p:txBody>
      </p:sp>
    </p:spTree>
    <p:custDataLst>
      <p:tags r:id="rId1"/>
    </p:custDataLst>
  </p:cSld>
  <p:clrMapOvr>
    <a:masterClrMapping/>
  </p:clrMapOvr>
  <p:transition advTm="8038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1619">
                                            <p:txEl>
                                              <p:pRg st="0" end="0"/>
                                            </p:txEl>
                                          </p:spTgt>
                                        </p:tgtEl>
                                        <p:attrNameLst>
                                          <p:attrName>style.visibility</p:attrName>
                                        </p:attrNameLst>
                                      </p:cBhvr>
                                      <p:to>
                                        <p:strVal val="visible"/>
                                      </p:to>
                                    </p:set>
                                    <p:anim calcmode="lin" valueType="num">
                                      <p:cBhvr additive="base">
                                        <p:cTn id="7" dur="500" fill="hold"/>
                                        <p:tgtEl>
                                          <p:spTgt spid="11161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1161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1619">
                                            <p:txEl>
                                              <p:pRg st="1" end="1"/>
                                            </p:txEl>
                                          </p:spTgt>
                                        </p:tgtEl>
                                        <p:attrNameLst>
                                          <p:attrName>style.visibility</p:attrName>
                                        </p:attrNameLst>
                                      </p:cBhvr>
                                      <p:to>
                                        <p:strVal val="visible"/>
                                      </p:to>
                                    </p:set>
                                    <p:anim calcmode="lin" valueType="num">
                                      <p:cBhvr additive="base">
                                        <p:cTn id="13" dur="500" fill="hold"/>
                                        <p:tgtEl>
                                          <p:spTgt spid="11161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1161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11619">
                                            <p:txEl>
                                              <p:pRg st="2" end="2"/>
                                            </p:txEl>
                                          </p:spTgt>
                                        </p:tgtEl>
                                        <p:attrNameLst>
                                          <p:attrName>style.visibility</p:attrName>
                                        </p:attrNameLst>
                                      </p:cBhvr>
                                      <p:to>
                                        <p:strVal val="visible"/>
                                      </p:to>
                                    </p:set>
                                    <p:anim calcmode="lin" valueType="num">
                                      <p:cBhvr additive="base">
                                        <p:cTn id="19" dur="500" fill="hold"/>
                                        <p:tgtEl>
                                          <p:spTgt spid="11161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1161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11619">
                                            <p:txEl>
                                              <p:pRg st="3" end="3"/>
                                            </p:txEl>
                                          </p:spTgt>
                                        </p:tgtEl>
                                        <p:attrNameLst>
                                          <p:attrName>style.visibility</p:attrName>
                                        </p:attrNameLst>
                                      </p:cBhvr>
                                      <p:to>
                                        <p:strVal val="visible"/>
                                      </p:to>
                                    </p:set>
                                    <p:anim calcmode="lin" valueType="num">
                                      <p:cBhvr additive="base">
                                        <p:cTn id="25" dur="500" fill="hold"/>
                                        <p:tgtEl>
                                          <p:spTgt spid="11161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1161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11619">
                                            <p:txEl>
                                              <p:pRg st="4" end="4"/>
                                            </p:txEl>
                                          </p:spTgt>
                                        </p:tgtEl>
                                        <p:attrNameLst>
                                          <p:attrName>style.visibility</p:attrName>
                                        </p:attrNameLst>
                                      </p:cBhvr>
                                      <p:to>
                                        <p:strVal val="visible"/>
                                      </p:to>
                                    </p:set>
                                    <p:anim calcmode="lin" valueType="num">
                                      <p:cBhvr additive="base">
                                        <p:cTn id="31" dur="500" fill="hold"/>
                                        <p:tgtEl>
                                          <p:spTgt spid="111619">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11619">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9" grpId="0" build="p" bldLvl="2"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p:txBody>
          <a:bodyPr/>
          <a:lstStyle/>
          <a:p>
            <a:r>
              <a:rPr lang="en-US" altLang="en-US"/>
              <a:t>Why would an antinomian group respect 1 Enoch?</a:t>
            </a:r>
          </a:p>
        </p:txBody>
      </p:sp>
      <p:sp>
        <p:nvSpPr>
          <p:cNvPr id="112643" name="Rectangle 3"/>
          <p:cNvSpPr>
            <a:spLocks noGrp="1" noChangeArrowheads="1"/>
          </p:cNvSpPr>
          <p:nvPr>
            <p:ph type="body" idx="1"/>
          </p:nvPr>
        </p:nvSpPr>
        <p:spPr/>
        <p:txBody>
          <a:bodyPr/>
          <a:lstStyle/>
          <a:p>
            <a:r>
              <a:rPr lang="en-US" altLang="en-US"/>
              <a:t>Robert Grant thinks 2</a:t>
            </a:r>
            <a:r>
              <a:rPr lang="en-US" altLang="en-US" baseline="30000"/>
              <a:t>nd</a:t>
            </a:r>
            <a:r>
              <a:rPr lang="en-US" altLang="en-US"/>
              <a:t> cen Gnostics (antinomian, anti-Jewish) developed from 1</a:t>
            </a:r>
            <a:r>
              <a:rPr lang="en-US" altLang="en-US" baseline="30000"/>
              <a:t>st</a:t>
            </a:r>
            <a:r>
              <a:rPr lang="en-US" altLang="en-US"/>
              <a:t> cen Essenes (legalistic, Jewish).</a:t>
            </a:r>
          </a:p>
          <a:p>
            <a:r>
              <a:rPr lang="en-US" altLang="en-US"/>
              <a:t>Gnostics </a:t>
            </a:r>
            <a:r>
              <a:rPr lang="en-US" altLang="en-US" i="1"/>
              <a:t>were</a:t>
            </a:r>
            <a:r>
              <a:rPr lang="en-US" altLang="en-US"/>
              <a:t> interested in Jewish traditions (Cain, serpent, etc.).</a:t>
            </a:r>
          </a:p>
          <a:p>
            <a:r>
              <a:rPr lang="en-US" altLang="en-US"/>
              <a:t>Grant thinks some Gnostics were disillusioned Essenes.</a:t>
            </a:r>
          </a:p>
        </p:txBody>
      </p:sp>
    </p:spTree>
    <p:custDataLst>
      <p:tags r:id="rId1"/>
    </p:custDataLst>
  </p:cSld>
  <p:clrMapOvr>
    <a:masterClrMapping/>
  </p:clrMapOvr>
  <p:transition advTm="13697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2643">
                                            <p:txEl>
                                              <p:pRg st="0" end="0"/>
                                            </p:txEl>
                                          </p:spTgt>
                                        </p:tgtEl>
                                        <p:attrNameLst>
                                          <p:attrName>style.visibility</p:attrName>
                                        </p:attrNameLst>
                                      </p:cBhvr>
                                      <p:to>
                                        <p:strVal val="visible"/>
                                      </p:to>
                                    </p:set>
                                    <p:anim calcmode="lin" valueType="num">
                                      <p:cBhvr additive="base">
                                        <p:cTn id="7" dur="500" fill="hold"/>
                                        <p:tgtEl>
                                          <p:spTgt spid="11264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1264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2643">
                                            <p:txEl>
                                              <p:pRg st="1" end="1"/>
                                            </p:txEl>
                                          </p:spTgt>
                                        </p:tgtEl>
                                        <p:attrNameLst>
                                          <p:attrName>style.visibility</p:attrName>
                                        </p:attrNameLst>
                                      </p:cBhvr>
                                      <p:to>
                                        <p:strVal val="visible"/>
                                      </p:to>
                                    </p:set>
                                    <p:anim calcmode="lin" valueType="num">
                                      <p:cBhvr additive="base">
                                        <p:cTn id="13" dur="500" fill="hold"/>
                                        <p:tgtEl>
                                          <p:spTgt spid="11264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1264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12643">
                                            <p:txEl>
                                              <p:pRg st="2" end="2"/>
                                            </p:txEl>
                                          </p:spTgt>
                                        </p:tgtEl>
                                        <p:attrNameLst>
                                          <p:attrName>style.visibility</p:attrName>
                                        </p:attrNameLst>
                                      </p:cBhvr>
                                      <p:to>
                                        <p:strVal val="visible"/>
                                      </p:to>
                                    </p:set>
                                    <p:anim calcmode="lin" valueType="num">
                                      <p:cBhvr additive="base">
                                        <p:cTn id="19" dur="500" fill="hold"/>
                                        <p:tgtEl>
                                          <p:spTgt spid="11264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1264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3" grpId="0" build="p"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p:txBody>
          <a:bodyPr/>
          <a:lstStyle/>
          <a:p>
            <a:r>
              <a:rPr lang="en-US" altLang="en-US"/>
              <a:t>Meaning of Jude</a:t>
            </a:r>
            <a:r>
              <a:rPr lang="en-US" altLang="en-US">
                <a:cs typeface="Tahoma" pitchFamily="34" charset="0"/>
              </a:rPr>
              <a:t>'</a:t>
            </a:r>
            <a:r>
              <a:rPr lang="en-US" altLang="en-US"/>
              <a:t>s Use?</a:t>
            </a:r>
          </a:p>
        </p:txBody>
      </p:sp>
      <p:sp>
        <p:nvSpPr>
          <p:cNvPr id="113667" name="Rectangle 3"/>
          <p:cNvSpPr>
            <a:spLocks noGrp="1" noChangeArrowheads="1"/>
          </p:cNvSpPr>
          <p:nvPr>
            <p:ph type="body" idx="1"/>
          </p:nvPr>
        </p:nvSpPr>
        <p:spPr/>
        <p:txBody>
          <a:bodyPr/>
          <a:lstStyle/>
          <a:p>
            <a:r>
              <a:rPr lang="en-US" altLang="en-US"/>
              <a:t>Jude considered 1 Enoch Scripture?</a:t>
            </a:r>
          </a:p>
          <a:p>
            <a:pPr lvl="1"/>
            <a:r>
              <a:rPr lang="en-US" altLang="en-US"/>
              <a:t>Liberals, Occult, New Age</a:t>
            </a:r>
          </a:p>
          <a:p>
            <a:r>
              <a:rPr lang="en-US" altLang="en-US"/>
              <a:t>Jude felt this was a valid tradition going back to Enoch?</a:t>
            </a:r>
          </a:p>
          <a:p>
            <a:r>
              <a:rPr lang="en-US" altLang="en-US"/>
              <a:t>Jude knew book was respected by heretics and used it against them?</a:t>
            </a:r>
          </a:p>
        </p:txBody>
      </p:sp>
    </p:spTree>
    <p:custDataLst>
      <p:tags r:id="rId1"/>
    </p:custDataLst>
  </p:cSld>
  <p:clrMapOvr>
    <a:masterClrMapping/>
  </p:clrMapOvr>
  <p:transition advTm="31555"/>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3667">
                                            <p:txEl>
                                              <p:pRg st="0" end="0"/>
                                            </p:txEl>
                                          </p:spTgt>
                                        </p:tgtEl>
                                        <p:attrNameLst>
                                          <p:attrName>style.visibility</p:attrName>
                                        </p:attrNameLst>
                                      </p:cBhvr>
                                      <p:to>
                                        <p:strVal val="visible"/>
                                      </p:to>
                                    </p:set>
                                    <p:anim calcmode="lin" valueType="num">
                                      <p:cBhvr additive="base">
                                        <p:cTn id="7" dur="500" fill="hold"/>
                                        <p:tgtEl>
                                          <p:spTgt spid="11366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1366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3667">
                                            <p:txEl>
                                              <p:pRg st="1" end="1"/>
                                            </p:txEl>
                                          </p:spTgt>
                                        </p:tgtEl>
                                        <p:attrNameLst>
                                          <p:attrName>style.visibility</p:attrName>
                                        </p:attrNameLst>
                                      </p:cBhvr>
                                      <p:to>
                                        <p:strVal val="visible"/>
                                      </p:to>
                                    </p:set>
                                    <p:anim calcmode="lin" valueType="num">
                                      <p:cBhvr additive="base">
                                        <p:cTn id="13" dur="500" fill="hold"/>
                                        <p:tgtEl>
                                          <p:spTgt spid="11366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1366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13667">
                                            <p:txEl>
                                              <p:pRg st="2" end="2"/>
                                            </p:txEl>
                                          </p:spTgt>
                                        </p:tgtEl>
                                        <p:attrNameLst>
                                          <p:attrName>style.visibility</p:attrName>
                                        </p:attrNameLst>
                                      </p:cBhvr>
                                      <p:to>
                                        <p:strVal val="visible"/>
                                      </p:to>
                                    </p:set>
                                    <p:anim calcmode="lin" valueType="num">
                                      <p:cBhvr additive="base">
                                        <p:cTn id="19" dur="500" fill="hold"/>
                                        <p:tgtEl>
                                          <p:spTgt spid="11366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1366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13667">
                                            <p:txEl>
                                              <p:pRg st="3" end="3"/>
                                            </p:txEl>
                                          </p:spTgt>
                                        </p:tgtEl>
                                        <p:attrNameLst>
                                          <p:attrName>style.visibility</p:attrName>
                                        </p:attrNameLst>
                                      </p:cBhvr>
                                      <p:to>
                                        <p:strVal val="visible"/>
                                      </p:to>
                                    </p:set>
                                    <p:anim calcmode="lin" valueType="num">
                                      <p:cBhvr additive="base">
                                        <p:cTn id="25" dur="500" fill="hold"/>
                                        <p:tgtEl>
                                          <p:spTgt spid="113667">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13667">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67" grpId="0" build="p" bldLvl="2"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p:txBody>
          <a:bodyPr/>
          <a:lstStyle/>
          <a:p>
            <a:r>
              <a:rPr lang="en-US" altLang="en-US"/>
              <a:t>Meaning of Jude</a:t>
            </a:r>
            <a:r>
              <a:rPr lang="en-US" altLang="en-US">
                <a:cs typeface="Tahoma" pitchFamily="34" charset="0"/>
              </a:rPr>
              <a:t>'</a:t>
            </a:r>
            <a:r>
              <a:rPr lang="en-US" altLang="en-US"/>
              <a:t>s Use?</a:t>
            </a:r>
          </a:p>
        </p:txBody>
      </p:sp>
      <p:sp>
        <p:nvSpPr>
          <p:cNvPr id="114691" name="Rectangle 3"/>
          <p:cNvSpPr>
            <a:spLocks noGrp="1" noChangeArrowheads="1"/>
          </p:cNvSpPr>
          <p:nvPr>
            <p:ph type="body" idx="1"/>
          </p:nvPr>
        </p:nvSpPr>
        <p:spPr/>
        <p:txBody>
          <a:bodyPr/>
          <a:lstStyle/>
          <a:p>
            <a:r>
              <a:rPr lang="en-US" altLang="en-US"/>
              <a:t>3</a:t>
            </a:r>
            <a:r>
              <a:rPr lang="en-US" altLang="en-US" baseline="30000"/>
              <a:t>rd</a:t>
            </a:r>
            <a:r>
              <a:rPr lang="en-US" altLang="en-US"/>
              <a:t> seems most reasonable.</a:t>
            </a:r>
          </a:p>
          <a:p>
            <a:r>
              <a:rPr lang="en-US" altLang="en-US"/>
              <a:t>Similar phenomena today:</a:t>
            </a:r>
          </a:p>
          <a:p>
            <a:pPr lvl="1"/>
            <a:r>
              <a:rPr lang="en-US" altLang="en-US"/>
              <a:t>Using Book of Mormon against current Mormon teaching</a:t>
            </a:r>
          </a:p>
          <a:p>
            <a:pPr lvl="1"/>
            <a:r>
              <a:rPr lang="en-US" altLang="en-US"/>
              <a:t>Using Qur</a:t>
            </a:r>
            <a:r>
              <a:rPr lang="en-US" altLang="en-US">
                <a:cs typeface="Tahoma" pitchFamily="34" charset="0"/>
              </a:rPr>
              <a:t>'</a:t>
            </a:r>
            <a:r>
              <a:rPr lang="en-US" altLang="en-US"/>
              <a:t>an against current Muslim teaching</a:t>
            </a:r>
          </a:p>
        </p:txBody>
      </p:sp>
    </p:spTree>
    <p:custDataLst>
      <p:tags r:id="rId1"/>
    </p:custDataLst>
  </p:cSld>
  <p:clrMapOvr>
    <a:masterClrMapping/>
  </p:clrMapOvr>
  <p:transition advTm="5786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4691">
                                            <p:txEl>
                                              <p:pRg st="0" end="0"/>
                                            </p:txEl>
                                          </p:spTgt>
                                        </p:tgtEl>
                                        <p:attrNameLst>
                                          <p:attrName>style.visibility</p:attrName>
                                        </p:attrNameLst>
                                      </p:cBhvr>
                                      <p:to>
                                        <p:strVal val="visible"/>
                                      </p:to>
                                    </p:set>
                                    <p:anim calcmode="lin" valueType="num">
                                      <p:cBhvr additive="base">
                                        <p:cTn id="7" dur="500" fill="hold"/>
                                        <p:tgtEl>
                                          <p:spTgt spid="11469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1469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4691">
                                            <p:txEl>
                                              <p:pRg st="1" end="1"/>
                                            </p:txEl>
                                          </p:spTgt>
                                        </p:tgtEl>
                                        <p:attrNameLst>
                                          <p:attrName>style.visibility</p:attrName>
                                        </p:attrNameLst>
                                      </p:cBhvr>
                                      <p:to>
                                        <p:strVal val="visible"/>
                                      </p:to>
                                    </p:set>
                                    <p:anim calcmode="lin" valueType="num">
                                      <p:cBhvr additive="base">
                                        <p:cTn id="13" dur="500" fill="hold"/>
                                        <p:tgtEl>
                                          <p:spTgt spid="11469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1469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14691">
                                            <p:txEl>
                                              <p:pRg st="2" end="2"/>
                                            </p:txEl>
                                          </p:spTgt>
                                        </p:tgtEl>
                                        <p:attrNameLst>
                                          <p:attrName>style.visibility</p:attrName>
                                        </p:attrNameLst>
                                      </p:cBhvr>
                                      <p:to>
                                        <p:strVal val="visible"/>
                                      </p:to>
                                    </p:set>
                                    <p:anim calcmode="lin" valueType="num">
                                      <p:cBhvr additive="base">
                                        <p:cTn id="19" dur="500" fill="hold"/>
                                        <p:tgtEl>
                                          <p:spTgt spid="11469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1469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14691">
                                            <p:txEl>
                                              <p:pRg st="3" end="3"/>
                                            </p:txEl>
                                          </p:spTgt>
                                        </p:tgtEl>
                                        <p:attrNameLst>
                                          <p:attrName>style.visibility</p:attrName>
                                        </p:attrNameLst>
                                      </p:cBhvr>
                                      <p:to>
                                        <p:strVal val="visible"/>
                                      </p:to>
                                    </p:set>
                                    <p:anim calcmode="lin" valueType="num">
                                      <p:cBhvr additive="base">
                                        <p:cTn id="25" dur="500" fill="hold"/>
                                        <p:tgtEl>
                                          <p:spTgt spid="114691">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14691">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91" grpId="0" build="p" bldLvl="2" autoUpdateAnimBg="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r>
              <a:rPr lang="en-US" altLang="en-US"/>
              <a:t>Author of Jude</a:t>
            </a:r>
          </a:p>
        </p:txBody>
      </p:sp>
      <p:sp>
        <p:nvSpPr>
          <p:cNvPr id="97283" name="Rectangle 3"/>
          <p:cNvSpPr>
            <a:spLocks noGrp="1" noChangeArrowheads="1"/>
          </p:cNvSpPr>
          <p:nvPr>
            <p:ph type="body" idx="1"/>
          </p:nvPr>
        </p:nvSpPr>
        <p:spPr/>
        <p:txBody>
          <a:bodyPr/>
          <a:lstStyle/>
          <a:p>
            <a:pPr>
              <a:lnSpc>
                <a:spcPct val="90000"/>
              </a:lnSpc>
            </a:pPr>
            <a:r>
              <a:rPr lang="en-US" altLang="en-US"/>
              <a:t>7 different Jude</a:t>
            </a:r>
            <a:r>
              <a:rPr lang="en-US" altLang="en-US">
                <a:cs typeface="Tahoma" pitchFamily="34" charset="0"/>
              </a:rPr>
              <a:t>'</a:t>
            </a:r>
            <a:r>
              <a:rPr lang="en-US" altLang="en-US"/>
              <a:t>s or Judas</a:t>
            </a:r>
            <a:r>
              <a:rPr lang="en-US" altLang="en-US">
                <a:cs typeface="Tahoma" pitchFamily="34" charset="0"/>
              </a:rPr>
              <a:t>'</a:t>
            </a:r>
            <a:r>
              <a:rPr lang="en-US" altLang="en-US"/>
              <a:t>s in the NT:</a:t>
            </a:r>
          </a:p>
          <a:p>
            <a:pPr lvl="1">
              <a:lnSpc>
                <a:spcPct val="90000"/>
              </a:lnSpc>
            </a:pPr>
            <a:r>
              <a:rPr lang="en-US" altLang="en-US"/>
              <a:t>Ancestor of Jesus (Luke 3:30)</a:t>
            </a:r>
          </a:p>
          <a:p>
            <a:pPr lvl="1">
              <a:lnSpc>
                <a:spcPct val="90000"/>
              </a:lnSpc>
            </a:pPr>
            <a:r>
              <a:rPr lang="en-US" altLang="en-US"/>
              <a:t>Galilean rebel leader (Acts 5:37)</a:t>
            </a:r>
          </a:p>
          <a:p>
            <a:pPr lvl="1">
              <a:lnSpc>
                <a:spcPct val="90000"/>
              </a:lnSpc>
            </a:pPr>
            <a:r>
              <a:rPr lang="en-US" altLang="en-US"/>
              <a:t>Judas Iscariot (Mark 3:19)</a:t>
            </a:r>
          </a:p>
          <a:p>
            <a:pPr lvl="1">
              <a:lnSpc>
                <a:spcPct val="90000"/>
              </a:lnSpc>
            </a:pPr>
            <a:r>
              <a:rPr lang="en-US" altLang="en-US"/>
              <a:t>Judas of Damascus (Acts 9:11)</a:t>
            </a:r>
          </a:p>
          <a:p>
            <a:pPr lvl="1">
              <a:lnSpc>
                <a:spcPct val="90000"/>
              </a:lnSpc>
            </a:pPr>
            <a:r>
              <a:rPr lang="en-US" altLang="en-US"/>
              <a:t>Judas Barsabbas (Acts 15:22)</a:t>
            </a:r>
          </a:p>
          <a:p>
            <a:pPr lvl="1">
              <a:lnSpc>
                <a:spcPct val="90000"/>
              </a:lnSpc>
            </a:pPr>
            <a:r>
              <a:rPr lang="en-US" altLang="en-US"/>
              <a:t>Apostle (Luke 6:16, etc.)</a:t>
            </a:r>
          </a:p>
          <a:p>
            <a:pPr lvl="1">
              <a:lnSpc>
                <a:spcPct val="90000"/>
              </a:lnSpc>
            </a:pPr>
            <a:r>
              <a:rPr lang="en-US" altLang="en-US"/>
              <a:t>Brother of James &amp; Jesus (Matt 13:55)</a:t>
            </a:r>
          </a:p>
        </p:txBody>
      </p:sp>
    </p:spTree>
    <p:custDataLst>
      <p:tags r:id="rId1"/>
    </p:custDataLst>
  </p:cSld>
  <p:clrMapOvr>
    <a:masterClrMapping/>
  </p:clrMapOvr>
  <p:transition advTm="4153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7283">
                                            <p:txEl>
                                              <p:pRg st="0" end="0"/>
                                            </p:txEl>
                                          </p:spTgt>
                                        </p:tgtEl>
                                        <p:attrNameLst>
                                          <p:attrName>style.visibility</p:attrName>
                                        </p:attrNameLst>
                                      </p:cBhvr>
                                      <p:to>
                                        <p:strVal val="visible"/>
                                      </p:to>
                                    </p:set>
                                    <p:anim calcmode="lin" valueType="num">
                                      <p:cBhvr additive="base">
                                        <p:cTn id="7" dur="500" fill="hold"/>
                                        <p:tgtEl>
                                          <p:spTgt spid="9728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728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7283">
                                            <p:txEl>
                                              <p:pRg st="1" end="1"/>
                                            </p:txEl>
                                          </p:spTgt>
                                        </p:tgtEl>
                                        <p:attrNameLst>
                                          <p:attrName>style.visibility</p:attrName>
                                        </p:attrNameLst>
                                      </p:cBhvr>
                                      <p:to>
                                        <p:strVal val="visible"/>
                                      </p:to>
                                    </p:set>
                                    <p:anim calcmode="lin" valueType="num">
                                      <p:cBhvr additive="base">
                                        <p:cTn id="13" dur="500" fill="hold"/>
                                        <p:tgtEl>
                                          <p:spTgt spid="9728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9728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7283">
                                            <p:txEl>
                                              <p:pRg st="2" end="2"/>
                                            </p:txEl>
                                          </p:spTgt>
                                        </p:tgtEl>
                                        <p:attrNameLst>
                                          <p:attrName>style.visibility</p:attrName>
                                        </p:attrNameLst>
                                      </p:cBhvr>
                                      <p:to>
                                        <p:strVal val="visible"/>
                                      </p:to>
                                    </p:set>
                                    <p:anim calcmode="lin" valueType="num">
                                      <p:cBhvr additive="base">
                                        <p:cTn id="19" dur="500" fill="hold"/>
                                        <p:tgtEl>
                                          <p:spTgt spid="9728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9728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97283">
                                            <p:txEl>
                                              <p:pRg st="3" end="3"/>
                                            </p:txEl>
                                          </p:spTgt>
                                        </p:tgtEl>
                                        <p:attrNameLst>
                                          <p:attrName>style.visibility</p:attrName>
                                        </p:attrNameLst>
                                      </p:cBhvr>
                                      <p:to>
                                        <p:strVal val="visible"/>
                                      </p:to>
                                    </p:set>
                                    <p:anim calcmode="lin" valueType="num">
                                      <p:cBhvr additive="base">
                                        <p:cTn id="25" dur="500" fill="hold"/>
                                        <p:tgtEl>
                                          <p:spTgt spid="9728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9728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97283">
                                            <p:txEl>
                                              <p:pRg st="4" end="4"/>
                                            </p:txEl>
                                          </p:spTgt>
                                        </p:tgtEl>
                                        <p:attrNameLst>
                                          <p:attrName>style.visibility</p:attrName>
                                        </p:attrNameLst>
                                      </p:cBhvr>
                                      <p:to>
                                        <p:strVal val="visible"/>
                                      </p:to>
                                    </p:set>
                                    <p:anim calcmode="lin" valueType="num">
                                      <p:cBhvr additive="base">
                                        <p:cTn id="31" dur="500" fill="hold"/>
                                        <p:tgtEl>
                                          <p:spTgt spid="9728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9728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97283">
                                            <p:txEl>
                                              <p:pRg st="5" end="5"/>
                                            </p:txEl>
                                          </p:spTgt>
                                        </p:tgtEl>
                                        <p:attrNameLst>
                                          <p:attrName>style.visibility</p:attrName>
                                        </p:attrNameLst>
                                      </p:cBhvr>
                                      <p:to>
                                        <p:strVal val="visible"/>
                                      </p:to>
                                    </p:set>
                                    <p:anim calcmode="lin" valueType="num">
                                      <p:cBhvr additive="base">
                                        <p:cTn id="37" dur="500" fill="hold"/>
                                        <p:tgtEl>
                                          <p:spTgt spid="97283">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9728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97283">
                                            <p:txEl>
                                              <p:pRg st="6" end="6"/>
                                            </p:txEl>
                                          </p:spTgt>
                                        </p:tgtEl>
                                        <p:attrNameLst>
                                          <p:attrName>style.visibility</p:attrName>
                                        </p:attrNameLst>
                                      </p:cBhvr>
                                      <p:to>
                                        <p:strVal val="visible"/>
                                      </p:to>
                                    </p:set>
                                    <p:anim calcmode="lin" valueType="num">
                                      <p:cBhvr additive="base">
                                        <p:cTn id="43" dur="500" fill="hold"/>
                                        <p:tgtEl>
                                          <p:spTgt spid="97283">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9728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97283">
                                            <p:txEl>
                                              <p:pRg st="7" end="7"/>
                                            </p:txEl>
                                          </p:spTgt>
                                        </p:tgtEl>
                                        <p:attrNameLst>
                                          <p:attrName>style.visibility</p:attrName>
                                        </p:attrNameLst>
                                      </p:cBhvr>
                                      <p:to>
                                        <p:strVal val="visible"/>
                                      </p:to>
                                    </p:set>
                                    <p:anim calcmode="lin" valueType="num">
                                      <p:cBhvr additive="base">
                                        <p:cTn id="49" dur="500" fill="hold"/>
                                        <p:tgtEl>
                                          <p:spTgt spid="97283">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97283">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3" grpId="0" build="p" bldLvl="2"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ctrTitle"/>
          </p:nvPr>
        </p:nvSpPr>
        <p:spPr/>
        <p:txBody>
          <a:bodyPr/>
          <a:lstStyle/>
          <a:p>
            <a:r>
              <a:rPr lang="en-US" altLang="en-US"/>
              <a:t>Occasion of Jude</a:t>
            </a:r>
          </a:p>
        </p:txBody>
      </p:sp>
      <p:sp>
        <p:nvSpPr>
          <p:cNvPr id="115715" name="Rectangle 3"/>
          <p:cNvSpPr>
            <a:spLocks noGrp="1" noChangeArrowheads="1"/>
          </p:cNvSpPr>
          <p:nvPr>
            <p:ph type="subTitle" idx="1"/>
          </p:nvPr>
        </p:nvSpPr>
        <p:spPr/>
        <p:txBody>
          <a:bodyPr/>
          <a:lstStyle/>
          <a:p>
            <a:endParaRPr lang="en-US" altLang="en-US"/>
          </a:p>
        </p:txBody>
      </p:sp>
    </p:spTree>
  </p:cSld>
  <p:clrMapOvr>
    <a:masterClrMapping/>
  </p:clrMapOvr>
  <p:transition advTm="3775"/>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p:txBody>
          <a:bodyPr/>
          <a:lstStyle/>
          <a:p>
            <a:r>
              <a:rPr lang="en-US" altLang="en-US"/>
              <a:t>Occasion of Jude</a:t>
            </a:r>
          </a:p>
        </p:txBody>
      </p:sp>
      <p:sp>
        <p:nvSpPr>
          <p:cNvPr id="116739" name="Rectangle 3"/>
          <p:cNvSpPr>
            <a:spLocks noGrp="1" noChangeArrowheads="1"/>
          </p:cNvSpPr>
          <p:nvPr>
            <p:ph type="body" idx="1"/>
          </p:nvPr>
        </p:nvSpPr>
        <p:spPr/>
        <p:txBody>
          <a:bodyPr/>
          <a:lstStyle/>
          <a:p>
            <a:r>
              <a:rPr lang="en-US" altLang="en-US"/>
              <a:t>Planning to write recipients about </a:t>
            </a:r>
            <a:r>
              <a:rPr lang="en-US" altLang="en-US">
                <a:cs typeface="Tahoma" pitchFamily="34" charset="0"/>
              </a:rPr>
              <a:t>"</a:t>
            </a:r>
            <a:r>
              <a:rPr lang="en-US" altLang="en-US"/>
              <a:t>our common salvation</a:t>
            </a:r>
            <a:r>
              <a:rPr lang="en-US" altLang="en-US">
                <a:cs typeface="Tahoma" pitchFamily="34" charset="0"/>
              </a:rPr>
              <a:t>"</a:t>
            </a:r>
          </a:p>
          <a:p>
            <a:r>
              <a:rPr lang="en-US" altLang="en-US"/>
              <a:t>Changed plans due to appearance of heretics</a:t>
            </a:r>
          </a:p>
          <a:p>
            <a:r>
              <a:rPr lang="en-US" altLang="en-US"/>
              <a:t>Now appeals to them to </a:t>
            </a:r>
            <a:r>
              <a:rPr lang="en-US" altLang="en-US">
                <a:cs typeface="Tahoma" pitchFamily="34" charset="0"/>
              </a:rPr>
              <a:t>"</a:t>
            </a:r>
            <a:r>
              <a:rPr lang="en-US" altLang="en-US"/>
              <a:t>contend earnestly for the faith once delivered to the saints</a:t>
            </a:r>
            <a:r>
              <a:rPr lang="en-US" altLang="en-US">
                <a:cs typeface="Tahoma" pitchFamily="34" charset="0"/>
              </a:rPr>
              <a:t>"</a:t>
            </a:r>
          </a:p>
        </p:txBody>
      </p:sp>
    </p:spTree>
    <p:custDataLst>
      <p:tags r:id="rId1"/>
    </p:custDataLst>
  </p:cSld>
  <p:clrMapOvr>
    <a:masterClrMapping/>
  </p:clrMapOvr>
  <p:transition advTm="2348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6739">
                                            <p:txEl>
                                              <p:pRg st="0" end="0"/>
                                            </p:txEl>
                                          </p:spTgt>
                                        </p:tgtEl>
                                        <p:attrNameLst>
                                          <p:attrName>style.visibility</p:attrName>
                                        </p:attrNameLst>
                                      </p:cBhvr>
                                      <p:to>
                                        <p:strVal val="visible"/>
                                      </p:to>
                                    </p:set>
                                    <p:anim calcmode="lin" valueType="num">
                                      <p:cBhvr additive="base">
                                        <p:cTn id="7" dur="500" fill="hold"/>
                                        <p:tgtEl>
                                          <p:spTgt spid="11673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1673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6739">
                                            <p:txEl>
                                              <p:pRg st="1" end="1"/>
                                            </p:txEl>
                                          </p:spTgt>
                                        </p:tgtEl>
                                        <p:attrNameLst>
                                          <p:attrName>style.visibility</p:attrName>
                                        </p:attrNameLst>
                                      </p:cBhvr>
                                      <p:to>
                                        <p:strVal val="visible"/>
                                      </p:to>
                                    </p:set>
                                    <p:anim calcmode="lin" valueType="num">
                                      <p:cBhvr additive="base">
                                        <p:cTn id="13" dur="500" fill="hold"/>
                                        <p:tgtEl>
                                          <p:spTgt spid="11673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1673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16739">
                                            <p:txEl>
                                              <p:pRg st="2" end="2"/>
                                            </p:txEl>
                                          </p:spTgt>
                                        </p:tgtEl>
                                        <p:attrNameLst>
                                          <p:attrName>style.visibility</p:attrName>
                                        </p:attrNameLst>
                                      </p:cBhvr>
                                      <p:to>
                                        <p:strVal val="visible"/>
                                      </p:to>
                                    </p:set>
                                    <p:anim calcmode="lin" valueType="num">
                                      <p:cBhvr additive="base">
                                        <p:cTn id="19" dur="500" fill="hold"/>
                                        <p:tgtEl>
                                          <p:spTgt spid="11673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16739">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39" grpId="0" build="p"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lstStyle/>
          <a:p>
            <a:r>
              <a:rPr lang="en-US" altLang="en-US"/>
              <a:t>The Heretics Described</a:t>
            </a:r>
          </a:p>
        </p:txBody>
      </p:sp>
      <p:sp>
        <p:nvSpPr>
          <p:cNvPr id="117763" name="Rectangle 3"/>
          <p:cNvSpPr>
            <a:spLocks noGrp="1" noChangeArrowheads="1"/>
          </p:cNvSpPr>
          <p:nvPr>
            <p:ph type="body" idx="1"/>
          </p:nvPr>
        </p:nvSpPr>
        <p:spPr/>
        <p:txBody>
          <a:bodyPr/>
          <a:lstStyle/>
          <a:p>
            <a:r>
              <a:rPr lang="en-US" altLang="en-US"/>
              <a:t>Crept in unnoticed (4) – deceptive</a:t>
            </a:r>
          </a:p>
          <a:p>
            <a:r>
              <a:rPr lang="en-US" altLang="en-US"/>
              <a:t>Licentious (4) – antinomian</a:t>
            </a:r>
          </a:p>
          <a:p>
            <a:r>
              <a:rPr lang="en-US" altLang="en-US"/>
              <a:t>Denying Jesus (4) – Lordship? Messiah?</a:t>
            </a:r>
          </a:p>
          <a:p>
            <a:r>
              <a:rPr lang="en-US" altLang="en-US"/>
              <a:t>Dreaming (8) – visions?</a:t>
            </a:r>
          </a:p>
          <a:p>
            <a:r>
              <a:rPr lang="en-US" altLang="en-US"/>
              <a:t>Defiling the flesh (8) – sexual sin?</a:t>
            </a:r>
          </a:p>
          <a:p>
            <a:r>
              <a:rPr lang="en-US" altLang="en-US"/>
              <a:t>Rejecting authority (8-10)</a:t>
            </a:r>
          </a:p>
          <a:p>
            <a:r>
              <a:rPr lang="en-US" altLang="en-US"/>
              <a:t>Dangerous (12)</a:t>
            </a:r>
          </a:p>
        </p:txBody>
      </p:sp>
    </p:spTree>
    <p:custDataLst>
      <p:tags r:id="rId1"/>
    </p:custDataLst>
  </p:cSld>
  <p:clrMapOvr>
    <a:masterClrMapping/>
  </p:clrMapOvr>
  <p:transition advTm="5601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7763">
                                            <p:txEl>
                                              <p:pRg st="0" end="0"/>
                                            </p:txEl>
                                          </p:spTgt>
                                        </p:tgtEl>
                                        <p:attrNameLst>
                                          <p:attrName>style.visibility</p:attrName>
                                        </p:attrNameLst>
                                      </p:cBhvr>
                                      <p:to>
                                        <p:strVal val="visible"/>
                                      </p:to>
                                    </p:set>
                                    <p:anim calcmode="lin" valueType="num">
                                      <p:cBhvr additive="base">
                                        <p:cTn id="7" dur="500" fill="hold"/>
                                        <p:tgtEl>
                                          <p:spTgt spid="11776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1776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7763">
                                            <p:txEl>
                                              <p:pRg st="1" end="1"/>
                                            </p:txEl>
                                          </p:spTgt>
                                        </p:tgtEl>
                                        <p:attrNameLst>
                                          <p:attrName>style.visibility</p:attrName>
                                        </p:attrNameLst>
                                      </p:cBhvr>
                                      <p:to>
                                        <p:strVal val="visible"/>
                                      </p:to>
                                    </p:set>
                                    <p:anim calcmode="lin" valueType="num">
                                      <p:cBhvr additive="base">
                                        <p:cTn id="13" dur="500" fill="hold"/>
                                        <p:tgtEl>
                                          <p:spTgt spid="11776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1776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17763">
                                            <p:txEl>
                                              <p:pRg st="2" end="2"/>
                                            </p:txEl>
                                          </p:spTgt>
                                        </p:tgtEl>
                                        <p:attrNameLst>
                                          <p:attrName>style.visibility</p:attrName>
                                        </p:attrNameLst>
                                      </p:cBhvr>
                                      <p:to>
                                        <p:strVal val="visible"/>
                                      </p:to>
                                    </p:set>
                                    <p:anim calcmode="lin" valueType="num">
                                      <p:cBhvr additive="base">
                                        <p:cTn id="19" dur="500" fill="hold"/>
                                        <p:tgtEl>
                                          <p:spTgt spid="11776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1776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17763">
                                            <p:txEl>
                                              <p:pRg st="3" end="3"/>
                                            </p:txEl>
                                          </p:spTgt>
                                        </p:tgtEl>
                                        <p:attrNameLst>
                                          <p:attrName>style.visibility</p:attrName>
                                        </p:attrNameLst>
                                      </p:cBhvr>
                                      <p:to>
                                        <p:strVal val="visible"/>
                                      </p:to>
                                    </p:set>
                                    <p:anim calcmode="lin" valueType="num">
                                      <p:cBhvr additive="base">
                                        <p:cTn id="25" dur="500" fill="hold"/>
                                        <p:tgtEl>
                                          <p:spTgt spid="11776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1776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17763">
                                            <p:txEl>
                                              <p:pRg st="4" end="4"/>
                                            </p:txEl>
                                          </p:spTgt>
                                        </p:tgtEl>
                                        <p:attrNameLst>
                                          <p:attrName>style.visibility</p:attrName>
                                        </p:attrNameLst>
                                      </p:cBhvr>
                                      <p:to>
                                        <p:strVal val="visible"/>
                                      </p:to>
                                    </p:set>
                                    <p:anim calcmode="lin" valueType="num">
                                      <p:cBhvr additive="base">
                                        <p:cTn id="31" dur="500" fill="hold"/>
                                        <p:tgtEl>
                                          <p:spTgt spid="11776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1776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17763">
                                            <p:txEl>
                                              <p:pRg st="5" end="5"/>
                                            </p:txEl>
                                          </p:spTgt>
                                        </p:tgtEl>
                                        <p:attrNameLst>
                                          <p:attrName>style.visibility</p:attrName>
                                        </p:attrNameLst>
                                      </p:cBhvr>
                                      <p:to>
                                        <p:strVal val="visible"/>
                                      </p:to>
                                    </p:set>
                                    <p:anim calcmode="lin" valueType="num">
                                      <p:cBhvr additive="base">
                                        <p:cTn id="37" dur="500" fill="hold"/>
                                        <p:tgtEl>
                                          <p:spTgt spid="117763">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1776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17763">
                                            <p:txEl>
                                              <p:pRg st="6" end="6"/>
                                            </p:txEl>
                                          </p:spTgt>
                                        </p:tgtEl>
                                        <p:attrNameLst>
                                          <p:attrName>style.visibility</p:attrName>
                                        </p:attrNameLst>
                                      </p:cBhvr>
                                      <p:to>
                                        <p:strVal val="visible"/>
                                      </p:to>
                                    </p:set>
                                    <p:anim calcmode="lin" valueType="num">
                                      <p:cBhvr additive="base">
                                        <p:cTn id="43" dur="500" fill="hold"/>
                                        <p:tgtEl>
                                          <p:spTgt spid="117763">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1776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63" grpId="0" build="p"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p:txBody>
          <a:bodyPr/>
          <a:lstStyle/>
          <a:p>
            <a:r>
              <a:rPr lang="en-US" altLang="en-US"/>
              <a:t>The Heretics Described</a:t>
            </a:r>
          </a:p>
        </p:txBody>
      </p:sp>
      <p:sp>
        <p:nvSpPr>
          <p:cNvPr id="118787" name="Rectangle 3"/>
          <p:cNvSpPr>
            <a:spLocks noGrp="1" noChangeArrowheads="1"/>
          </p:cNvSpPr>
          <p:nvPr>
            <p:ph type="body" idx="1"/>
          </p:nvPr>
        </p:nvSpPr>
        <p:spPr/>
        <p:txBody>
          <a:bodyPr/>
          <a:lstStyle/>
          <a:p>
            <a:r>
              <a:rPr lang="en-US" altLang="en-US"/>
              <a:t>Selfish (12)</a:t>
            </a:r>
          </a:p>
          <a:p>
            <a:r>
              <a:rPr lang="en-US" altLang="en-US"/>
              <a:t>Unreliable (12-13)</a:t>
            </a:r>
          </a:p>
          <a:p>
            <a:r>
              <a:rPr lang="en-US" altLang="en-US"/>
              <a:t>Unstable (12)</a:t>
            </a:r>
          </a:p>
          <a:p>
            <a:r>
              <a:rPr lang="en-US" altLang="en-US"/>
              <a:t>Spiritually dead (12)</a:t>
            </a:r>
          </a:p>
          <a:p>
            <a:r>
              <a:rPr lang="en-US" altLang="en-US"/>
              <a:t>Grumblers (16)</a:t>
            </a:r>
          </a:p>
          <a:p>
            <a:r>
              <a:rPr lang="en-US" altLang="en-US"/>
              <a:t>Lustful (16) </a:t>
            </a:r>
          </a:p>
          <a:p>
            <a:r>
              <a:rPr lang="en-US" altLang="en-US"/>
              <a:t>Arrogant (16)</a:t>
            </a:r>
          </a:p>
        </p:txBody>
      </p:sp>
    </p:spTree>
    <p:custDataLst>
      <p:tags r:id="rId1"/>
    </p:custDataLst>
  </p:cSld>
  <p:clrMapOvr>
    <a:masterClrMapping/>
  </p:clrMapOvr>
  <p:transition advTm="1455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8787">
                                            <p:txEl>
                                              <p:pRg st="0" end="0"/>
                                            </p:txEl>
                                          </p:spTgt>
                                        </p:tgtEl>
                                        <p:attrNameLst>
                                          <p:attrName>style.visibility</p:attrName>
                                        </p:attrNameLst>
                                      </p:cBhvr>
                                      <p:to>
                                        <p:strVal val="visible"/>
                                      </p:to>
                                    </p:set>
                                    <p:anim calcmode="lin" valueType="num">
                                      <p:cBhvr additive="base">
                                        <p:cTn id="7" dur="500" fill="hold"/>
                                        <p:tgtEl>
                                          <p:spTgt spid="11878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1878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8787">
                                            <p:txEl>
                                              <p:pRg st="1" end="1"/>
                                            </p:txEl>
                                          </p:spTgt>
                                        </p:tgtEl>
                                        <p:attrNameLst>
                                          <p:attrName>style.visibility</p:attrName>
                                        </p:attrNameLst>
                                      </p:cBhvr>
                                      <p:to>
                                        <p:strVal val="visible"/>
                                      </p:to>
                                    </p:set>
                                    <p:anim calcmode="lin" valueType="num">
                                      <p:cBhvr additive="base">
                                        <p:cTn id="13" dur="500" fill="hold"/>
                                        <p:tgtEl>
                                          <p:spTgt spid="11878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1878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18787">
                                            <p:txEl>
                                              <p:pRg st="2" end="2"/>
                                            </p:txEl>
                                          </p:spTgt>
                                        </p:tgtEl>
                                        <p:attrNameLst>
                                          <p:attrName>style.visibility</p:attrName>
                                        </p:attrNameLst>
                                      </p:cBhvr>
                                      <p:to>
                                        <p:strVal val="visible"/>
                                      </p:to>
                                    </p:set>
                                    <p:anim calcmode="lin" valueType="num">
                                      <p:cBhvr additive="base">
                                        <p:cTn id="19" dur="500" fill="hold"/>
                                        <p:tgtEl>
                                          <p:spTgt spid="11878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1878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18787">
                                            <p:txEl>
                                              <p:pRg st="3" end="3"/>
                                            </p:txEl>
                                          </p:spTgt>
                                        </p:tgtEl>
                                        <p:attrNameLst>
                                          <p:attrName>style.visibility</p:attrName>
                                        </p:attrNameLst>
                                      </p:cBhvr>
                                      <p:to>
                                        <p:strVal val="visible"/>
                                      </p:to>
                                    </p:set>
                                    <p:anim calcmode="lin" valueType="num">
                                      <p:cBhvr additive="base">
                                        <p:cTn id="25" dur="500" fill="hold"/>
                                        <p:tgtEl>
                                          <p:spTgt spid="118787">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1878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18787">
                                            <p:txEl>
                                              <p:pRg st="4" end="4"/>
                                            </p:txEl>
                                          </p:spTgt>
                                        </p:tgtEl>
                                        <p:attrNameLst>
                                          <p:attrName>style.visibility</p:attrName>
                                        </p:attrNameLst>
                                      </p:cBhvr>
                                      <p:to>
                                        <p:strVal val="visible"/>
                                      </p:to>
                                    </p:set>
                                    <p:anim calcmode="lin" valueType="num">
                                      <p:cBhvr additive="base">
                                        <p:cTn id="31" dur="500" fill="hold"/>
                                        <p:tgtEl>
                                          <p:spTgt spid="118787">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1878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18787">
                                            <p:txEl>
                                              <p:pRg st="5" end="5"/>
                                            </p:txEl>
                                          </p:spTgt>
                                        </p:tgtEl>
                                        <p:attrNameLst>
                                          <p:attrName>style.visibility</p:attrName>
                                        </p:attrNameLst>
                                      </p:cBhvr>
                                      <p:to>
                                        <p:strVal val="visible"/>
                                      </p:to>
                                    </p:set>
                                    <p:anim calcmode="lin" valueType="num">
                                      <p:cBhvr additive="base">
                                        <p:cTn id="37" dur="500" fill="hold"/>
                                        <p:tgtEl>
                                          <p:spTgt spid="118787">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18787">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18787">
                                            <p:txEl>
                                              <p:pRg st="6" end="6"/>
                                            </p:txEl>
                                          </p:spTgt>
                                        </p:tgtEl>
                                        <p:attrNameLst>
                                          <p:attrName>style.visibility</p:attrName>
                                        </p:attrNameLst>
                                      </p:cBhvr>
                                      <p:to>
                                        <p:strVal val="visible"/>
                                      </p:to>
                                    </p:set>
                                    <p:anim calcmode="lin" valueType="num">
                                      <p:cBhvr additive="base">
                                        <p:cTn id="43" dur="500" fill="hold"/>
                                        <p:tgtEl>
                                          <p:spTgt spid="118787">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18787">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87" grpId="0" build="p"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p:txBody>
          <a:bodyPr/>
          <a:lstStyle/>
          <a:p>
            <a:r>
              <a:rPr lang="en-US" altLang="en-US"/>
              <a:t>The Heretics Described</a:t>
            </a:r>
          </a:p>
        </p:txBody>
      </p:sp>
      <p:sp>
        <p:nvSpPr>
          <p:cNvPr id="119811" name="Rectangle 3"/>
          <p:cNvSpPr>
            <a:spLocks noGrp="1" noChangeArrowheads="1"/>
          </p:cNvSpPr>
          <p:nvPr>
            <p:ph type="body" idx="1"/>
          </p:nvPr>
        </p:nvSpPr>
        <p:spPr/>
        <p:txBody>
          <a:bodyPr/>
          <a:lstStyle/>
          <a:p>
            <a:r>
              <a:rPr lang="en-US" altLang="en-US"/>
              <a:t>Flatterers (16)</a:t>
            </a:r>
          </a:p>
          <a:p>
            <a:r>
              <a:rPr lang="en-US" altLang="en-US"/>
              <a:t>Causing divisions (19)</a:t>
            </a:r>
          </a:p>
          <a:p>
            <a:r>
              <a:rPr lang="en-US" altLang="en-US"/>
              <a:t>Worldly-minded (19)</a:t>
            </a:r>
          </a:p>
          <a:p>
            <a:pPr lvl="1"/>
            <a:r>
              <a:rPr lang="en-US" altLang="en-US"/>
              <a:t>Possibly, Merely natural</a:t>
            </a:r>
          </a:p>
          <a:p>
            <a:r>
              <a:rPr lang="en-US" altLang="en-US"/>
              <a:t>Not having the Spirit (19)</a:t>
            </a:r>
          </a:p>
        </p:txBody>
      </p:sp>
    </p:spTree>
    <p:custDataLst>
      <p:tags r:id="rId1"/>
    </p:custDataLst>
  </p:cSld>
  <p:clrMapOvr>
    <a:masterClrMapping/>
  </p:clrMapOvr>
  <p:transition advTm="24545"/>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9811">
                                            <p:txEl>
                                              <p:pRg st="0" end="0"/>
                                            </p:txEl>
                                          </p:spTgt>
                                        </p:tgtEl>
                                        <p:attrNameLst>
                                          <p:attrName>style.visibility</p:attrName>
                                        </p:attrNameLst>
                                      </p:cBhvr>
                                      <p:to>
                                        <p:strVal val="visible"/>
                                      </p:to>
                                    </p:set>
                                    <p:anim calcmode="lin" valueType="num">
                                      <p:cBhvr additive="base">
                                        <p:cTn id="7" dur="500" fill="hold"/>
                                        <p:tgtEl>
                                          <p:spTgt spid="11981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1981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9811">
                                            <p:txEl>
                                              <p:pRg st="1" end="1"/>
                                            </p:txEl>
                                          </p:spTgt>
                                        </p:tgtEl>
                                        <p:attrNameLst>
                                          <p:attrName>style.visibility</p:attrName>
                                        </p:attrNameLst>
                                      </p:cBhvr>
                                      <p:to>
                                        <p:strVal val="visible"/>
                                      </p:to>
                                    </p:set>
                                    <p:anim calcmode="lin" valueType="num">
                                      <p:cBhvr additive="base">
                                        <p:cTn id="13" dur="500" fill="hold"/>
                                        <p:tgtEl>
                                          <p:spTgt spid="11981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1981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19811">
                                            <p:txEl>
                                              <p:pRg st="2" end="2"/>
                                            </p:txEl>
                                          </p:spTgt>
                                        </p:tgtEl>
                                        <p:attrNameLst>
                                          <p:attrName>style.visibility</p:attrName>
                                        </p:attrNameLst>
                                      </p:cBhvr>
                                      <p:to>
                                        <p:strVal val="visible"/>
                                      </p:to>
                                    </p:set>
                                    <p:anim calcmode="lin" valueType="num">
                                      <p:cBhvr additive="base">
                                        <p:cTn id="19" dur="500" fill="hold"/>
                                        <p:tgtEl>
                                          <p:spTgt spid="11981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1981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19811">
                                            <p:txEl>
                                              <p:pRg st="3" end="3"/>
                                            </p:txEl>
                                          </p:spTgt>
                                        </p:tgtEl>
                                        <p:attrNameLst>
                                          <p:attrName>style.visibility</p:attrName>
                                        </p:attrNameLst>
                                      </p:cBhvr>
                                      <p:to>
                                        <p:strVal val="visible"/>
                                      </p:to>
                                    </p:set>
                                    <p:anim calcmode="lin" valueType="num">
                                      <p:cBhvr additive="base">
                                        <p:cTn id="25" dur="500" fill="hold"/>
                                        <p:tgtEl>
                                          <p:spTgt spid="119811">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1981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19811">
                                            <p:txEl>
                                              <p:pRg st="4" end="4"/>
                                            </p:txEl>
                                          </p:spTgt>
                                        </p:tgtEl>
                                        <p:attrNameLst>
                                          <p:attrName>style.visibility</p:attrName>
                                        </p:attrNameLst>
                                      </p:cBhvr>
                                      <p:to>
                                        <p:strVal val="visible"/>
                                      </p:to>
                                    </p:set>
                                    <p:anim calcmode="lin" valueType="num">
                                      <p:cBhvr additive="base">
                                        <p:cTn id="31" dur="500" fill="hold"/>
                                        <p:tgtEl>
                                          <p:spTgt spid="119811">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19811">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1" grpId="0" build="p" bldLvl="2"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ctrTitle"/>
          </p:nvPr>
        </p:nvSpPr>
        <p:spPr/>
        <p:txBody>
          <a:bodyPr/>
          <a:lstStyle/>
          <a:p>
            <a:r>
              <a:rPr lang="en-US" altLang="en-US"/>
              <a:t>Argument of Jude</a:t>
            </a:r>
          </a:p>
        </p:txBody>
      </p:sp>
      <p:sp>
        <p:nvSpPr>
          <p:cNvPr id="120835" name="Rectangle 3"/>
          <p:cNvSpPr>
            <a:spLocks noGrp="1" noChangeArrowheads="1"/>
          </p:cNvSpPr>
          <p:nvPr>
            <p:ph type="subTitle" idx="1"/>
          </p:nvPr>
        </p:nvSpPr>
        <p:spPr/>
        <p:txBody>
          <a:bodyPr/>
          <a:lstStyle/>
          <a:p>
            <a:endParaRPr lang="en-US" altLang="en-US"/>
          </a:p>
        </p:txBody>
      </p:sp>
    </p:spTree>
  </p:cSld>
  <p:clrMapOvr>
    <a:masterClrMapping/>
  </p:clrMapOvr>
  <p:transition advTm="135515"/>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p:txBody>
          <a:bodyPr/>
          <a:lstStyle/>
          <a:p>
            <a:r>
              <a:rPr lang="en-US" altLang="en-US"/>
              <a:t>Outline of Jude</a:t>
            </a:r>
          </a:p>
        </p:txBody>
      </p:sp>
      <p:sp>
        <p:nvSpPr>
          <p:cNvPr id="121859" name="Rectangle 3"/>
          <p:cNvSpPr>
            <a:spLocks noGrp="1" noChangeArrowheads="1"/>
          </p:cNvSpPr>
          <p:nvPr>
            <p:ph type="body" idx="1"/>
          </p:nvPr>
        </p:nvSpPr>
        <p:spPr/>
        <p:txBody>
          <a:bodyPr/>
          <a:lstStyle/>
          <a:p>
            <a:r>
              <a:rPr lang="en-US" altLang="en-US"/>
              <a:t>Greeting (1-2)</a:t>
            </a:r>
          </a:p>
          <a:p>
            <a:r>
              <a:rPr lang="en-US" altLang="en-US"/>
              <a:t>Arrival of apostates (3-4)</a:t>
            </a:r>
          </a:p>
          <a:p>
            <a:r>
              <a:rPr lang="en-US" altLang="en-US"/>
              <a:t>Examples of divine judgment (5-7)</a:t>
            </a:r>
          </a:p>
          <a:p>
            <a:r>
              <a:rPr lang="en-US" altLang="en-US"/>
              <a:t>Apostates characterized (8-16)</a:t>
            </a:r>
          </a:p>
          <a:p>
            <a:r>
              <a:rPr lang="en-US" altLang="en-US"/>
              <a:t>Predicted by apostles (17-19)</a:t>
            </a:r>
          </a:p>
          <a:p>
            <a:r>
              <a:rPr lang="en-US" altLang="en-US"/>
              <a:t>Keep yourselves, rescue others (20-23)</a:t>
            </a:r>
          </a:p>
          <a:p>
            <a:r>
              <a:rPr lang="en-US" altLang="en-US"/>
              <a:t>Benediction (24-25)</a:t>
            </a:r>
          </a:p>
        </p:txBody>
      </p:sp>
    </p:spTree>
    <p:custDataLst>
      <p:tags r:id="rId1"/>
    </p:custDataLst>
  </p:cSld>
  <p:clrMapOvr>
    <a:masterClrMapping/>
  </p:clrMapOvr>
  <p:transition advTm="3620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1859">
                                            <p:txEl>
                                              <p:pRg st="0" end="0"/>
                                            </p:txEl>
                                          </p:spTgt>
                                        </p:tgtEl>
                                        <p:attrNameLst>
                                          <p:attrName>style.visibility</p:attrName>
                                        </p:attrNameLst>
                                      </p:cBhvr>
                                      <p:to>
                                        <p:strVal val="visible"/>
                                      </p:to>
                                    </p:set>
                                    <p:anim calcmode="lin" valueType="num">
                                      <p:cBhvr additive="base">
                                        <p:cTn id="7" dur="500" fill="hold"/>
                                        <p:tgtEl>
                                          <p:spTgt spid="12185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2185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21859">
                                            <p:txEl>
                                              <p:pRg st="1" end="1"/>
                                            </p:txEl>
                                          </p:spTgt>
                                        </p:tgtEl>
                                        <p:attrNameLst>
                                          <p:attrName>style.visibility</p:attrName>
                                        </p:attrNameLst>
                                      </p:cBhvr>
                                      <p:to>
                                        <p:strVal val="visible"/>
                                      </p:to>
                                    </p:set>
                                    <p:anim calcmode="lin" valueType="num">
                                      <p:cBhvr additive="base">
                                        <p:cTn id="13" dur="500" fill="hold"/>
                                        <p:tgtEl>
                                          <p:spTgt spid="12185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2185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21859">
                                            <p:txEl>
                                              <p:pRg st="2" end="2"/>
                                            </p:txEl>
                                          </p:spTgt>
                                        </p:tgtEl>
                                        <p:attrNameLst>
                                          <p:attrName>style.visibility</p:attrName>
                                        </p:attrNameLst>
                                      </p:cBhvr>
                                      <p:to>
                                        <p:strVal val="visible"/>
                                      </p:to>
                                    </p:set>
                                    <p:anim calcmode="lin" valueType="num">
                                      <p:cBhvr additive="base">
                                        <p:cTn id="19" dur="500" fill="hold"/>
                                        <p:tgtEl>
                                          <p:spTgt spid="12185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2185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21859">
                                            <p:txEl>
                                              <p:pRg st="3" end="3"/>
                                            </p:txEl>
                                          </p:spTgt>
                                        </p:tgtEl>
                                        <p:attrNameLst>
                                          <p:attrName>style.visibility</p:attrName>
                                        </p:attrNameLst>
                                      </p:cBhvr>
                                      <p:to>
                                        <p:strVal val="visible"/>
                                      </p:to>
                                    </p:set>
                                    <p:anim calcmode="lin" valueType="num">
                                      <p:cBhvr additive="base">
                                        <p:cTn id="25" dur="500" fill="hold"/>
                                        <p:tgtEl>
                                          <p:spTgt spid="12185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2185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21859">
                                            <p:txEl>
                                              <p:pRg st="4" end="4"/>
                                            </p:txEl>
                                          </p:spTgt>
                                        </p:tgtEl>
                                        <p:attrNameLst>
                                          <p:attrName>style.visibility</p:attrName>
                                        </p:attrNameLst>
                                      </p:cBhvr>
                                      <p:to>
                                        <p:strVal val="visible"/>
                                      </p:to>
                                    </p:set>
                                    <p:anim calcmode="lin" valueType="num">
                                      <p:cBhvr additive="base">
                                        <p:cTn id="31" dur="500" fill="hold"/>
                                        <p:tgtEl>
                                          <p:spTgt spid="121859">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21859">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21859">
                                            <p:txEl>
                                              <p:pRg st="5" end="5"/>
                                            </p:txEl>
                                          </p:spTgt>
                                        </p:tgtEl>
                                        <p:attrNameLst>
                                          <p:attrName>style.visibility</p:attrName>
                                        </p:attrNameLst>
                                      </p:cBhvr>
                                      <p:to>
                                        <p:strVal val="visible"/>
                                      </p:to>
                                    </p:set>
                                    <p:anim calcmode="lin" valueType="num">
                                      <p:cBhvr additive="base">
                                        <p:cTn id="37" dur="500" fill="hold"/>
                                        <p:tgtEl>
                                          <p:spTgt spid="121859">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21859">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21859">
                                            <p:txEl>
                                              <p:pRg st="6" end="6"/>
                                            </p:txEl>
                                          </p:spTgt>
                                        </p:tgtEl>
                                        <p:attrNameLst>
                                          <p:attrName>style.visibility</p:attrName>
                                        </p:attrNameLst>
                                      </p:cBhvr>
                                      <p:to>
                                        <p:strVal val="visible"/>
                                      </p:to>
                                    </p:set>
                                    <p:anim calcmode="lin" valueType="num">
                                      <p:cBhvr additive="base">
                                        <p:cTn id="43" dur="500" fill="hold"/>
                                        <p:tgtEl>
                                          <p:spTgt spid="121859">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21859">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59" grpId="0" build="p"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p:txBody>
          <a:bodyPr/>
          <a:lstStyle/>
          <a:p>
            <a:r>
              <a:rPr lang="en-US" altLang="en-US"/>
              <a:t>Huddleston</a:t>
            </a:r>
            <a:r>
              <a:rPr lang="en-US" altLang="en-US">
                <a:cs typeface="Tahoma" pitchFamily="34" charset="0"/>
              </a:rPr>
              <a:t>'</a:t>
            </a:r>
            <a:r>
              <a:rPr lang="en-US" altLang="en-US"/>
              <a:t>s Acrostic</a:t>
            </a:r>
          </a:p>
        </p:txBody>
      </p:sp>
      <p:sp>
        <p:nvSpPr>
          <p:cNvPr id="122883" name="Rectangle 3"/>
          <p:cNvSpPr>
            <a:spLocks noGrp="1" noChangeArrowheads="1"/>
          </p:cNvSpPr>
          <p:nvPr>
            <p:ph type="body" sz="half" idx="1"/>
          </p:nvPr>
        </p:nvSpPr>
        <p:spPr/>
        <p:txBody>
          <a:bodyPr/>
          <a:lstStyle/>
          <a:p>
            <a:r>
              <a:rPr lang="en-US" altLang="en-US" sz="2800">
                <a:solidFill>
                  <a:schemeClr val="hlink"/>
                </a:solidFill>
              </a:rPr>
              <a:t>J</a:t>
            </a:r>
            <a:r>
              <a:rPr lang="en-US" altLang="en-US" sz="2800"/>
              <a:t>ude warns against apostasy (1-4)</a:t>
            </a:r>
          </a:p>
          <a:p>
            <a:r>
              <a:rPr lang="en-US" altLang="en-US" sz="2800">
                <a:solidFill>
                  <a:schemeClr val="hlink"/>
                </a:solidFill>
              </a:rPr>
              <a:t>U</a:t>
            </a:r>
            <a:r>
              <a:rPr lang="en-US" altLang="en-US" sz="2800"/>
              <a:t>nbelief seen throughout history (5-7)</a:t>
            </a:r>
          </a:p>
          <a:p>
            <a:r>
              <a:rPr lang="en-US" altLang="en-US" sz="2800">
                <a:solidFill>
                  <a:schemeClr val="hlink"/>
                </a:solidFill>
              </a:rPr>
              <a:t>D</a:t>
            </a:r>
            <a:r>
              <a:rPr lang="en-US" altLang="en-US" sz="2800"/>
              <a:t>escription of false teachers (8-19)</a:t>
            </a:r>
          </a:p>
          <a:p>
            <a:r>
              <a:rPr lang="en-US" altLang="en-US" sz="2800">
                <a:solidFill>
                  <a:schemeClr val="hlink"/>
                </a:solidFill>
              </a:rPr>
              <a:t>E</a:t>
            </a:r>
            <a:r>
              <a:rPr lang="en-US" altLang="en-US" sz="2800"/>
              <a:t>xhortation to stay faithful (20-25)</a:t>
            </a:r>
          </a:p>
        </p:txBody>
      </p:sp>
      <p:pic>
        <p:nvPicPr>
          <p:cNvPr id="122885" name="Picture 5" descr="Huddleston"/>
          <p:cNvPicPr>
            <a:picLocks noGrp="1" noChangeAspect="1" noChangeArrowheads="1"/>
          </p:cNvPicPr>
          <p:nvPr>
            <p:ph sz="half" idx="2"/>
          </p:nvPr>
        </p:nvPicPr>
        <p:blipFill>
          <a:blip r:embed="rId3" cstate="print">
            <a:lum bright="12000"/>
            <a:extLst>
              <a:ext uri="{28A0092B-C50C-407E-A947-70E740481C1C}">
                <a14:useLocalDpi xmlns:a14="http://schemas.microsoft.com/office/drawing/2010/main" val="0"/>
              </a:ext>
            </a:extLst>
          </a:blip>
          <a:srcRect/>
          <a:stretch>
            <a:fillRect/>
          </a:stretch>
        </p:blipFill>
        <p:spPr>
          <a:xfrm>
            <a:off x="5715000" y="2017713"/>
            <a:ext cx="2670175"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cSld>
  <p:clrMapOvr>
    <a:masterClrMapping/>
  </p:clrMapOvr>
  <p:transition advTm="11232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22885"/>
                                        </p:tgtEl>
                                        <p:attrNameLst>
                                          <p:attrName>style.visibility</p:attrName>
                                        </p:attrNameLst>
                                      </p:cBhvr>
                                      <p:to>
                                        <p:strVal val="visible"/>
                                      </p:to>
                                    </p:set>
                                    <p:animEffect transition="in" filter="checkerboard(across)">
                                      <p:cBhvr>
                                        <p:cTn id="7" dur="500"/>
                                        <p:tgtEl>
                                          <p:spTgt spid="12288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122883">
                                            <p:txEl>
                                              <p:pRg st="0" end="0"/>
                                            </p:txEl>
                                          </p:spTgt>
                                        </p:tgtEl>
                                        <p:attrNameLst>
                                          <p:attrName>style.visibility</p:attrName>
                                        </p:attrNameLst>
                                      </p:cBhvr>
                                      <p:to>
                                        <p:strVal val="visible"/>
                                      </p:to>
                                    </p:set>
                                    <p:anim calcmode="lin" valueType="num">
                                      <p:cBhvr additive="base">
                                        <p:cTn id="12" dur="500" fill="hold"/>
                                        <p:tgtEl>
                                          <p:spTgt spid="122883">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12288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122883">
                                            <p:txEl>
                                              <p:pRg st="1" end="1"/>
                                            </p:txEl>
                                          </p:spTgt>
                                        </p:tgtEl>
                                        <p:attrNameLst>
                                          <p:attrName>style.visibility</p:attrName>
                                        </p:attrNameLst>
                                      </p:cBhvr>
                                      <p:to>
                                        <p:strVal val="visible"/>
                                      </p:to>
                                    </p:set>
                                    <p:anim calcmode="lin" valueType="num">
                                      <p:cBhvr additive="base">
                                        <p:cTn id="18" dur="500" fill="hold"/>
                                        <p:tgtEl>
                                          <p:spTgt spid="122883">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12288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122883">
                                            <p:txEl>
                                              <p:pRg st="2" end="2"/>
                                            </p:txEl>
                                          </p:spTgt>
                                        </p:tgtEl>
                                        <p:attrNameLst>
                                          <p:attrName>style.visibility</p:attrName>
                                        </p:attrNameLst>
                                      </p:cBhvr>
                                      <p:to>
                                        <p:strVal val="visible"/>
                                      </p:to>
                                    </p:set>
                                    <p:anim calcmode="lin" valueType="num">
                                      <p:cBhvr additive="base">
                                        <p:cTn id="24" dur="500" fill="hold"/>
                                        <p:tgtEl>
                                          <p:spTgt spid="122883">
                                            <p:txEl>
                                              <p:pRg st="2" end="2"/>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12288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122883">
                                            <p:txEl>
                                              <p:pRg st="3" end="3"/>
                                            </p:txEl>
                                          </p:spTgt>
                                        </p:tgtEl>
                                        <p:attrNameLst>
                                          <p:attrName>style.visibility</p:attrName>
                                        </p:attrNameLst>
                                      </p:cBhvr>
                                      <p:to>
                                        <p:strVal val="visible"/>
                                      </p:to>
                                    </p:set>
                                    <p:anim calcmode="lin" valueType="num">
                                      <p:cBhvr additive="base">
                                        <p:cTn id="30" dur="500" fill="hold"/>
                                        <p:tgtEl>
                                          <p:spTgt spid="122883">
                                            <p:txEl>
                                              <p:pRg st="3" end="3"/>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12288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3" grpId="0" build="p"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3906" name="Rectangle 2"/>
          <p:cNvSpPr>
            <a:spLocks noGrp="1" noChangeArrowheads="1"/>
          </p:cNvSpPr>
          <p:nvPr>
            <p:ph type="ctrTitle"/>
          </p:nvPr>
        </p:nvSpPr>
        <p:spPr/>
        <p:txBody>
          <a:bodyPr/>
          <a:lstStyle/>
          <a:p>
            <a:r>
              <a:rPr lang="en-US" altLang="en-US"/>
              <a:t>The End</a:t>
            </a:r>
          </a:p>
        </p:txBody>
      </p:sp>
      <p:sp>
        <p:nvSpPr>
          <p:cNvPr id="123907" name="Rectangle 3"/>
          <p:cNvSpPr>
            <a:spLocks noGrp="1" noChangeArrowheads="1"/>
          </p:cNvSpPr>
          <p:nvPr>
            <p:ph type="subTitle" idx="1"/>
          </p:nvPr>
        </p:nvSpPr>
        <p:spPr/>
        <p:txBody>
          <a:bodyPr/>
          <a:lstStyle/>
          <a:p>
            <a:endParaRPr lang="en-US" altLang="en-US"/>
          </a:p>
        </p:txBody>
      </p:sp>
    </p:spTree>
    <p:custDataLst>
      <p:tags r:id="rId1"/>
    </p:custDataLst>
  </p:cSld>
  <p:clrMapOvr>
    <a:masterClrMapping/>
  </p:clrMapOvr>
  <p:transition advTm="1919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23906"/>
                                        </p:tgtEl>
                                        <p:attrNameLst>
                                          <p:attrName>style.visibility</p:attrName>
                                        </p:attrNameLst>
                                      </p:cBhvr>
                                      <p:to>
                                        <p:strVal val="visible"/>
                                      </p:to>
                                    </p:set>
                                    <p:anim calcmode="lin" valueType="num">
                                      <p:cBhvr additive="base">
                                        <p:cTn id="7" dur="500" fill="hold"/>
                                        <p:tgtEl>
                                          <p:spTgt spid="123906"/>
                                        </p:tgtEl>
                                        <p:attrNameLst>
                                          <p:attrName>ppt_x</p:attrName>
                                        </p:attrNameLst>
                                      </p:cBhvr>
                                      <p:tavLst>
                                        <p:tav tm="0">
                                          <p:val>
                                            <p:strVal val="1+#ppt_w/2"/>
                                          </p:val>
                                        </p:tav>
                                        <p:tav tm="100000">
                                          <p:val>
                                            <p:strVal val="#ppt_x"/>
                                          </p:val>
                                        </p:tav>
                                      </p:tavLst>
                                    </p:anim>
                                    <p:anim calcmode="lin" valueType="num">
                                      <p:cBhvr additive="base">
                                        <p:cTn id="8" dur="500" fill="hold"/>
                                        <p:tgtEl>
                                          <p:spTgt spid="1239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06"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r>
              <a:rPr lang="en-US" altLang="en-US"/>
              <a:t>The Name </a:t>
            </a:r>
            <a:r>
              <a:rPr lang="en-US" altLang="en-US">
                <a:cs typeface="Tahoma" pitchFamily="34" charset="0"/>
              </a:rPr>
              <a:t>"</a:t>
            </a:r>
            <a:r>
              <a:rPr lang="en-US" altLang="en-US"/>
              <a:t>Jude</a:t>
            </a:r>
            <a:r>
              <a:rPr lang="en-US" altLang="en-US">
                <a:cs typeface="Tahoma" pitchFamily="34" charset="0"/>
              </a:rPr>
              <a:t>"</a:t>
            </a:r>
          </a:p>
        </p:txBody>
      </p:sp>
      <p:sp>
        <p:nvSpPr>
          <p:cNvPr id="98307" name="Rectangle 3"/>
          <p:cNvSpPr>
            <a:spLocks noGrp="1" noChangeArrowheads="1"/>
          </p:cNvSpPr>
          <p:nvPr>
            <p:ph type="body" idx="1"/>
          </p:nvPr>
        </p:nvSpPr>
        <p:spPr/>
        <p:txBody>
          <a:bodyPr/>
          <a:lstStyle/>
          <a:p>
            <a:r>
              <a:rPr lang="en-US" altLang="en-US"/>
              <a:t>English has variously (w/ connotations):</a:t>
            </a:r>
          </a:p>
          <a:p>
            <a:pPr lvl="1"/>
            <a:r>
              <a:rPr lang="en-US" altLang="en-US"/>
              <a:t>Jude – (good)</a:t>
            </a:r>
          </a:p>
          <a:p>
            <a:pPr lvl="1"/>
            <a:r>
              <a:rPr lang="en-US" altLang="en-US"/>
              <a:t>Judas – (bad)</a:t>
            </a:r>
          </a:p>
          <a:p>
            <a:pPr lvl="1"/>
            <a:r>
              <a:rPr lang="en-US" altLang="en-US"/>
              <a:t>Judah – (Jewish)</a:t>
            </a:r>
          </a:p>
          <a:p>
            <a:r>
              <a:rPr lang="en-US" altLang="en-US"/>
              <a:t>These all represent the same Hebrew (&amp; Greek) word!</a:t>
            </a:r>
          </a:p>
          <a:p>
            <a:r>
              <a:rPr lang="en-US" altLang="en-US"/>
              <a:t>So this distinction is artificial.</a:t>
            </a:r>
          </a:p>
        </p:txBody>
      </p:sp>
    </p:spTree>
    <p:custDataLst>
      <p:tags r:id="rId1"/>
    </p:custDataLst>
  </p:cSld>
  <p:clrMapOvr>
    <a:masterClrMapping/>
  </p:clrMapOvr>
  <p:transition advTm="3746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8307">
                                            <p:txEl>
                                              <p:pRg st="0" end="0"/>
                                            </p:txEl>
                                          </p:spTgt>
                                        </p:tgtEl>
                                        <p:attrNameLst>
                                          <p:attrName>style.visibility</p:attrName>
                                        </p:attrNameLst>
                                      </p:cBhvr>
                                      <p:to>
                                        <p:strVal val="visible"/>
                                      </p:to>
                                    </p:set>
                                    <p:anim calcmode="lin" valueType="num">
                                      <p:cBhvr additive="base">
                                        <p:cTn id="7" dur="500" fill="hold"/>
                                        <p:tgtEl>
                                          <p:spTgt spid="9830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830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8307">
                                            <p:txEl>
                                              <p:pRg st="1" end="1"/>
                                            </p:txEl>
                                          </p:spTgt>
                                        </p:tgtEl>
                                        <p:attrNameLst>
                                          <p:attrName>style.visibility</p:attrName>
                                        </p:attrNameLst>
                                      </p:cBhvr>
                                      <p:to>
                                        <p:strVal val="visible"/>
                                      </p:to>
                                    </p:set>
                                    <p:anim calcmode="lin" valueType="num">
                                      <p:cBhvr additive="base">
                                        <p:cTn id="13" dur="500" fill="hold"/>
                                        <p:tgtEl>
                                          <p:spTgt spid="9830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9830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8307">
                                            <p:txEl>
                                              <p:pRg st="2" end="2"/>
                                            </p:txEl>
                                          </p:spTgt>
                                        </p:tgtEl>
                                        <p:attrNameLst>
                                          <p:attrName>style.visibility</p:attrName>
                                        </p:attrNameLst>
                                      </p:cBhvr>
                                      <p:to>
                                        <p:strVal val="visible"/>
                                      </p:to>
                                    </p:set>
                                    <p:anim calcmode="lin" valueType="num">
                                      <p:cBhvr additive="base">
                                        <p:cTn id="19" dur="500" fill="hold"/>
                                        <p:tgtEl>
                                          <p:spTgt spid="9830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9830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98307">
                                            <p:txEl>
                                              <p:pRg st="3" end="3"/>
                                            </p:txEl>
                                          </p:spTgt>
                                        </p:tgtEl>
                                        <p:attrNameLst>
                                          <p:attrName>style.visibility</p:attrName>
                                        </p:attrNameLst>
                                      </p:cBhvr>
                                      <p:to>
                                        <p:strVal val="visible"/>
                                      </p:to>
                                    </p:set>
                                    <p:anim calcmode="lin" valueType="num">
                                      <p:cBhvr additive="base">
                                        <p:cTn id="25" dur="500" fill="hold"/>
                                        <p:tgtEl>
                                          <p:spTgt spid="98307">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9830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98307">
                                            <p:txEl>
                                              <p:pRg st="4" end="4"/>
                                            </p:txEl>
                                          </p:spTgt>
                                        </p:tgtEl>
                                        <p:attrNameLst>
                                          <p:attrName>style.visibility</p:attrName>
                                        </p:attrNameLst>
                                      </p:cBhvr>
                                      <p:to>
                                        <p:strVal val="visible"/>
                                      </p:to>
                                    </p:set>
                                    <p:anim calcmode="lin" valueType="num">
                                      <p:cBhvr additive="base">
                                        <p:cTn id="31" dur="500" fill="hold"/>
                                        <p:tgtEl>
                                          <p:spTgt spid="98307">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9830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98307">
                                            <p:txEl>
                                              <p:pRg st="5" end="5"/>
                                            </p:txEl>
                                          </p:spTgt>
                                        </p:tgtEl>
                                        <p:attrNameLst>
                                          <p:attrName>style.visibility</p:attrName>
                                        </p:attrNameLst>
                                      </p:cBhvr>
                                      <p:to>
                                        <p:strVal val="visible"/>
                                      </p:to>
                                    </p:set>
                                    <p:anim calcmode="lin" valueType="num">
                                      <p:cBhvr additive="base">
                                        <p:cTn id="37" dur="500" fill="hold"/>
                                        <p:tgtEl>
                                          <p:spTgt spid="98307">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98307">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7" grpId="0" build="p" bldLvl="2"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r>
              <a:rPr lang="en-US" altLang="en-US"/>
              <a:t>The Author of the Letter</a:t>
            </a:r>
          </a:p>
        </p:txBody>
      </p:sp>
      <p:sp>
        <p:nvSpPr>
          <p:cNvPr id="99331" name="Rectangle 3"/>
          <p:cNvSpPr>
            <a:spLocks noGrp="1" noChangeArrowheads="1"/>
          </p:cNvSpPr>
          <p:nvPr>
            <p:ph type="body" idx="1"/>
          </p:nvPr>
        </p:nvSpPr>
        <p:spPr/>
        <p:txBody>
          <a:bodyPr/>
          <a:lstStyle/>
          <a:p>
            <a:pPr>
              <a:lnSpc>
                <a:spcPct val="90000"/>
              </a:lnSpc>
            </a:pPr>
            <a:r>
              <a:rPr lang="en-US" altLang="en-US" sz="2800"/>
              <a:t>Most of 7 listed are pretty obscure.</a:t>
            </a:r>
          </a:p>
          <a:p>
            <a:pPr>
              <a:lnSpc>
                <a:spcPct val="90000"/>
              </a:lnSpc>
            </a:pPr>
            <a:r>
              <a:rPr lang="en-US" altLang="en-US" sz="2800"/>
              <a:t>The name was quite popular.</a:t>
            </a:r>
          </a:p>
          <a:p>
            <a:pPr>
              <a:lnSpc>
                <a:spcPct val="90000"/>
              </a:lnSpc>
            </a:pPr>
            <a:r>
              <a:rPr lang="en-US" altLang="en-US" sz="2800"/>
              <a:t>The author of our letter was probably:</a:t>
            </a:r>
          </a:p>
          <a:p>
            <a:pPr lvl="1">
              <a:lnSpc>
                <a:spcPct val="90000"/>
              </a:lnSpc>
            </a:pPr>
            <a:r>
              <a:rPr lang="en-US" altLang="en-US" sz="2400"/>
              <a:t>Jude, of James (Luke 6:16)</a:t>
            </a:r>
          </a:p>
          <a:p>
            <a:pPr lvl="1">
              <a:lnSpc>
                <a:spcPct val="90000"/>
              </a:lnSpc>
            </a:pPr>
            <a:r>
              <a:rPr lang="en-US" altLang="en-US" sz="2400"/>
              <a:t>Jude, bro of James and Jesus (Matt 13:55)</a:t>
            </a:r>
          </a:p>
          <a:p>
            <a:pPr>
              <a:lnSpc>
                <a:spcPct val="90000"/>
              </a:lnSpc>
            </a:pPr>
            <a:r>
              <a:rPr lang="en-US" altLang="en-US" sz="2800"/>
              <a:t>The second of these seems best, though Catholics identify the two.</a:t>
            </a:r>
          </a:p>
          <a:p>
            <a:pPr lvl="1">
              <a:lnSpc>
                <a:spcPct val="90000"/>
              </a:lnSpc>
            </a:pPr>
            <a:r>
              <a:rPr lang="en-US" altLang="en-US" sz="2400"/>
              <a:t>I don</a:t>
            </a:r>
            <a:r>
              <a:rPr lang="en-US" altLang="en-US" sz="2400">
                <a:cs typeface="Tahoma" pitchFamily="34" charset="0"/>
              </a:rPr>
              <a:t>'</a:t>
            </a:r>
            <a:r>
              <a:rPr lang="en-US" altLang="en-US" sz="2400"/>
              <a:t>t, as Jesus</a:t>
            </a:r>
            <a:r>
              <a:rPr lang="en-US" altLang="en-US" sz="2400">
                <a:cs typeface="Tahoma" pitchFamily="34" charset="0"/>
              </a:rPr>
              <a:t>'</a:t>
            </a:r>
            <a:r>
              <a:rPr lang="en-US" altLang="en-US" sz="2400"/>
              <a:t> brothers did not believe in him during his ministry.</a:t>
            </a:r>
          </a:p>
        </p:txBody>
      </p:sp>
    </p:spTree>
    <p:custDataLst>
      <p:tags r:id="rId1"/>
    </p:custDataLst>
  </p:cSld>
  <p:clrMapOvr>
    <a:masterClrMapping/>
  </p:clrMapOvr>
  <p:transition advTm="5116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9331">
                                            <p:txEl>
                                              <p:pRg st="0" end="0"/>
                                            </p:txEl>
                                          </p:spTgt>
                                        </p:tgtEl>
                                        <p:attrNameLst>
                                          <p:attrName>style.visibility</p:attrName>
                                        </p:attrNameLst>
                                      </p:cBhvr>
                                      <p:to>
                                        <p:strVal val="visible"/>
                                      </p:to>
                                    </p:set>
                                    <p:anim calcmode="lin" valueType="num">
                                      <p:cBhvr additive="base">
                                        <p:cTn id="7" dur="500" fill="hold"/>
                                        <p:tgtEl>
                                          <p:spTgt spid="9933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933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9331">
                                            <p:txEl>
                                              <p:pRg st="1" end="1"/>
                                            </p:txEl>
                                          </p:spTgt>
                                        </p:tgtEl>
                                        <p:attrNameLst>
                                          <p:attrName>style.visibility</p:attrName>
                                        </p:attrNameLst>
                                      </p:cBhvr>
                                      <p:to>
                                        <p:strVal val="visible"/>
                                      </p:to>
                                    </p:set>
                                    <p:anim calcmode="lin" valueType="num">
                                      <p:cBhvr additive="base">
                                        <p:cTn id="13" dur="500" fill="hold"/>
                                        <p:tgtEl>
                                          <p:spTgt spid="9933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9933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9331">
                                            <p:txEl>
                                              <p:pRg st="2" end="2"/>
                                            </p:txEl>
                                          </p:spTgt>
                                        </p:tgtEl>
                                        <p:attrNameLst>
                                          <p:attrName>style.visibility</p:attrName>
                                        </p:attrNameLst>
                                      </p:cBhvr>
                                      <p:to>
                                        <p:strVal val="visible"/>
                                      </p:to>
                                    </p:set>
                                    <p:anim calcmode="lin" valueType="num">
                                      <p:cBhvr additive="base">
                                        <p:cTn id="19" dur="500" fill="hold"/>
                                        <p:tgtEl>
                                          <p:spTgt spid="9933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9933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99331">
                                            <p:txEl>
                                              <p:pRg st="3" end="3"/>
                                            </p:txEl>
                                          </p:spTgt>
                                        </p:tgtEl>
                                        <p:attrNameLst>
                                          <p:attrName>style.visibility</p:attrName>
                                        </p:attrNameLst>
                                      </p:cBhvr>
                                      <p:to>
                                        <p:strVal val="visible"/>
                                      </p:to>
                                    </p:set>
                                    <p:anim calcmode="lin" valueType="num">
                                      <p:cBhvr additive="base">
                                        <p:cTn id="25" dur="500" fill="hold"/>
                                        <p:tgtEl>
                                          <p:spTgt spid="99331">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9933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99331">
                                            <p:txEl>
                                              <p:pRg st="4" end="4"/>
                                            </p:txEl>
                                          </p:spTgt>
                                        </p:tgtEl>
                                        <p:attrNameLst>
                                          <p:attrName>style.visibility</p:attrName>
                                        </p:attrNameLst>
                                      </p:cBhvr>
                                      <p:to>
                                        <p:strVal val="visible"/>
                                      </p:to>
                                    </p:set>
                                    <p:anim calcmode="lin" valueType="num">
                                      <p:cBhvr additive="base">
                                        <p:cTn id="31" dur="500" fill="hold"/>
                                        <p:tgtEl>
                                          <p:spTgt spid="99331">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99331">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99331">
                                            <p:txEl>
                                              <p:pRg st="5" end="5"/>
                                            </p:txEl>
                                          </p:spTgt>
                                        </p:tgtEl>
                                        <p:attrNameLst>
                                          <p:attrName>style.visibility</p:attrName>
                                        </p:attrNameLst>
                                      </p:cBhvr>
                                      <p:to>
                                        <p:strVal val="visible"/>
                                      </p:to>
                                    </p:set>
                                    <p:anim calcmode="lin" valueType="num">
                                      <p:cBhvr additive="base">
                                        <p:cTn id="37" dur="500" fill="hold"/>
                                        <p:tgtEl>
                                          <p:spTgt spid="99331">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99331">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99331">
                                            <p:txEl>
                                              <p:pRg st="6" end="6"/>
                                            </p:txEl>
                                          </p:spTgt>
                                        </p:tgtEl>
                                        <p:attrNameLst>
                                          <p:attrName>style.visibility</p:attrName>
                                        </p:attrNameLst>
                                      </p:cBhvr>
                                      <p:to>
                                        <p:strVal val="visible"/>
                                      </p:to>
                                    </p:set>
                                    <p:anim calcmode="lin" valueType="num">
                                      <p:cBhvr additive="base">
                                        <p:cTn id="43" dur="500" fill="hold"/>
                                        <p:tgtEl>
                                          <p:spTgt spid="99331">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99331">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1" grpId="0" build="p" bldLvl="2"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r>
              <a:rPr lang="en-US" altLang="en-US"/>
              <a:t>Connection with 2 Peter</a:t>
            </a:r>
          </a:p>
        </p:txBody>
      </p:sp>
      <p:sp>
        <p:nvSpPr>
          <p:cNvPr id="100355" name="Rectangle 3"/>
          <p:cNvSpPr>
            <a:spLocks noGrp="1" noChangeArrowheads="1"/>
          </p:cNvSpPr>
          <p:nvPr>
            <p:ph type="body" idx="1"/>
          </p:nvPr>
        </p:nvSpPr>
        <p:spPr/>
        <p:txBody>
          <a:bodyPr/>
          <a:lstStyle/>
          <a:p>
            <a:r>
              <a:rPr lang="en-US" altLang="en-US"/>
              <a:t>Very strong parallels between Jude and 2 Peter 2:1-3:3</a:t>
            </a:r>
          </a:p>
          <a:p>
            <a:r>
              <a:rPr lang="en-US" altLang="en-US"/>
              <a:t>Implies some sort of mutual dependence:</a:t>
            </a:r>
          </a:p>
          <a:p>
            <a:pPr lvl="1"/>
            <a:r>
              <a:rPr lang="en-US" altLang="en-US"/>
              <a:t>Jude on 2 Peter</a:t>
            </a:r>
          </a:p>
          <a:p>
            <a:pPr lvl="1"/>
            <a:r>
              <a:rPr lang="en-US" altLang="en-US"/>
              <a:t>2 Peter on Jude</a:t>
            </a:r>
          </a:p>
          <a:p>
            <a:pPr lvl="1"/>
            <a:r>
              <a:rPr lang="en-US" altLang="en-US"/>
              <a:t>Both on some other source</a:t>
            </a:r>
          </a:p>
        </p:txBody>
      </p:sp>
    </p:spTree>
    <p:custDataLst>
      <p:tags r:id="rId1"/>
    </p:custDataLst>
  </p:cSld>
  <p:clrMapOvr>
    <a:masterClrMapping/>
  </p:clrMapOvr>
  <p:transition advTm="3228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0355">
                                            <p:txEl>
                                              <p:pRg st="0" end="0"/>
                                            </p:txEl>
                                          </p:spTgt>
                                        </p:tgtEl>
                                        <p:attrNameLst>
                                          <p:attrName>style.visibility</p:attrName>
                                        </p:attrNameLst>
                                      </p:cBhvr>
                                      <p:to>
                                        <p:strVal val="visible"/>
                                      </p:to>
                                    </p:set>
                                    <p:anim calcmode="lin" valueType="num">
                                      <p:cBhvr additive="base">
                                        <p:cTn id="7" dur="500" fill="hold"/>
                                        <p:tgtEl>
                                          <p:spTgt spid="10035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035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0355">
                                            <p:txEl>
                                              <p:pRg st="1" end="1"/>
                                            </p:txEl>
                                          </p:spTgt>
                                        </p:tgtEl>
                                        <p:attrNameLst>
                                          <p:attrName>style.visibility</p:attrName>
                                        </p:attrNameLst>
                                      </p:cBhvr>
                                      <p:to>
                                        <p:strVal val="visible"/>
                                      </p:to>
                                    </p:set>
                                    <p:anim calcmode="lin" valueType="num">
                                      <p:cBhvr additive="base">
                                        <p:cTn id="13" dur="500" fill="hold"/>
                                        <p:tgtEl>
                                          <p:spTgt spid="10035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0035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0355">
                                            <p:txEl>
                                              <p:pRg st="2" end="2"/>
                                            </p:txEl>
                                          </p:spTgt>
                                        </p:tgtEl>
                                        <p:attrNameLst>
                                          <p:attrName>style.visibility</p:attrName>
                                        </p:attrNameLst>
                                      </p:cBhvr>
                                      <p:to>
                                        <p:strVal val="visible"/>
                                      </p:to>
                                    </p:set>
                                    <p:anim calcmode="lin" valueType="num">
                                      <p:cBhvr additive="base">
                                        <p:cTn id="19" dur="500" fill="hold"/>
                                        <p:tgtEl>
                                          <p:spTgt spid="10035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0035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00355">
                                            <p:txEl>
                                              <p:pRg st="3" end="3"/>
                                            </p:txEl>
                                          </p:spTgt>
                                        </p:tgtEl>
                                        <p:attrNameLst>
                                          <p:attrName>style.visibility</p:attrName>
                                        </p:attrNameLst>
                                      </p:cBhvr>
                                      <p:to>
                                        <p:strVal val="visible"/>
                                      </p:to>
                                    </p:set>
                                    <p:anim calcmode="lin" valueType="num">
                                      <p:cBhvr additive="base">
                                        <p:cTn id="25" dur="500" fill="hold"/>
                                        <p:tgtEl>
                                          <p:spTgt spid="10035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0035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00355">
                                            <p:txEl>
                                              <p:pRg st="4" end="4"/>
                                            </p:txEl>
                                          </p:spTgt>
                                        </p:tgtEl>
                                        <p:attrNameLst>
                                          <p:attrName>style.visibility</p:attrName>
                                        </p:attrNameLst>
                                      </p:cBhvr>
                                      <p:to>
                                        <p:strVal val="visible"/>
                                      </p:to>
                                    </p:set>
                                    <p:anim calcmode="lin" valueType="num">
                                      <p:cBhvr additive="base">
                                        <p:cTn id="31" dur="500" fill="hold"/>
                                        <p:tgtEl>
                                          <p:spTgt spid="100355">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00355">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5" grpId="0" build="p" bldLvl="2"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r>
              <a:rPr lang="en-US" altLang="en-US"/>
              <a:t>The Parallels</a:t>
            </a:r>
          </a:p>
        </p:txBody>
      </p:sp>
      <p:sp>
        <p:nvSpPr>
          <p:cNvPr id="101379" name="Rectangle 3"/>
          <p:cNvSpPr>
            <a:spLocks noGrp="1" noChangeArrowheads="1"/>
          </p:cNvSpPr>
          <p:nvPr>
            <p:ph type="body" idx="1"/>
          </p:nvPr>
        </p:nvSpPr>
        <p:spPr/>
        <p:txBody>
          <a:bodyPr/>
          <a:lstStyle/>
          <a:p>
            <a:r>
              <a:rPr lang="en-US" altLang="en-US"/>
              <a:t>Jude 4 &amp; 2 Pet 2:1</a:t>
            </a:r>
          </a:p>
          <a:p>
            <a:r>
              <a:rPr lang="en-US" altLang="en-US"/>
              <a:t>5-7 &amp; 2:4-7</a:t>
            </a:r>
          </a:p>
          <a:p>
            <a:r>
              <a:rPr lang="en-US" altLang="en-US"/>
              <a:t>8-10 &amp; 2:10-11</a:t>
            </a:r>
          </a:p>
          <a:p>
            <a:r>
              <a:rPr lang="en-US" altLang="en-US"/>
              <a:t>11 &amp; 2:15</a:t>
            </a:r>
          </a:p>
          <a:p>
            <a:r>
              <a:rPr lang="en-US" altLang="en-US"/>
              <a:t>12 &amp; 2:13</a:t>
            </a:r>
          </a:p>
          <a:p>
            <a:r>
              <a:rPr lang="en-US" altLang="en-US"/>
              <a:t>12-13 &amp; 2:17</a:t>
            </a:r>
          </a:p>
          <a:p>
            <a:r>
              <a:rPr lang="en-US" altLang="en-US"/>
              <a:t>17-18 &amp; 3:2-3</a:t>
            </a:r>
          </a:p>
        </p:txBody>
      </p:sp>
    </p:spTree>
    <p:custDataLst>
      <p:tags r:id="rId1"/>
    </p:custDataLst>
  </p:cSld>
  <p:clrMapOvr>
    <a:masterClrMapping/>
  </p:clrMapOvr>
  <p:transition advTm="3577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1379">
                                            <p:txEl>
                                              <p:pRg st="0" end="0"/>
                                            </p:txEl>
                                          </p:spTgt>
                                        </p:tgtEl>
                                        <p:attrNameLst>
                                          <p:attrName>style.visibility</p:attrName>
                                        </p:attrNameLst>
                                      </p:cBhvr>
                                      <p:to>
                                        <p:strVal val="visible"/>
                                      </p:to>
                                    </p:set>
                                    <p:anim calcmode="lin" valueType="num">
                                      <p:cBhvr additive="base">
                                        <p:cTn id="7" dur="500" fill="hold"/>
                                        <p:tgtEl>
                                          <p:spTgt spid="10137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137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1379">
                                            <p:txEl>
                                              <p:pRg st="1" end="1"/>
                                            </p:txEl>
                                          </p:spTgt>
                                        </p:tgtEl>
                                        <p:attrNameLst>
                                          <p:attrName>style.visibility</p:attrName>
                                        </p:attrNameLst>
                                      </p:cBhvr>
                                      <p:to>
                                        <p:strVal val="visible"/>
                                      </p:to>
                                    </p:set>
                                    <p:anim calcmode="lin" valueType="num">
                                      <p:cBhvr additive="base">
                                        <p:cTn id="13" dur="500" fill="hold"/>
                                        <p:tgtEl>
                                          <p:spTgt spid="10137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0137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1379">
                                            <p:txEl>
                                              <p:pRg st="2" end="2"/>
                                            </p:txEl>
                                          </p:spTgt>
                                        </p:tgtEl>
                                        <p:attrNameLst>
                                          <p:attrName>style.visibility</p:attrName>
                                        </p:attrNameLst>
                                      </p:cBhvr>
                                      <p:to>
                                        <p:strVal val="visible"/>
                                      </p:to>
                                    </p:set>
                                    <p:anim calcmode="lin" valueType="num">
                                      <p:cBhvr additive="base">
                                        <p:cTn id="19" dur="500" fill="hold"/>
                                        <p:tgtEl>
                                          <p:spTgt spid="10137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0137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01379">
                                            <p:txEl>
                                              <p:pRg st="3" end="3"/>
                                            </p:txEl>
                                          </p:spTgt>
                                        </p:tgtEl>
                                        <p:attrNameLst>
                                          <p:attrName>style.visibility</p:attrName>
                                        </p:attrNameLst>
                                      </p:cBhvr>
                                      <p:to>
                                        <p:strVal val="visible"/>
                                      </p:to>
                                    </p:set>
                                    <p:anim calcmode="lin" valueType="num">
                                      <p:cBhvr additive="base">
                                        <p:cTn id="25" dur="500" fill="hold"/>
                                        <p:tgtEl>
                                          <p:spTgt spid="10137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0137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01379">
                                            <p:txEl>
                                              <p:pRg st="4" end="4"/>
                                            </p:txEl>
                                          </p:spTgt>
                                        </p:tgtEl>
                                        <p:attrNameLst>
                                          <p:attrName>style.visibility</p:attrName>
                                        </p:attrNameLst>
                                      </p:cBhvr>
                                      <p:to>
                                        <p:strVal val="visible"/>
                                      </p:to>
                                    </p:set>
                                    <p:anim calcmode="lin" valueType="num">
                                      <p:cBhvr additive="base">
                                        <p:cTn id="31" dur="500" fill="hold"/>
                                        <p:tgtEl>
                                          <p:spTgt spid="101379">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01379">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01379">
                                            <p:txEl>
                                              <p:pRg st="5" end="5"/>
                                            </p:txEl>
                                          </p:spTgt>
                                        </p:tgtEl>
                                        <p:attrNameLst>
                                          <p:attrName>style.visibility</p:attrName>
                                        </p:attrNameLst>
                                      </p:cBhvr>
                                      <p:to>
                                        <p:strVal val="visible"/>
                                      </p:to>
                                    </p:set>
                                    <p:anim calcmode="lin" valueType="num">
                                      <p:cBhvr additive="base">
                                        <p:cTn id="37" dur="500" fill="hold"/>
                                        <p:tgtEl>
                                          <p:spTgt spid="101379">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01379">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01379">
                                            <p:txEl>
                                              <p:pRg st="6" end="6"/>
                                            </p:txEl>
                                          </p:spTgt>
                                        </p:tgtEl>
                                        <p:attrNameLst>
                                          <p:attrName>style.visibility</p:attrName>
                                        </p:attrNameLst>
                                      </p:cBhvr>
                                      <p:to>
                                        <p:strVal val="visible"/>
                                      </p:to>
                                    </p:set>
                                    <p:anim calcmode="lin" valueType="num">
                                      <p:cBhvr additive="base">
                                        <p:cTn id="43" dur="500" fill="hold"/>
                                        <p:tgtEl>
                                          <p:spTgt spid="101379">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01379">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79"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p:txBody>
          <a:bodyPr/>
          <a:lstStyle/>
          <a:p>
            <a:r>
              <a:rPr lang="en-US" altLang="en-US"/>
              <a:t>Jude 4 &amp; 2 Pet 2:1</a:t>
            </a:r>
          </a:p>
        </p:txBody>
      </p:sp>
      <p:sp>
        <p:nvSpPr>
          <p:cNvPr id="124932" name="Text Box 4"/>
          <p:cNvSpPr txBox="1">
            <a:spLocks noChangeArrowheads="1"/>
          </p:cNvSpPr>
          <p:nvPr/>
        </p:nvSpPr>
        <p:spPr bwMode="auto">
          <a:xfrm>
            <a:off x="838200" y="2286000"/>
            <a:ext cx="3733800" cy="374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t>Jude 1:4 (NIV) For certain men whose condemnation was written about long ago have secretly slipped in among you. They are godless men, who change the grace of our God into a license for immorality and deny Jesus Christ our only Sovereign and Lord. </a:t>
            </a:r>
          </a:p>
        </p:txBody>
      </p:sp>
      <p:sp>
        <p:nvSpPr>
          <p:cNvPr id="124934" name="Text Box 6"/>
          <p:cNvSpPr txBox="1">
            <a:spLocks noChangeArrowheads="1"/>
          </p:cNvSpPr>
          <p:nvPr/>
        </p:nvSpPr>
        <p:spPr bwMode="auto">
          <a:xfrm>
            <a:off x="4876800" y="2133600"/>
            <a:ext cx="3886200" cy="410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t>2Pet 2:1 (NIV) But there were also false prophets among the people, just as there will be false teachers among you. They will secretly introduce destructive heresies, even denying the sovereign Lord who bought them--bringing swift destruction on themselves. </a:t>
            </a:r>
          </a:p>
        </p:txBody>
      </p:sp>
    </p:spTree>
    <p:custDataLst>
      <p:tags r:id="rId1"/>
    </p:custDataLst>
  </p:cSld>
  <p:clrMapOvr>
    <a:masterClrMapping/>
  </p:clrMapOvr>
  <p:transition advTm="7085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24932"/>
                                        </p:tgtEl>
                                        <p:attrNameLst>
                                          <p:attrName>style.visibility</p:attrName>
                                        </p:attrNameLst>
                                      </p:cBhvr>
                                      <p:to>
                                        <p:strVal val="visible"/>
                                      </p:to>
                                    </p:set>
                                    <p:animEffect transition="in" filter="checkerboard(across)">
                                      <p:cBhvr>
                                        <p:cTn id="7" dur="500"/>
                                        <p:tgtEl>
                                          <p:spTgt spid="12493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24934"/>
                                        </p:tgtEl>
                                        <p:attrNameLst>
                                          <p:attrName>style.visibility</p:attrName>
                                        </p:attrNameLst>
                                      </p:cBhvr>
                                      <p:to>
                                        <p:strVal val="visible"/>
                                      </p:to>
                                    </p:set>
                                    <p:animEffect transition="in" filter="checkerboard(across)">
                                      <p:cBhvr>
                                        <p:cTn id="12" dur="500"/>
                                        <p:tgtEl>
                                          <p:spTgt spid="1249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2" grpId="0"/>
      <p:bldP spid="12493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p:txBody>
          <a:bodyPr/>
          <a:lstStyle/>
          <a:p>
            <a:r>
              <a:rPr lang="en-US" altLang="en-US"/>
              <a:t>Jude 5-7 &amp; 2 Pet 2:4-7</a:t>
            </a:r>
          </a:p>
        </p:txBody>
      </p:sp>
      <p:sp>
        <p:nvSpPr>
          <p:cNvPr id="126980" name="Text Box 4"/>
          <p:cNvSpPr txBox="1">
            <a:spLocks noChangeArrowheads="1"/>
          </p:cNvSpPr>
          <p:nvPr/>
        </p:nvSpPr>
        <p:spPr bwMode="auto">
          <a:xfrm>
            <a:off x="533400" y="2286000"/>
            <a:ext cx="3886200" cy="400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600"/>
              <a:t>Jude 1:5 (NIV) Though you already know all this, I want to remind you that the Lord delivered his people out of Egypt, but later destroyed those who did not believe. </a:t>
            </a:r>
          </a:p>
          <a:p>
            <a:r>
              <a:rPr lang="en-US" altLang="en-US" sz="1600"/>
              <a:t>6 And the angels who did not keep their positions of authority but abandoned their own home--these he has kept in darkness, bound with everlasting chains for judgment on the great Day. </a:t>
            </a:r>
          </a:p>
          <a:p>
            <a:r>
              <a:rPr lang="en-US" altLang="en-US" sz="1600"/>
              <a:t>7 In a similar way, Sodom and Gomorrah and the surrounding towns gave themselves up to sexual immorality and perversion. They serve as an example of those who suffer the punishment of eternal fire. </a:t>
            </a:r>
          </a:p>
        </p:txBody>
      </p:sp>
      <p:sp>
        <p:nvSpPr>
          <p:cNvPr id="126981" name="Text Box 5"/>
          <p:cNvSpPr txBox="1">
            <a:spLocks noChangeArrowheads="1"/>
          </p:cNvSpPr>
          <p:nvPr/>
        </p:nvSpPr>
        <p:spPr bwMode="auto">
          <a:xfrm>
            <a:off x="4876800" y="2286000"/>
            <a:ext cx="3886200" cy="400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600"/>
              <a:t>2Pet 2:4 (NIV) For if God did not spare angels when they sinned, but sent them to hell, putting them into gloomy dungeons to be held for judgment; </a:t>
            </a:r>
          </a:p>
          <a:p>
            <a:r>
              <a:rPr lang="en-US" altLang="en-US" sz="1600"/>
              <a:t>5 if he did not spare the ancient world when he brought the flood on its ungodly people, but protected Noah, a preacher of righteousness, and seven others; </a:t>
            </a:r>
          </a:p>
          <a:p>
            <a:r>
              <a:rPr lang="en-US" altLang="en-US" sz="1600"/>
              <a:t>6 if he condemned the cities of Sodom and Gomorrah by burning them to ashes, and made them an example of what is going to happen to the ungodly; </a:t>
            </a:r>
          </a:p>
          <a:p>
            <a:r>
              <a:rPr lang="en-US" altLang="en-US" sz="1600"/>
              <a:t>7 and if he rescued Lot, a righteous man, who was distressed by the filthy lives of lawless men </a:t>
            </a:r>
          </a:p>
        </p:txBody>
      </p:sp>
    </p:spTree>
    <p:custDataLst>
      <p:tags r:id="rId1"/>
    </p:custDataLst>
  </p:cSld>
  <p:clrMapOvr>
    <a:masterClrMapping/>
  </p:clrMapOvr>
  <p:transition advTm="11328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26980"/>
                                        </p:tgtEl>
                                        <p:attrNameLst>
                                          <p:attrName>style.visibility</p:attrName>
                                        </p:attrNameLst>
                                      </p:cBhvr>
                                      <p:to>
                                        <p:strVal val="visible"/>
                                      </p:to>
                                    </p:set>
                                    <p:animEffect transition="in" filter="checkerboard(across)">
                                      <p:cBhvr>
                                        <p:cTn id="7" dur="500"/>
                                        <p:tgtEl>
                                          <p:spTgt spid="12698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26981"/>
                                        </p:tgtEl>
                                        <p:attrNameLst>
                                          <p:attrName>style.visibility</p:attrName>
                                        </p:attrNameLst>
                                      </p:cBhvr>
                                      <p:to>
                                        <p:strVal val="visible"/>
                                      </p:to>
                                    </p:set>
                                    <p:animEffect transition="in" filter="checkerboard(across)">
                                      <p:cBhvr>
                                        <p:cTn id="12" dur="500"/>
                                        <p:tgtEl>
                                          <p:spTgt spid="1269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80" grpId="0"/>
      <p:bldP spid="126981"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2.1|2.4"/>
</p:tagLst>
</file>

<file path=ppt/tags/tag10.xml><?xml version="1.0" encoding="utf-8"?>
<p:tagLst xmlns:a="http://schemas.openxmlformats.org/drawingml/2006/main" xmlns:r="http://schemas.openxmlformats.org/officeDocument/2006/relationships" xmlns:p="http://schemas.openxmlformats.org/presentationml/2006/main">
  <p:tag name="TIMING" val="|2.8|8.4"/>
</p:tagLst>
</file>

<file path=ppt/tags/tag11.xml><?xml version="1.0" encoding="utf-8"?>
<p:tagLst xmlns:a="http://schemas.openxmlformats.org/drawingml/2006/main" xmlns:r="http://schemas.openxmlformats.org/officeDocument/2006/relationships" xmlns:p="http://schemas.openxmlformats.org/presentationml/2006/main">
  <p:tag name="TIMING" val="|3.1|11"/>
</p:tagLst>
</file>

<file path=ppt/tags/tag12.xml><?xml version="1.0" encoding="utf-8"?>
<p:tagLst xmlns:a="http://schemas.openxmlformats.org/drawingml/2006/main" xmlns:r="http://schemas.openxmlformats.org/officeDocument/2006/relationships" xmlns:p="http://schemas.openxmlformats.org/presentationml/2006/main">
  <p:tag name="TIMING" val="|1.4|17.1"/>
</p:tagLst>
</file>

<file path=ppt/tags/tag13.xml><?xml version="1.0" encoding="utf-8"?>
<p:tagLst xmlns:a="http://schemas.openxmlformats.org/drawingml/2006/main" xmlns:r="http://schemas.openxmlformats.org/officeDocument/2006/relationships" xmlns:p="http://schemas.openxmlformats.org/presentationml/2006/main">
  <p:tag name="TIMING" val="|1.2|8.8"/>
</p:tagLst>
</file>

<file path=ppt/tags/tag14.xml><?xml version="1.0" encoding="utf-8"?>
<p:tagLst xmlns:a="http://schemas.openxmlformats.org/drawingml/2006/main" xmlns:r="http://schemas.openxmlformats.org/officeDocument/2006/relationships" xmlns:p="http://schemas.openxmlformats.org/presentationml/2006/main">
  <p:tag name="TIMING" val="|2.3|9.8|29.3"/>
</p:tagLst>
</file>

<file path=ppt/tags/tag15.xml><?xml version="1.0" encoding="utf-8"?>
<p:tagLst xmlns:a="http://schemas.openxmlformats.org/drawingml/2006/main" xmlns:r="http://schemas.openxmlformats.org/officeDocument/2006/relationships" xmlns:p="http://schemas.openxmlformats.org/presentationml/2006/main">
  <p:tag name="TIMING" val="|2|3.6|6.7|4.2"/>
</p:tagLst>
</file>

<file path=ppt/tags/tag16.xml><?xml version="1.0" encoding="utf-8"?>
<p:tagLst xmlns:a="http://schemas.openxmlformats.org/drawingml/2006/main" xmlns:r="http://schemas.openxmlformats.org/officeDocument/2006/relationships" xmlns:p="http://schemas.openxmlformats.org/presentationml/2006/main">
  <p:tag name="TIMING" val="|0.2|8.2"/>
</p:tagLst>
</file>

<file path=ppt/tags/tag17.xml><?xml version="1.0" encoding="utf-8"?>
<p:tagLst xmlns:a="http://schemas.openxmlformats.org/drawingml/2006/main" xmlns:r="http://schemas.openxmlformats.org/officeDocument/2006/relationships" xmlns:p="http://schemas.openxmlformats.org/presentationml/2006/main">
  <p:tag name="TIMING" val="|0.7|10.3|6.2|8.5|5.5|4.1"/>
</p:tagLst>
</file>

<file path=ppt/tags/tag18.xml><?xml version="1.0" encoding="utf-8"?>
<p:tagLst xmlns:a="http://schemas.openxmlformats.org/drawingml/2006/main" xmlns:r="http://schemas.openxmlformats.org/officeDocument/2006/relationships" xmlns:p="http://schemas.openxmlformats.org/presentationml/2006/main">
  <p:tag name="TIMING" val="|2.6"/>
</p:tagLst>
</file>

<file path=ppt/tags/tag19.xml><?xml version="1.0" encoding="utf-8"?>
<p:tagLst xmlns:a="http://schemas.openxmlformats.org/drawingml/2006/main" xmlns:r="http://schemas.openxmlformats.org/officeDocument/2006/relationships" xmlns:p="http://schemas.openxmlformats.org/presentationml/2006/main">
  <p:tag name="TIMING" val="|0.6"/>
</p:tagLst>
</file>

<file path=ppt/tags/tag2.xml><?xml version="1.0" encoding="utf-8"?>
<p:tagLst xmlns:a="http://schemas.openxmlformats.org/drawingml/2006/main" xmlns:r="http://schemas.openxmlformats.org/officeDocument/2006/relationships" xmlns:p="http://schemas.openxmlformats.org/presentationml/2006/main">
  <p:tag name="TIMING" val="|0.5|5.3|5.2|6.1|4.6|3.2|4.8|5.5"/>
</p:tagLst>
</file>

<file path=ppt/tags/tag20.xml><?xml version="1.0" encoding="utf-8"?>
<p:tagLst xmlns:a="http://schemas.openxmlformats.org/drawingml/2006/main" xmlns:r="http://schemas.openxmlformats.org/officeDocument/2006/relationships" xmlns:p="http://schemas.openxmlformats.org/presentationml/2006/main">
  <p:tag name="TIMING" val="|6.4|2|9.6|14.4|4.7"/>
</p:tagLst>
</file>

<file path=ppt/tags/tag21.xml><?xml version="1.0" encoding="utf-8"?>
<p:tagLst xmlns:a="http://schemas.openxmlformats.org/drawingml/2006/main" xmlns:r="http://schemas.openxmlformats.org/officeDocument/2006/relationships" xmlns:p="http://schemas.openxmlformats.org/presentationml/2006/main">
  <p:tag name="TIMING" val="|1.8|16.8"/>
</p:tagLst>
</file>

<file path=ppt/tags/tag22.xml><?xml version="1.0" encoding="utf-8"?>
<p:tagLst xmlns:a="http://schemas.openxmlformats.org/drawingml/2006/main" xmlns:r="http://schemas.openxmlformats.org/officeDocument/2006/relationships" xmlns:p="http://schemas.openxmlformats.org/presentationml/2006/main">
  <p:tag name="TIMING" val="|1.9|3.5|4.4|7.4|28"/>
</p:tagLst>
</file>

<file path=ppt/tags/tag23.xml><?xml version="1.0" encoding="utf-8"?>
<p:tagLst xmlns:a="http://schemas.openxmlformats.org/drawingml/2006/main" xmlns:r="http://schemas.openxmlformats.org/officeDocument/2006/relationships" xmlns:p="http://schemas.openxmlformats.org/presentationml/2006/main">
  <p:tag name="TIMING" val="|4.2|4.6|4.5|10.2|14.2"/>
</p:tagLst>
</file>

<file path=ppt/tags/tag24.xml><?xml version="1.0" encoding="utf-8"?>
<p:tagLst xmlns:a="http://schemas.openxmlformats.org/drawingml/2006/main" xmlns:r="http://schemas.openxmlformats.org/officeDocument/2006/relationships" xmlns:p="http://schemas.openxmlformats.org/presentationml/2006/main">
  <p:tag name="TIMING" val="|2.4|4.8|39.5|7.7|14.6"/>
</p:tagLst>
</file>

<file path=ppt/tags/tag25.xml><?xml version="1.0" encoding="utf-8"?>
<p:tagLst xmlns:a="http://schemas.openxmlformats.org/drawingml/2006/main" xmlns:r="http://schemas.openxmlformats.org/officeDocument/2006/relationships" xmlns:p="http://schemas.openxmlformats.org/presentationml/2006/main">
  <p:tag name="TIMING" val="|34|60.6|32.1"/>
</p:tagLst>
</file>

<file path=ppt/tags/tag26.xml><?xml version="1.0" encoding="utf-8"?>
<p:tagLst xmlns:a="http://schemas.openxmlformats.org/drawingml/2006/main" xmlns:r="http://schemas.openxmlformats.org/officeDocument/2006/relationships" xmlns:p="http://schemas.openxmlformats.org/presentationml/2006/main">
  <p:tag name="TIMING" val="|3.9|2.9|5.1|6.2"/>
</p:tagLst>
</file>

<file path=ppt/tags/tag27.xml><?xml version="1.0" encoding="utf-8"?>
<p:tagLst xmlns:a="http://schemas.openxmlformats.org/drawingml/2006/main" xmlns:r="http://schemas.openxmlformats.org/officeDocument/2006/relationships" xmlns:p="http://schemas.openxmlformats.org/presentationml/2006/main">
  <p:tag name="TIMING" val="|0.3|2.2|5.4|13.5"/>
</p:tagLst>
</file>

<file path=ppt/tags/tag28.xml><?xml version="1.0" encoding="utf-8"?>
<p:tagLst xmlns:a="http://schemas.openxmlformats.org/drawingml/2006/main" xmlns:r="http://schemas.openxmlformats.org/officeDocument/2006/relationships" xmlns:p="http://schemas.openxmlformats.org/presentationml/2006/main">
  <p:tag name="TIMING" val="|0.3|7|4.1"/>
</p:tagLst>
</file>

<file path=ppt/tags/tag29.xml><?xml version="1.0" encoding="utf-8"?>
<p:tagLst xmlns:a="http://schemas.openxmlformats.org/drawingml/2006/main" xmlns:r="http://schemas.openxmlformats.org/officeDocument/2006/relationships" xmlns:p="http://schemas.openxmlformats.org/presentationml/2006/main">
  <p:tag name="TIMING" val="|3.3|3.8|8.5|14.5|11.5|7.8|3.8"/>
</p:tagLst>
</file>

<file path=ppt/tags/tag3.xml><?xml version="1.0" encoding="utf-8"?>
<p:tagLst xmlns:a="http://schemas.openxmlformats.org/drawingml/2006/main" xmlns:r="http://schemas.openxmlformats.org/officeDocument/2006/relationships" xmlns:p="http://schemas.openxmlformats.org/presentationml/2006/main">
  <p:tag name="TIMING" val="|2|4.5|5.2|3.7|8.1|5.5"/>
</p:tagLst>
</file>

<file path=ppt/tags/tag30.xml><?xml version="1.0" encoding="utf-8"?>
<p:tagLst xmlns:a="http://schemas.openxmlformats.org/drawingml/2006/main" xmlns:r="http://schemas.openxmlformats.org/officeDocument/2006/relationships" xmlns:p="http://schemas.openxmlformats.org/presentationml/2006/main">
  <p:tag name="TIMING" val="|0.8|2.3|2|2.2|1.9|1.3|1.6"/>
</p:tagLst>
</file>

<file path=ppt/tags/tag31.xml><?xml version="1.0" encoding="utf-8"?>
<p:tagLst xmlns:a="http://schemas.openxmlformats.org/drawingml/2006/main" xmlns:r="http://schemas.openxmlformats.org/officeDocument/2006/relationships" xmlns:p="http://schemas.openxmlformats.org/presentationml/2006/main">
  <p:tag name="TIMING" val="|0.3|1.7|2.6|1.6|9.5"/>
</p:tagLst>
</file>

<file path=ppt/tags/tag32.xml><?xml version="1.0" encoding="utf-8"?>
<p:tagLst xmlns:a="http://schemas.openxmlformats.org/drawingml/2006/main" xmlns:r="http://schemas.openxmlformats.org/officeDocument/2006/relationships" xmlns:p="http://schemas.openxmlformats.org/presentationml/2006/main">
  <p:tag name="TIMING" val="|2.6|2|2.2|2.9|4.8|3.6|5.3"/>
</p:tagLst>
</file>

<file path=ppt/tags/tag33.xml><?xml version="1.0" encoding="utf-8"?>
<p:tagLst xmlns:a="http://schemas.openxmlformats.org/drawingml/2006/main" xmlns:r="http://schemas.openxmlformats.org/officeDocument/2006/relationships" xmlns:p="http://schemas.openxmlformats.org/presentationml/2006/main">
  <p:tag name="TIMING" val="|1.6|70.3|4.4|4.7|3.2"/>
</p:tagLst>
</file>

<file path=ppt/tags/tag34.xml><?xml version="1.0" encoding="utf-8"?>
<p:tagLst xmlns:a="http://schemas.openxmlformats.org/drawingml/2006/main" xmlns:r="http://schemas.openxmlformats.org/officeDocument/2006/relationships" xmlns:p="http://schemas.openxmlformats.org/presentationml/2006/main">
  <p:tag name="TIMING" val="|0.4"/>
</p:tagLst>
</file>

<file path=ppt/tags/tag4.xml><?xml version="1.0" encoding="utf-8"?>
<p:tagLst xmlns:a="http://schemas.openxmlformats.org/drawingml/2006/main" xmlns:r="http://schemas.openxmlformats.org/officeDocument/2006/relationships" xmlns:p="http://schemas.openxmlformats.org/presentationml/2006/main">
  <p:tag name="TIMING" val="|2.1|3.5|4.9|3.5|3.7|5.7|10.2"/>
</p:tagLst>
</file>

<file path=ppt/tags/tag5.xml><?xml version="1.0" encoding="utf-8"?>
<p:tagLst xmlns:a="http://schemas.openxmlformats.org/drawingml/2006/main" xmlns:r="http://schemas.openxmlformats.org/officeDocument/2006/relationships" xmlns:p="http://schemas.openxmlformats.org/presentationml/2006/main">
  <p:tag name="TIMING" val="|4.1|7.9|6.8|2.3|5.1"/>
</p:tagLst>
</file>

<file path=ppt/tags/tag6.xml><?xml version="1.0" encoding="utf-8"?>
<p:tagLst xmlns:a="http://schemas.openxmlformats.org/drawingml/2006/main" xmlns:r="http://schemas.openxmlformats.org/officeDocument/2006/relationships" xmlns:p="http://schemas.openxmlformats.org/presentationml/2006/main">
  <p:tag name="TIMING" val="|0.6|3.1|4.8|5.3|3|4.4|3.9"/>
</p:tagLst>
</file>

<file path=ppt/tags/tag7.xml><?xml version="1.0" encoding="utf-8"?>
<p:tagLst xmlns:a="http://schemas.openxmlformats.org/drawingml/2006/main" xmlns:r="http://schemas.openxmlformats.org/officeDocument/2006/relationships" xmlns:p="http://schemas.openxmlformats.org/presentationml/2006/main">
  <p:tag name="TIMING" val="|2.1|14.5"/>
</p:tagLst>
</file>

<file path=ppt/tags/tag8.xml><?xml version="1.0" encoding="utf-8"?>
<p:tagLst xmlns:a="http://schemas.openxmlformats.org/drawingml/2006/main" xmlns:r="http://schemas.openxmlformats.org/officeDocument/2006/relationships" xmlns:p="http://schemas.openxmlformats.org/presentationml/2006/main">
  <p:tag name="TIMING" val="|2.1|29.3"/>
</p:tagLst>
</file>

<file path=ppt/tags/tag9.xml><?xml version="1.0" encoding="utf-8"?>
<p:tagLst xmlns:a="http://schemas.openxmlformats.org/drawingml/2006/main" xmlns:r="http://schemas.openxmlformats.org/officeDocument/2006/relationships" xmlns:p="http://schemas.openxmlformats.org/presentationml/2006/main">
  <p:tag name="TIMING" val="|2.2|29.6"/>
</p:tagLst>
</file>

<file path=ppt/theme/theme1.xml><?xml version="1.0" encoding="utf-8"?>
<a:theme xmlns:a="http://schemas.openxmlformats.org/drawingml/2006/main" name="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Designs\Blends.pot</Template>
  <TotalTime>238</TotalTime>
  <Words>2098</Words>
  <Application>Microsoft Office PowerPoint</Application>
  <PresentationFormat>On-screen Show (4:3)</PresentationFormat>
  <Paragraphs>182</Paragraphs>
  <Slides>38</Slides>
  <Notes>0</Notes>
  <HiddenSlides>0</HiddenSlides>
  <MMClips>1</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Blends</vt:lpstr>
      <vt:lpstr>The Letter of Jude</vt:lpstr>
      <vt:lpstr>Author of Jude</vt:lpstr>
      <vt:lpstr>Author of Jude</vt:lpstr>
      <vt:lpstr>The Name "Jude"</vt:lpstr>
      <vt:lpstr>The Author of the Letter</vt:lpstr>
      <vt:lpstr>Connection with 2 Peter</vt:lpstr>
      <vt:lpstr>The Parallels</vt:lpstr>
      <vt:lpstr>Jude 4 &amp; 2 Pet 2:1</vt:lpstr>
      <vt:lpstr>Jude 5-7 &amp; 2 Pet 2:4-7</vt:lpstr>
      <vt:lpstr>Jude 8-10 &amp; 2 Pet 2:10-11</vt:lpstr>
      <vt:lpstr>Jude 11 &amp; 2 Pet 2:15</vt:lpstr>
      <vt:lpstr>Jude 12 &amp; 2 Pet 2:13</vt:lpstr>
      <vt:lpstr>Jude 12-13 &amp; 2 Pet 2:17</vt:lpstr>
      <vt:lpstr>Jude 17-18 &amp; 2 Pet 3:2-3</vt:lpstr>
      <vt:lpstr>What sort of dependence?</vt:lpstr>
      <vt:lpstr>Jude dependent on 2 Peter</vt:lpstr>
      <vt:lpstr>Jude dependent on 2 Peter</vt:lpstr>
      <vt:lpstr>Connection with Apocalyptic</vt:lpstr>
      <vt:lpstr>Connection with Apocalyptic</vt:lpstr>
      <vt:lpstr>Jude 14-15</vt:lpstr>
      <vt:lpstr>1 Enoch 1:9</vt:lpstr>
      <vt:lpstr>Connection w/ 1 Enoch?</vt:lpstr>
      <vt:lpstr>Assumption of Moses</vt:lpstr>
      <vt:lpstr>The Problem</vt:lpstr>
      <vt:lpstr>Response</vt:lpstr>
      <vt:lpstr>Why cited by Jude?</vt:lpstr>
      <vt:lpstr>Why would an antinomian group respect 1 Enoch?</vt:lpstr>
      <vt:lpstr>Meaning of Jude's Use?</vt:lpstr>
      <vt:lpstr>Meaning of Jude's Use?</vt:lpstr>
      <vt:lpstr>Occasion of Jude</vt:lpstr>
      <vt:lpstr>Occasion of Jude</vt:lpstr>
      <vt:lpstr>The Heretics Described</vt:lpstr>
      <vt:lpstr>The Heretics Described</vt:lpstr>
      <vt:lpstr>The Heretics Described</vt:lpstr>
      <vt:lpstr>Argument of Jude</vt:lpstr>
      <vt:lpstr>Outline of Jude</vt:lpstr>
      <vt:lpstr>Huddleston's Acrostic</vt:lpstr>
      <vt:lpstr>The End</vt:lpstr>
    </vt:vector>
  </TitlesOfParts>
  <Company>Biblical Theological Seminary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Letter of Jude</dc:title>
  <dc:creator>RC Newman</dc:creator>
  <cp:lastModifiedBy>Newman</cp:lastModifiedBy>
  <cp:revision>123</cp:revision>
  <cp:lastPrinted>1601-01-01T00:00:00Z</cp:lastPrinted>
  <dcterms:created xsi:type="dcterms:W3CDTF">2002-10-14T17:12:11Z</dcterms:created>
  <dcterms:modified xsi:type="dcterms:W3CDTF">2015-07-06T14:25:30Z</dcterms:modified>
</cp:coreProperties>
</file>