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146" name="Group 2"/>
          <p:cNvGrpSpPr>
            <a:grpSpLocks/>
          </p:cNvGrpSpPr>
          <p:nvPr/>
        </p:nvGrpSpPr>
        <p:grpSpPr bwMode="auto">
          <a:xfrm>
            <a:off x="3800475" y="1789113"/>
            <a:ext cx="5340350" cy="5056187"/>
            <a:chOff x="2394" y="1127"/>
            <a:chExt cx="3364" cy="3185"/>
          </a:xfrm>
        </p:grpSpPr>
        <p:sp>
          <p:nvSpPr>
            <p:cNvPr id="6147"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48"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49"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0"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1"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2"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3"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4"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5"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6"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7"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8"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9"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0"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1"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2"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3"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4"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5"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6"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7"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8"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9"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0"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1"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72"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73"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74"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5"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6"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77"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78"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79"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0"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181" name="Rectangle 37"/>
          <p:cNvSpPr>
            <a:spLocks noGrp="1" noChangeArrowheads="1"/>
          </p:cNvSpPr>
          <p:nvPr>
            <p:ph type="dt" sz="half" idx="2"/>
          </p:nvPr>
        </p:nvSpPr>
        <p:spPr/>
        <p:txBody>
          <a:bodyPr/>
          <a:lstStyle>
            <a:lvl1pPr>
              <a:defRPr/>
            </a:lvl1pPr>
          </a:lstStyle>
          <a:p>
            <a:endParaRPr lang="en-US" altLang="en-US"/>
          </a:p>
        </p:txBody>
      </p:sp>
      <p:sp>
        <p:nvSpPr>
          <p:cNvPr id="6182" name="Rectangle 38"/>
          <p:cNvSpPr>
            <a:spLocks noGrp="1" noChangeArrowheads="1"/>
          </p:cNvSpPr>
          <p:nvPr>
            <p:ph type="ftr" sz="quarter" idx="3"/>
          </p:nvPr>
        </p:nvSpPr>
        <p:spPr/>
        <p:txBody>
          <a:bodyPr/>
          <a:lstStyle>
            <a:lvl1pPr>
              <a:defRPr/>
            </a:lvl1pPr>
          </a:lstStyle>
          <a:p>
            <a:endParaRPr lang="en-US" altLang="en-US"/>
          </a:p>
        </p:txBody>
      </p:sp>
      <p:sp>
        <p:nvSpPr>
          <p:cNvPr id="6183"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6184"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6185" name="Rectangle 41"/>
          <p:cNvSpPr>
            <a:spLocks noGrp="1" noChangeArrowheads="1"/>
          </p:cNvSpPr>
          <p:nvPr>
            <p:ph type="sldNum" sz="quarter" idx="4"/>
          </p:nvPr>
        </p:nvSpPr>
        <p:spPr/>
        <p:txBody>
          <a:bodyPr/>
          <a:lstStyle>
            <a:lvl1pPr>
              <a:defRPr/>
            </a:lvl1pPr>
          </a:lstStyle>
          <a:p>
            <a:fld id="{C6ECA459-96AD-4220-9FC6-AA523B666A57}"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863A84D-AA0E-42AB-B15C-C4C73CC5E839}" type="slidenum">
              <a:rPr lang="en-US" altLang="en-US"/>
              <a:pPr/>
              <a:t>‹#›</a:t>
            </a:fld>
            <a:endParaRPr lang="en-US" altLang="en-US"/>
          </a:p>
        </p:txBody>
      </p:sp>
    </p:spTree>
    <p:extLst>
      <p:ext uri="{BB962C8B-B14F-4D97-AF65-F5344CB8AC3E}">
        <p14:creationId xmlns:p14="http://schemas.microsoft.com/office/powerpoint/2010/main" val="1979615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4591AD6-72F3-4E97-8210-5B8919C2334D}" type="slidenum">
              <a:rPr lang="en-US" altLang="en-US"/>
              <a:pPr/>
              <a:t>‹#›</a:t>
            </a:fld>
            <a:endParaRPr lang="en-US" altLang="en-US"/>
          </a:p>
        </p:txBody>
      </p:sp>
    </p:spTree>
    <p:extLst>
      <p:ext uri="{BB962C8B-B14F-4D97-AF65-F5344CB8AC3E}">
        <p14:creationId xmlns:p14="http://schemas.microsoft.com/office/powerpoint/2010/main" val="909517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C02E96A-D452-4BE3-A40B-D095E909786D}" type="slidenum">
              <a:rPr lang="en-US" altLang="en-US"/>
              <a:pPr/>
              <a:t>‹#›</a:t>
            </a:fld>
            <a:endParaRPr lang="en-US" altLang="en-US"/>
          </a:p>
        </p:txBody>
      </p:sp>
    </p:spTree>
    <p:extLst>
      <p:ext uri="{BB962C8B-B14F-4D97-AF65-F5344CB8AC3E}">
        <p14:creationId xmlns:p14="http://schemas.microsoft.com/office/powerpoint/2010/main" val="1182481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0177FE4-DE3A-4049-B8BB-FFAB5E2B3B20}" type="slidenum">
              <a:rPr lang="en-US" altLang="en-US"/>
              <a:pPr/>
              <a:t>‹#›</a:t>
            </a:fld>
            <a:endParaRPr lang="en-US" altLang="en-US"/>
          </a:p>
        </p:txBody>
      </p:sp>
    </p:spTree>
    <p:extLst>
      <p:ext uri="{BB962C8B-B14F-4D97-AF65-F5344CB8AC3E}">
        <p14:creationId xmlns:p14="http://schemas.microsoft.com/office/powerpoint/2010/main" val="2137006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A2332DA-E81A-4D9B-B254-D8E42920E39A}" type="slidenum">
              <a:rPr lang="en-US" altLang="en-US"/>
              <a:pPr/>
              <a:t>‹#›</a:t>
            </a:fld>
            <a:endParaRPr lang="en-US" altLang="en-US"/>
          </a:p>
        </p:txBody>
      </p:sp>
    </p:spTree>
    <p:extLst>
      <p:ext uri="{BB962C8B-B14F-4D97-AF65-F5344CB8AC3E}">
        <p14:creationId xmlns:p14="http://schemas.microsoft.com/office/powerpoint/2010/main" val="3149008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A475300-145E-48A4-B30E-713E93DA8BEF}" type="slidenum">
              <a:rPr lang="en-US" altLang="en-US"/>
              <a:pPr/>
              <a:t>‹#›</a:t>
            </a:fld>
            <a:endParaRPr lang="en-US" altLang="en-US"/>
          </a:p>
        </p:txBody>
      </p:sp>
    </p:spTree>
    <p:extLst>
      <p:ext uri="{BB962C8B-B14F-4D97-AF65-F5344CB8AC3E}">
        <p14:creationId xmlns:p14="http://schemas.microsoft.com/office/powerpoint/2010/main" val="4140750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8ACB04F-2878-41C0-8920-BA45420656C2}" type="slidenum">
              <a:rPr lang="en-US" altLang="en-US"/>
              <a:pPr/>
              <a:t>‹#›</a:t>
            </a:fld>
            <a:endParaRPr lang="en-US" altLang="en-US"/>
          </a:p>
        </p:txBody>
      </p:sp>
    </p:spTree>
    <p:extLst>
      <p:ext uri="{BB962C8B-B14F-4D97-AF65-F5344CB8AC3E}">
        <p14:creationId xmlns:p14="http://schemas.microsoft.com/office/powerpoint/2010/main" val="545193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80F6164-AB06-4CD7-AABB-73B17D0BA0A5}" type="slidenum">
              <a:rPr lang="en-US" altLang="en-US"/>
              <a:pPr/>
              <a:t>‹#›</a:t>
            </a:fld>
            <a:endParaRPr lang="en-US" altLang="en-US"/>
          </a:p>
        </p:txBody>
      </p:sp>
    </p:spTree>
    <p:extLst>
      <p:ext uri="{BB962C8B-B14F-4D97-AF65-F5344CB8AC3E}">
        <p14:creationId xmlns:p14="http://schemas.microsoft.com/office/powerpoint/2010/main" val="4234902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A82C0DE-814D-412E-B1BC-5378F1B5DCEA}" type="slidenum">
              <a:rPr lang="en-US" altLang="en-US"/>
              <a:pPr/>
              <a:t>‹#›</a:t>
            </a:fld>
            <a:endParaRPr lang="en-US" altLang="en-US"/>
          </a:p>
        </p:txBody>
      </p:sp>
    </p:spTree>
    <p:extLst>
      <p:ext uri="{BB962C8B-B14F-4D97-AF65-F5344CB8AC3E}">
        <p14:creationId xmlns:p14="http://schemas.microsoft.com/office/powerpoint/2010/main" val="878300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7C0F93B-574C-4909-A640-04730781477E}" type="slidenum">
              <a:rPr lang="en-US" altLang="en-US"/>
              <a:pPr/>
              <a:t>‹#›</a:t>
            </a:fld>
            <a:endParaRPr lang="en-US" altLang="en-US"/>
          </a:p>
        </p:txBody>
      </p:sp>
    </p:spTree>
    <p:extLst>
      <p:ext uri="{BB962C8B-B14F-4D97-AF65-F5344CB8AC3E}">
        <p14:creationId xmlns:p14="http://schemas.microsoft.com/office/powerpoint/2010/main" val="3956321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3800475" y="1789113"/>
            <a:ext cx="5340350" cy="5056187"/>
            <a:chOff x="2394" y="1127"/>
            <a:chExt cx="3364" cy="3185"/>
          </a:xfrm>
        </p:grpSpPr>
        <p:sp>
          <p:nvSpPr>
            <p:cNvPr id="5123"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4"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5"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6" name="Freeform 6"/>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7"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8"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9"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30"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31"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32" name="Freeform 12"/>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3" name="Freeform 13"/>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4" name="Freeform 14"/>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5" name="Freeform 15"/>
            <p:cNvSpPr>
              <a:spLocks/>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6" name="Freeform 16"/>
            <p:cNvSpPr>
              <a:spLocks/>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7" name="Freeform 17"/>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8" name="Freeform 18"/>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9" name="Freeform 19"/>
            <p:cNvSpPr>
              <a:spLocks/>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0" name="Freeform 20"/>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1" name="Freeform 21"/>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2" name="Freeform 22"/>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3" name="Freeform 23"/>
            <p:cNvSpPr>
              <a:spLocks/>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4" name="Freeform 24"/>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5" name="Freeform 25"/>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6" name="Freeform 26"/>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7"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48"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49"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50" name="Freeform 30"/>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1" name="Freeform 31"/>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2"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53"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54"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55" name="Freeform 35"/>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6" name="Freeform 36"/>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157" name="Rectangle 37"/>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58" name="Rectangle 3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59" name="Rectangle 39"/>
          <p:cNvSpPr>
            <a:spLocks noGrp="1" noChangeArrowheads="1"/>
          </p:cNvSpPr>
          <p:nvPr>
            <p:ph type="dt" sz="half" idx="2"/>
          </p:nvPr>
        </p:nvSpPr>
        <p:spPr bwMode="auto">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5160" name="Rectangle 40"/>
          <p:cNvSpPr>
            <a:spLocks noGrp="1" noChangeArrowheads="1"/>
          </p:cNvSpPr>
          <p:nvPr>
            <p:ph type="ftr" sz="quarter" idx="3"/>
          </p:nvPr>
        </p:nvSpPr>
        <p:spPr bwMode="auto">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ltLang="en-US"/>
          </a:p>
        </p:txBody>
      </p:sp>
      <p:sp>
        <p:nvSpPr>
          <p:cNvPr id="5161" name="Rectangle 41"/>
          <p:cNvSpPr>
            <a:spLocks noGrp="1" noChangeArrowheads="1"/>
          </p:cNvSpPr>
          <p:nvPr>
            <p:ph type="sldNum" sz="quarter" idx="4"/>
          </p:nvPr>
        </p:nvSpPr>
        <p:spPr bwMode="auto">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0AA5FD8F-68C9-40A4-A808-17B6FDA8AEC6}"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a:t>Laying Up Treasure</a:t>
            </a:r>
          </a:p>
        </p:txBody>
      </p:sp>
      <p:sp>
        <p:nvSpPr>
          <p:cNvPr id="2051" name="Rectangle 3"/>
          <p:cNvSpPr>
            <a:spLocks noGrp="1" noChangeArrowheads="1"/>
          </p:cNvSpPr>
          <p:nvPr>
            <p:ph type="subTitle" idx="1"/>
          </p:nvPr>
        </p:nvSpPr>
        <p:spPr/>
        <p:txBody>
          <a:bodyPr/>
          <a:lstStyle/>
          <a:p>
            <a:r>
              <a:rPr lang="en-US" altLang="en-US"/>
              <a:t>Robert C. Newman</a:t>
            </a:r>
          </a:p>
        </p:txBody>
      </p:sp>
      <p:pic>
        <p:nvPicPr>
          <p:cNvPr id="2" name="LayUpTreas.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685800" y="5638800"/>
            <a:ext cx="609600" cy="609600"/>
          </a:xfrm>
          <a:prstGeom prst="rect">
            <a:avLst/>
          </a:prstGeom>
        </p:spPr>
      </p:pic>
    </p:spTree>
    <p:custDataLst>
      <p:tags r:id="rId1"/>
    </p:custDataLst>
  </p:cSld>
  <p:clrMapOvr>
    <a:masterClrMapping/>
  </p:clrMapOvr>
  <p:transition advTm="26718"/>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z="4000"/>
              <a:t>God</a:t>
            </a:r>
            <a:r>
              <a:rPr lang="en-US" altLang="en-US" sz="4000">
                <a:cs typeface="Arial" charset="0"/>
              </a:rPr>
              <a:t>'</a:t>
            </a:r>
            <a:r>
              <a:rPr lang="en-US" altLang="en-US" sz="4000"/>
              <a:t>s Way is Faithfulness-Oriented</a:t>
            </a:r>
          </a:p>
        </p:txBody>
      </p:sp>
      <p:sp>
        <p:nvSpPr>
          <p:cNvPr id="18435" name="Rectangle 3"/>
          <p:cNvSpPr>
            <a:spLocks noGrp="1" noChangeArrowheads="1"/>
          </p:cNvSpPr>
          <p:nvPr>
            <p:ph type="body" idx="1"/>
          </p:nvPr>
        </p:nvSpPr>
        <p:spPr>
          <a:xfrm>
            <a:off x="228600" y="1600200"/>
            <a:ext cx="8229600" cy="4530725"/>
          </a:xfrm>
        </p:spPr>
        <p:txBody>
          <a:bodyPr/>
          <a:lstStyle/>
          <a:p>
            <a:pPr lvl="1">
              <a:buFont typeface="Wingdings" pitchFamily="2" charset="2"/>
              <a:buNone/>
            </a:pPr>
            <a:r>
              <a:rPr lang="en-US" altLang="en-US">
                <a:effectLst/>
              </a:rPr>
              <a:t>	Luke 16:10-12 (NIV) Whoever can be trusted with very little can also be trusted with much, and whoever is dishonest with very little will also be dishonest with much. 11 So if you have not been trustworthy in handling worldly wealth, who will trust you with true riches? 12 And if you have not been trustworthy with someone else's property, who will give you property of your own? </a:t>
            </a:r>
            <a:endParaRPr lang="en-US" altLang="en-US"/>
          </a:p>
        </p:txBody>
      </p:sp>
    </p:spTree>
    <p:custDataLst>
      <p:tags r:id="rId1"/>
    </p:custDataLst>
  </p:cSld>
  <p:clrMapOvr>
    <a:masterClrMapping/>
  </p:clrMapOvr>
  <p:transition advTm="3846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checkerboard(across)">
                                      <p:cBhvr>
                                        <p:cTn id="7"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Busyness is Not Everything</a:t>
            </a:r>
          </a:p>
        </p:txBody>
      </p:sp>
      <p:sp>
        <p:nvSpPr>
          <p:cNvPr id="19459" name="Rectangle 3"/>
          <p:cNvSpPr>
            <a:spLocks noGrp="1" noChangeArrowheads="1"/>
          </p:cNvSpPr>
          <p:nvPr>
            <p:ph type="body" idx="1"/>
          </p:nvPr>
        </p:nvSpPr>
        <p:spPr>
          <a:xfrm>
            <a:off x="457200" y="1600200"/>
            <a:ext cx="8229600" cy="4876800"/>
          </a:xfrm>
        </p:spPr>
        <p:txBody>
          <a:bodyPr/>
          <a:lstStyle/>
          <a:p>
            <a:pPr>
              <a:lnSpc>
                <a:spcPct val="80000"/>
              </a:lnSpc>
            </a:pPr>
            <a:r>
              <a:rPr lang="en-US" altLang="en-US" sz="2800"/>
              <a:t>We are not just to be busy…</a:t>
            </a:r>
          </a:p>
          <a:p>
            <a:pPr>
              <a:lnSpc>
                <a:spcPct val="80000"/>
              </a:lnSpc>
            </a:pPr>
            <a:r>
              <a:rPr lang="en-US" altLang="en-US" sz="2800"/>
              <a:t>… but without vigor, we are not faithful</a:t>
            </a:r>
          </a:p>
          <a:p>
            <a:pPr lvl="1">
              <a:lnSpc>
                <a:spcPct val="80000"/>
              </a:lnSpc>
            </a:pPr>
            <a:r>
              <a:rPr lang="en-US" altLang="en-US" sz="2400">
                <a:effectLst/>
              </a:rPr>
              <a:t>1Corinthians 15:58 (NIV) Therefore, my dear brothers, stand firm. Let nothing move you. Always give yourselves fully to the work of the Lord, because you know that your labor in the Lord is not in vain. </a:t>
            </a:r>
          </a:p>
          <a:p>
            <a:pPr lvl="1">
              <a:lnSpc>
                <a:spcPct val="80000"/>
              </a:lnSpc>
            </a:pPr>
            <a:r>
              <a:rPr lang="en-US" altLang="en-US" sz="2400">
                <a:effectLst/>
              </a:rPr>
              <a:t>Ecclesiastes 9:10 (NIV) Whatever your hand finds to do, do it with all your might, for in the grave, where you are going, there is neither working nor planning nor knowledge nor wisdom. </a:t>
            </a:r>
          </a:p>
          <a:p>
            <a:pPr lvl="1">
              <a:lnSpc>
                <a:spcPct val="80000"/>
              </a:lnSpc>
            </a:pPr>
            <a:r>
              <a:rPr lang="en-US" altLang="en-US" sz="2400">
                <a:effectLst/>
              </a:rPr>
              <a:t>Eccl 11:6 (NIV) Sow your seed in the morning, and at evening let not your hands be idle, for you do not know which will succeed, whether this or that, or whether both will do equally well. </a:t>
            </a:r>
            <a:endParaRPr lang="en-US" altLang="en-US" sz="2400"/>
          </a:p>
        </p:txBody>
      </p:sp>
    </p:spTree>
    <p:custDataLst>
      <p:tags r:id="rId1"/>
    </p:custDataLst>
  </p:cSld>
  <p:clrMapOvr>
    <a:masterClrMapping/>
  </p:clrMapOvr>
  <p:transition advTm="5696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checkerboard(across)">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checkerboard(across)">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checkerboard(across)">
                                      <p:cBhvr>
                                        <p:cTn id="17" dur="500"/>
                                        <p:tgtEl>
                                          <p:spTgt spid="194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checkerboard(across)">
                                      <p:cBhvr>
                                        <p:cTn id="22" dur="500"/>
                                        <p:tgtEl>
                                          <p:spTgt spid="194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Effect transition="in" filter="checkerboard(across)">
                                      <p:cBhvr>
                                        <p:cTn id="27" dur="500"/>
                                        <p:tgtEl>
                                          <p:spTgt spid="19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z="4000"/>
              <a:t>God Rewards </a:t>
            </a:r>
            <a:br>
              <a:rPr lang="en-US" altLang="en-US" sz="4000"/>
            </a:br>
            <a:r>
              <a:rPr lang="en-US" altLang="en-US" sz="4000"/>
              <a:t>What He Cares About</a:t>
            </a:r>
          </a:p>
        </p:txBody>
      </p:sp>
      <p:sp>
        <p:nvSpPr>
          <p:cNvPr id="20483" name="Rectangle 3"/>
          <p:cNvSpPr>
            <a:spLocks noGrp="1" noChangeArrowheads="1"/>
          </p:cNvSpPr>
          <p:nvPr>
            <p:ph type="body" idx="1"/>
          </p:nvPr>
        </p:nvSpPr>
        <p:spPr>
          <a:xfrm>
            <a:off x="457200" y="1828800"/>
            <a:ext cx="8229600" cy="4800600"/>
          </a:xfrm>
        </p:spPr>
        <p:txBody>
          <a:bodyPr/>
          <a:lstStyle/>
          <a:p>
            <a:pPr>
              <a:lnSpc>
                <a:spcPct val="80000"/>
              </a:lnSpc>
            </a:pPr>
            <a:r>
              <a:rPr lang="en-US" altLang="en-US" sz="2800">
                <a:effectLst/>
              </a:rPr>
              <a:t>Matthew 6:33 (NIV) But seek first his kingdom and his righteousness, and all these things will be given to you as well. </a:t>
            </a:r>
          </a:p>
          <a:p>
            <a:pPr>
              <a:lnSpc>
                <a:spcPct val="80000"/>
              </a:lnSpc>
            </a:pPr>
            <a:r>
              <a:rPr lang="en-US" altLang="en-US" sz="2800">
                <a:effectLst/>
              </a:rPr>
              <a:t>Matthew 25:37-40 (NIV) Then the righteous will answer him, </a:t>
            </a:r>
            <a:r>
              <a:rPr lang="en-US" altLang="en-US" sz="2800">
                <a:effectLst/>
                <a:cs typeface="Tahoma" charset="0"/>
              </a:rPr>
              <a:t>"</a:t>
            </a:r>
            <a:r>
              <a:rPr lang="en-US" altLang="en-US" sz="2800">
                <a:effectLst/>
              </a:rPr>
              <a:t>Lord, when did we see you hungry and feed you, or thirsty and give you something to drink? 38 When did we see you a stranger and invite you in, or needing clothes and clothe you? 39 When did we see you sick or in prison and go to visit you?</a:t>
            </a:r>
            <a:r>
              <a:rPr lang="en-US" altLang="en-US" sz="2800">
                <a:effectLst/>
                <a:cs typeface="Tahoma" charset="0"/>
              </a:rPr>
              <a:t>"</a:t>
            </a:r>
            <a:r>
              <a:rPr lang="en-US" altLang="en-US" sz="2800">
                <a:effectLst/>
              </a:rPr>
              <a:t> 40 The King will reply, </a:t>
            </a:r>
            <a:r>
              <a:rPr lang="en-US" altLang="en-US" sz="2800">
                <a:effectLst/>
                <a:cs typeface="Tahoma" charset="0"/>
              </a:rPr>
              <a:t>"</a:t>
            </a:r>
            <a:r>
              <a:rPr lang="en-US" altLang="en-US" sz="2800">
                <a:effectLst/>
              </a:rPr>
              <a:t>I tell you the truth, whatever you did for one of the least of these brothers of mine, you did for me.</a:t>
            </a:r>
            <a:r>
              <a:rPr lang="en-US" altLang="en-US" sz="2800">
                <a:effectLst/>
                <a:cs typeface="Tahoma" charset="0"/>
              </a:rPr>
              <a:t>"</a:t>
            </a:r>
            <a:r>
              <a:rPr lang="en-US" altLang="en-US" sz="2800">
                <a:effectLst/>
              </a:rPr>
              <a:t> </a:t>
            </a:r>
            <a:endParaRPr lang="en-US" altLang="en-US" sz="2800"/>
          </a:p>
        </p:txBody>
      </p:sp>
    </p:spTree>
    <p:custDataLst>
      <p:tags r:id="rId1"/>
    </p:custDataLst>
  </p:cSld>
  <p:clrMapOvr>
    <a:masterClrMapping/>
  </p:clrMapOvr>
  <p:transition advTm="6291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checkerboard(across)">
                                      <p:cBhvr>
                                        <p:cTn id="7" dur="5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checkerboard(across)">
                                      <p:cBhvr>
                                        <p:cTn id="12" dur="500"/>
                                        <p:tgtEl>
                                          <p:spTgt spid="20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z="4000"/>
              <a:t>God</a:t>
            </a:r>
            <a:r>
              <a:rPr lang="en-US" altLang="en-US" sz="4000">
                <a:cs typeface="Arial" charset="0"/>
              </a:rPr>
              <a:t>'</a:t>
            </a:r>
            <a:r>
              <a:rPr lang="en-US" altLang="en-US" sz="4000"/>
              <a:t>s Reward is </a:t>
            </a:r>
            <a:br>
              <a:rPr lang="en-US" altLang="en-US" sz="4000"/>
            </a:br>
            <a:r>
              <a:rPr lang="en-US" altLang="en-US" sz="4000"/>
              <a:t>Independent of Our Abilities</a:t>
            </a:r>
          </a:p>
        </p:txBody>
      </p:sp>
      <p:sp>
        <p:nvSpPr>
          <p:cNvPr id="21507" name="Rectangle 3"/>
          <p:cNvSpPr>
            <a:spLocks noGrp="1" noChangeArrowheads="1"/>
          </p:cNvSpPr>
          <p:nvPr>
            <p:ph type="body" idx="1"/>
          </p:nvPr>
        </p:nvSpPr>
        <p:spPr>
          <a:xfrm>
            <a:off x="457200" y="1752600"/>
            <a:ext cx="8229600" cy="4530725"/>
          </a:xfrm>
        </p:spPr>
        <p:txBody>
          <a:bodyPr/>
          <a:lstStyle/>
          <a:p>
            <a:pPr>
              <a:lnSpc>
                <a:spcPct val="90000"/>
              </a:lnSpc>
            </a:pPr>
            <a:r>
              <a:rPr lang="en-US" altLang="en-US" sz="2800">
                <a:effectLst/>
              </a:rPr>
              <a:t>Luke 21:1-4 (NIV) As he looked up, Jesus saw the rich putting their gifts into the temple treasury. 2 He also saw a poor widow put in two very small copper coins. 3 </a:t>
            </a:r>
            <a:r>
              <a:rPr lang="en-US" altLang="en-US" sz="2800">
                <a:effectLst/>
                <a:cs typeface="Tahoma" charset="0"/>
              </a:rPr>
              <a:t>"</a:t>
            </a:r>
            <a:r>
              <a:rPr lang="en-US" altLang="en-US" sz="2800">
                <a:effectLst/>
              </a:rPr>
              <a:t>I tell you the truth,</a:t>
            </a:r>
            <a:r>
              <a:rPr lang="en-US" altLang="en-US" sz="2800">
                <a:effectLst/>
                <a:cs typeface="Tahoma" charset="0"/>
              </a:rPr>
              <a:t>"</a:t>
            </a:r>
            <a:r>
              <a:rPr lang="en-US" altLang="en-US" sz="2800">
                <a:effectLst/>
              </a:rPr>
              <a:t> he said, </a:t>
            </a:r>
            <a:r>
              <a:rPr lang="en-US" altLang="en-US" sz="2800">
                <a:effectLst/>
                <a:cs typeface="Tahoma" charset="0"/>
              </a:rPr>
              <a:t>"</a:t>
            </a:r>
            <a:r>
              <a:rPr lang="en-US" altLang="en-US" sz="2800">
                <a:effectLst/>
              </a:rPr>
              <a:t>this poor widow has put in more than all the others. 4 All these people gave their gifts out of their wealth; but she out of her poverty put in all she had to live on.</a:t>
            </a:r>
            <a:r>
              <a:rPr lang="en-US" altLang="en-US" sz="2800">
                <a:effectLst/>
                <a:cs typeface="Tahoma" charset="0"/>
              </a:rPr>
              <a:t>"</a:t>
            </a:r>
          </a:p>
          <a:p>
            <a:pPr>
              <a:lnSpc>
                <a:spcPct val="90000"/>
              </a:lnSpc>
            </a:pPr>
            <a:r>
              <a:rPr lang="en-US" altLang="en-US" sz="2800">
                <a:effectLst/>
              </a:rPr>
              <a:t>See also Matthew 25:14-30, where the one with two talents was rewarded equally with the one with five talents. </a:t>
            </a:r>
            <a:endParaRPr lang="en-US" altLang="en-US" sz="2800"/>
          </a:p>
        </p:txBody>
      </p:sp>
    </p:spTree>
    <p:custDataLst>
      <p:tags r:id="rId1"/>
    </p:custDataLst>
  </p:cSld>
  <p:clrMapOvr>
    <a:masterClrMapping/>
  </p:clrMapOvr>
  <p:transition advTm="777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checkerboard(across)">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checkerboard(across)">
                                      <p:cBhvr>
                                        <p:cTn id="12" dur="5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God</a:t>
            </a:r>
            <a:r>
              <a:rPr lang="en-US" altLang="en-US">
                <a:cs typeface="Arial" charset="0"/>
              </a:rPr>
              <a:t>'</a:t>
            </a:r>
            <a:r>
              <a:rPr lang="en-US" altLang="en-US"/>
              <a:t>s System of Reward</a:t>
            </a:r>
          </a:p>
        </p:txBody>
      </p:sp>
      <p:sp>
        <p:nvSpPr>
          <p:cNvPr id="22531" name="Rectangle 3"/>
          <p:cNvSpPr>
            <a:spLocks noGrp="1" noChangeArrowheads="1"/>
          </p:cNvSpPr>
          <p:nvPr>
            <p:ph type="body" idx="1"/>
          </p:nvPr>
        </p:nvSpPr>
        <p:spPr/>
        <p:txBody>
          <a:bodyPr/>
          <a:lstStyle/>
          <a:p>
            <a:r>
              <a:rPr lang="en-US" altLang="en-US"/>
              <a:t>God cares about results. </a:t>
            </a:r>
          </a:p>
          <a:p>
            <a:r>
              <a:rPr lang="en-US" altLang="en-US"/>
              <a:t>God cares about loyalty.</a:t>
            </a:r>
          </a:p>
          <a:p>
            <a:r>
              <a:rPr lang="en-US" altLang="en-US"/>
              <a:t>God rewards faithfulness.</a:t>
            </a:r>
          </a:p>
          <a:p>
            <a:r>
              <a:rPr lang="en-US" altLang="en-US"/>
              <a:t>God wants us to labor vigorously.</a:t>
            </a:r>
          </a:p>
          <a:p>
            <a:r>
              <a:rPr lang="en-US" altLang="en-US"/>
              <a:t>God rewards what He cares about.</a:t>
            </a:r>
          </a:p>
          <a:p>
            <a:r>
              <a:rPr lang="en-US" altLang="en-US"/>
              <a:t>God</a:t>
            </a:r>
            <a:r>
              <a:rPr lang="en-US" altLang="en-US">
                <a:cs typeface="Arial" charset="0"/>
              </a:rPr>
              <a:t>'</a:t>
            </a:r>
            <a:r>
              <a:rPr lang="en-US" altLang="en-US"/>
              <a:t>s reward is independent of our abilities.</a:t>
            </a:r>
          </a:p>
        </p:txBody>
      </p:sp>
    </p:spTree>
    <p:custDataLst>
      <p:tags r:id="rId1"/>
    </p:custDataLst>
  </p:cSld>
  <p:clrMapOvr>
    <a:masterClrMapping/>
  </p:clrMapOvr>
  <p:transition advTm="155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531">
                                            <p:txEl>
                                              <p:pRg st="5" end="5"/>
                                            </p:txEl>
                                          </p:spTgt>
                                        </p:tgtEl>
                                        <p:attrNameLst>
                                          <p:attrName>style.visibility</p:attrName>
                                        </p:attrNameLst>
                                      </p:cBhvr>
                                      <p:to>
                                        <p:strVal val="visible"/>
                                      </p:to>
                                    </p:set>
                                    <p:anim calcmode="lin" valueType="num">
                                      <p:cBhvr additive="base">
                                        <p:cTn id="37"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53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Dangers of Miscalculation</a:t>
            </a:r>
          </a:p>
        </p:txBody>
      </p:sp>
      <p:sp>
        <p:nvSpPr>
          <p:cNvPr id="23555" name="Rectangle 3"/>
          <p:cNvSpPr>
            <a:spLocks noGrp="1" noChangeArrowheads="1"/>
          </p:cNvSpPr>
          <p:nvPr>
            <p:ph type="body" idx="1"/>
          </p:nvPr>
        </p:nvSpPr>
        <p:spPr/>
        <p:txBody>
          <a:bodyPr/>
          <a:lstStyle/>
          <a:p>
            <a:pPr>
              <a:lnSpc>
                <a:spcPct val="90000"/>
              </a:lnSpc>
              <a:buFont typeface="Wingdings" pitchFamily="2" charset="2"/>
              <a:buNone/>
            </a:pPr>
            <a:r>
              <a:rPr lang="en-US" altLang="en-US"/>
              <a:t>Basically due to using the world</a:t>
            </a:r>
            <a:r>
              <a:rPr lang="en-US" altLang="en-US">
                <a:cs typeface="Tahoma" charset="0"/>
              </a:rPr>
              <a:t>'</a:t>
            </a:r>
            <a:r>
              <a:rPr lang="en-US" altLang="en-US"/>
              <a:t>s system of reward.</a:t>
            </a:r>
          </a:p>
          <a:p>
            <a:pPr>
              <a:lnSpc>
                <a:spcPct val="90000"/>
              </a:lnSpc>
            </a:pPr>
            <a:r>
              <a:rPr lang="en-US" altLang="en-US"/>
              <a:t>If we have few gifts, we are tempted not to use them (but remember the fellow with only one talent).</a:t>
            </a:r>
          </a:p>
          <a:p>
            <a:pPr>
              <a:lnSpc>
                <a:spcPct val="90000"/>
              </a:lnSpc>
            </a:pPr>
            <a:r>
              <a:rPr lang="en-US" altLang="en-US"/>
              <a:t>If we have many gifts, we are tempted to coast, but…</a:t>
            </a:r>
          </a:p>
          <a:p>
            <a:pPr lvl="1">
              <a:lnSpc>
                <a:spcPct val="90000"/>
              </a:lnSpc>
            </a:pPr>
            <a:r>
              <a:rPr lang="en-US" altLang="en-US"/>
              <a:t>Pride goes before a fall (Proverbs 11:2, etc.)</a:t>
            </a:r>
          </a:p>
          <a:p>
            <a:pPr lvl="1">
              <a:lnSpc>
                <a:spcPct val="90000"/>
              </a:lnSpc>
            </a:pPr>
            <a:r>
              <a:rPr lang="en-US" altLang="en-US"/>
              <a:t>The first will be last (Luke 18:9-14, etc.)</a:t>
            </a:r>
          </a:p>
        </p:txBody>
      </p:sp>
    </p:spTree>
    <p:custDataLst>
      <p:tags r:id="rId1"/>
    </p:custDataLst>
  </p:cSld>
  <p:clrMapOvr>
    <a:masterClrMapping/>
  </p:clrMapOvr>
  <p:transition advTm="803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555">
                                            <p:txEl>
                                              <p:pRg st="4" end="4"/>
                                            </p:txEl>
                                          </p:spTgt>
                                        </p:tgtEl>
                                        <p:attrNameLst>
                                          <p:attrName>style.visibility</p:attrName>
                                        </p:attrNameLst>
                                      </p:cBhvr>
                                      <p:to>
                                        <p:strVal val="visible"/>
                                      </p:to>
                                    </p:set>
                                    <p:anim calcmode="lin" valueType="num">
                                      <p:cBhvr additive="base">
                                        <p:cTn id="31"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Motivation is Central</a:t>
            </a:r>
          </a:p>
        </p:txBody>
      </p:sp>
      <p:sp>
        <p:nvSpPr>
          <p:cNvPr id="24579" name="Rectangle 3"/>
          <p:cNvSpPr>
            <a:spLocks noGrp="1" noChangeArrowheads="1"/>
          </p:cNvSpPr>
          <p:nvPr>
            <p:ph type="body" idx="1"/>
          </p:nvPr>
        </p:nvSpPr>
        <p:spPr/>
        <p:txBody>
          <a:bodyPr/>
          <a:lstStyle/>
          <a:p>
            <a:pPr>
              <a:lnSpc>
                <a:spcPct val="90000"/>
              </a:lnSpc>
            </a:pPr>
            <a:r>
              <a:rPr lang="en-US" altLang="en-US" sz="2800"/>
              <a:t>We should not be bargaining with God.</a:t>
            </a:r>
          </a:p>
          <a:p>
            <a:pPr lvl="1">
              <a:lnSpc>
                <a:spcPct val="90000"/>
              </a:lnSpc>
            </a:pPr>
            <a:r>
              <a:rPr lang="en-US" altLang="en-US" sz="2400"/>
              <a:t>See Matthew 20, parable of the day laborers.</a:t>
            </a:r>
          </a:p>
          <a:p>
            <a:pPr>
              <a:lnSpc>
                <a:spcPct val="90000"/>
              </a:lnSpc>
            </a:pPr>
            <a:r>
              <a:rPr lang="en-US" altLang="en-US" sz="2800"/>
              <a:t>We can do nothing without love.</a:t>
            </a:r>
          </a:p>
          <a:p>
            <a:pPr lvl="1">
              <a:lnSpc>
                <a:spcPct val="90000"/>
              </a:lnSpc>
            </a:pPr>
            <a:r>
              <a:rPr lang="en-US" altLang="en-US" sz="2400">
                <a:effectLst/>
              </a:rPr>
              <a:t>1Cor 13:1 (NIV) If I speak in the tongues of men and of angels, but have not love, I am only a resounding gong or a clanging cymbal. 2 If I have the gift of prophecy and can fathom all mysteries and all knowledge, and if I have a faith that can move mountains, but have not love, I am nothing. 3 If I give all I possess to the poor and surrender my body to the flames, but have not love, I gain nothing. </a:t>
            </a:r>
          </a:p>
          <a:p>
            <a:pPr lvl="1">
              <a:lnSpc>
                <a:spcPct val="90000"/>
              </a:lnSpc>
            </a:pPr>
            <a:r>
              <a:rPr lang="en-US" altLang="en-US" sz="2400"/>
              <a:t>Effort, orthodoxy, etc., are no replacement.</a:t>
            </a:r>
          </a:p>
        </p:txBody>
      </p:sp>
    </p:spTree>
    <p:custDataLst>
      <p:tags r:id="rId1"/>
    </p:custDataLst>
  </p:cSld>
  <p:clrMapOvr>
    <a:masterClrMapping/>
  </p:clrMapOvr>
  <p:transition advTm="841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checkerboard(across)">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checkerboard(across)">
                                      <p:cBhvr>
                                        <p:cTn id="12" dur="500"/>
                                        <p:tgtEl>
                                          <p:spTgt spid="24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checkerboard(across)">
                                      <p:cBhvr>
                                        <p:cTn id="17" dur="500"/>
                                        <p:tgtEl>
                                          <p:spTgt spid="245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checkerboard(across)">
                                      <p:cBhvr>
                                        <p:cTn id="22" dur="500"/>
                                        <p:tgtEl>
                                          <p:spTgt spid="245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checkerboard(across)">
                                      <p:cBhvr>
                                        <p:cTn id="27"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Conclusions</a:t>
            </a:r>
          </a:p>
        </p:txBody>
      </p:sp>
      <p:sp>
        <p:nvSpPr>
          <p:cNvPr id="25603" name="Rectangle 3"/>
          <p:cNvSpPr>
            <a:spLocks noGrp="1" noChangeArrowheads="1"/>
          </p:cNvSpPr>
          <p:nvPr>
            <p:ph type="body" idx="1"/>
          </p:nvPr>
        </p:nvSpPr>
        <p:spPr/>
        <p:txBody>
          <a:bodyPr/>
          <a:lstStyle/>
          <a:p>
            <a:pPr>
              <a:lnSpc>
                <a:spcPct val="90000"/>
              </a:lnSpc>
            </a:pPr>
            <a:r>
              <a:rPr lang="en-US" altLang="en-US" sz="2400"/>
              <a:t>What does the Lord require? (Micah 6:8)</a:t>
            </a:r>
          </a:p>
          <a:p>
            <a:pPr lvl="1">
              <a:lnSpc>
                <a:spcPct val="90000"/>
              </a:lnSpc>
            </a:pPr>
            <a:r>
              <a:rPr lang="en-US" altLang="en-US" sz="2000"/>
              <a:t>To do justly</a:t>
            </a:r>
          </a:p>
          <a:p>
            <a:pPr lvl="1">
              <a:lnSpc>
                <a:spcPct val="90000"/>
              </a:lnSpc>
            </a:pPr>
            <a:r>
              <a:rPr lang="en-US" altLang="en-US" sz="2000"/>
              <a:t>To love mercy</a:t>
            </a:r>
          </a:p>
          <a:p>
            <a:pPr lvl="1">
              <a:lnSpc>
                <a:spcPct val="90000"/>
              </a:lnSpc>
            </a:pPr>
            <a:r>
              <a:rPr lang="en-US" altLang="en-US" sz="2000"/>
              <a:t>To walk humbly</a:t>
            </a:r>
          </a:p>
          <a:p>
            <a:pPr>
              <a:lnSpc>
                <a:spcPct val="90000"/>
              </a:lnSpc>
            </a:pPr>
            <a:r>
              <a:rPr lang="en-US" altLang="en-US" sz="2400"/>
              <a:t>Who will be blessed? (Matthew 5:3-12)</a:t>
            </a:r>
          </a:p>
          <a:p>
            <a:pPr lvl="1">
              <a:lnSpc>
                <a:spcPct val="90000"/>
              </a:lnSpc>
            </a:pPr>
            <a:r>
              <a:rPr lang="en-US" altLang="en-US" sz="2000"/>
              <a:t>Poor in spirit</a:t>
            </a:r>
          </a:p>
          <a:p>
            <a:pPr lvl="1">
              <a:lnSpc>
                <a:spcPct val="90000"/>
              </a:lnSpc>
            </a:pPr>
            <a:r>
              <a:rPr lang="en-US" altLang="en-US" sz="2000"/>
              <a:t>Mourners</a:t>
            </a:r>
          </a:p>
          <a:p>
            <a:pPr lvl="1">
              <a:lnSpc>
                <a:spcPct val="90000"/>
              </a:lnSpc>
            </a:pPr>
            <a:r>
              <a:rPr lang="en-US" altLang="en-US" sz="2000"/>
              <a:t>Gentle</a:t>
            </a:r>
          </a:p>
          <a:p>
            <a:pPr lvl="1">
              <a:lnSpc>
                <a:spcPct val="90000"/>
              </a:lnSpc>
            </a:pPr>
            <a:r>
              <a:rPr lang="en-US" altLang="en-US" sz="2000"/>
              <a:t>Hunger &amp; thirst for righteousness</a:t>
            </a:r>
          </a:p>
          <a:p>
            <a:pPr lvl="1">
              <a:lnSpc>
                <a:spcPct val="90000"/>
              </a:lnSpc>
            </a:pPr>
            <a:r>
              <a:rPr lang="en-US" altLang="en-US" sz="2000"/>
              <a:t>Merciful</a:t>
            </a:r>
          </a:p>
          <a:p>
            <a:pPr lvl="1">
              <a:lnSpc>
                <a:spcPct val="90000"/>
              </a:lnSpc>
            </a:pPr>
            <a:r>
              <a:rPr lang="en-US" altLang="en-US" sz="2000"/>
              <a:t>Pure in heart</a:t>
            </a:r>
          </a:p>
          <a:p>
            <a:pPr lvl="1">
              <a:lnSpc>
                <a:spcPct val="90000"/>
              </a:lnSpc>
            </a:pPr>
            <a:r>
              <a:rPr lang="en-US" altLang="en-US" sz="2000"/>
              <a:t>Peacemakers</a:t>
            </a:r>
          </a:p>
          <a:p>
            <a:pPr lvl="1">
              <a:lnSpc>
                <a:spcPct val="90000"/>
              </a:lnSpc>
            </a:pPr>
            <a:r>
              <a:rPr lang="en-US" altLang="en-US" sz="2000"/>
              <a:t>Persecuted</a:t>
            </a:r>
          </a:p>
        </p:txBody>
      </p:sp>
    </p:spTree>
    <p:custDataLst>
      <p:tags r:id="rId1"/>
    </p:custDataLst>
  </p:cSld>
  <p:clrMapOvr>
    <a:masterClrMapping/>
  </p:clrMapOvr>
  <p:transition advTm="4913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603">
                                            <p:txEl>
                                              <p:pRg st="4" end="4"/>
                                            </p:txEl>
                                          </p:spTgt>
                                        </p:tgtEl>
                                        <p:attrNameLst>
                                          <p:attrName>style.visibility</p:attrName>
                                        </p:attrNameLst>
                                      </p:cBhvr>
                                      <p:to>
                                        <p:strVal val="visible"/>
                                      </p:to>
                                    </p:set>
                                    <p:anim calcmode="lin" valueType="num">
                                      <p:cBhvr additive="base">
                                        <p:cTn id="31"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603">
                                            <p:txEl>
                                              <p:pRg st="5" end="5"/>
                                            </p:txEl>
                                          </p:spTgt>
                                        </p:tgtEl>
                                        <p:attrNameLst>
                                          <p:attrName>style.visibility</p:attrName>
                                        </p:attrNameLst>
                                      </p:cBhvr>
                                      <p:to>
                                        <p:strVal val="visible"/>
                                      </p:to>
                                    </p:set>
                                    <p:anim calcmode="lin" valueType="num">
                                      <p:cBhvr additive="base">
                                        <p:cTn id="37" dur="5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6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603">
                                            <p:txEl>
                                              <p:pRg st="6" end="6"/>
                                            </p:txEl>
                                          </p:spTgt>
                                        </p:tgtEl>
                                        <p:attrNameLst>
                                          <p:attrName>style.visibility</p:attrName>
                                        </p:attrNameLst>
                                      </p:cBhvr>
                                      <p:to>
                                        <p:strVal val="visible"/>
                                      </p:to>
                                    </p:set>
                                    <p:anim calcmode="lin" valueType="num">
                                      <p:cBhvr additive="base">
                                        <p:cTn id="43" dur="5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560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5603">
                                            <p:txEl>
                                              <p:pRg st="7" end="7"/>
                                            </p:txEl>
                                          </p:spTgt>
                                        </p:tgtEl>
                                        <p:attrNameLst>
                                          <p:attrName>style.visibility</p:attrName>
                                        </p:attrNameLst>
                                      </p:cBhvr>
                                      <p:to>
                                        <p:strVal val="visible"/>
                                      </p:to>
                                    </p:set>
                                    <p:anim calcmode="lin" valueType="num">
                                      <p:cBhvr additive="base">
                                        <p:cTn id="49" dur="500" fill="hold"/>
                                        <p:tgtEl>
                                          <p:spTgt spid="2560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560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5603">
                                            <p:txEl>
                                              <p:pRg st="8" end="8"/>
                                            </p:txEl>
                                          </p:spTgt>
                                        </p:tgtEl>
                                        <p:attrNameLst>
                                          <p:attrName>style.visibility</p:attrName>
                                        </p:attrNameLst>
                                      </p:cBhvr>
                                      <p:to>
                                        <p:strVal val="visible"/>
                                      </p:to>
                                    </p:set>
                                    <p:anim calcmode="lin" valueType="num">
                                      <p:cBhvr additive="base">
                                        <p:cTn id="55" dur="500" fill="hold"/>
                                        <p:tgtEl>
                                          <p:spTgt spid="2560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560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5603">
                                            <p:txEl>
                                              <p:pRg st="9" end="9"/>
                                            </p:txEl>
                                          </p:spTgt>
                                        </p:tgtEl>
                                        <p:attrNameLst>
                                          <p:attrName>style.visibility</p:attrName>
                                        </p:attrNameLst>
                                      </p:cBhvr>
                                      <p:to>
                                        <p:strVal val="visible"/>
                                      </p:to>
                                    </p:set>
                                    <p:anim calcmode="lin" valueType="num">
                                      <p:cBhvr additive="base">
                                        <p:cTn id="61" dur="500" fill="hold"/>
                                        <p:tgtEl>
                                          <p:spTgt spid="2560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560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5603">
                                            <p:txEl>
                                              <p:pRg st="10" end="10"/>
                                            </p:txEl>
                                          </p:spTgt>
                                        </p:tgtEl>
                                        <p:attrNameLst>
                                          <p:attrName>style.visibility</p:attrName>
                                        </p:attrNameLst>
                                      </p:cBhvr>
                                      <p:to>
                                        <p:strVal val="visible"/>
                                      </p:to>
                                    </p:set>
                                    <p:anim calcmode="lin" valueType="num">
                                      <p:cBhvr additive="base">
                                        <p:cTn id="67" dur="500" fill="hold"/>
                                        <p:tgtEl>
                                          <p:spTgt spid="2560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560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5603">
                                            <p:txEl>
                                              <p:pRg st="11" end="11"/>
                                            </p:txEl>
                                          </p:spTgt>
                                        </p:tgtEl>
                                        <p:attrNameLst>
                                          <p:attrName>style.visibility</p:attrName>
                                        </p:attrNameLst>
                                      </p:cBhvr>
                                      <p:to>
                                        <p:strVal val="visible"/>
                                      </p:to>
                                    </p:set>
                                    <p:anim calcmode="lin" valueType="num">
                                      <p:cBhvr additive="base">
                                        <p:cTn id="73" dur="500" fill="hold"/>
                                        <p:tgtEl>
                                          <p:spTgt spid="2560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560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5603">
                                            <p:txEl>
                                              <p:pRg st="12" end="12"/>
                                            </p:txEl>
                                          </p:spTgt>
                                        </p:tgtEl>
                                        <p:attrNameLst>
                                          <p:attrName>style.visibility</p:attrName>
                                        </p:attrNameLst>
                                      </p:cBhvr>
                                      <p:to>
                                        <p:strVal val="visible"/>
                                      </p:to>
                                    </p:set>
                                    <p:anim calcmode="lin" valueType="num">
                                      <p:cBhvr additive="base">
                                        <p:cTn id="79" dur="500" fill="hold"/>
                                        <p:tgtEl>
                                          <p:spTgt spid="2560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560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ctrTitle"/>
          </p:nvPr>
        </p:nvSpPr>
        <p:spPr/>
        <p:txBody>
          <a:bodyPr/>
          <a:lstStyle/>
          <a:p>
            <a:r>
              <a:rPr lang="en-US" altLang="en-US"/>
              <a:t>The End</a:t>
            </a:r>
          </a:p>
        </p:txBody>
      </p:sp>
      <p:sp>
        <p:nvSpPr>
          <p:cNvPr id="26629" name="Rectangle 5"/>
          <p:cNvSpPr>
            <a:spLocks noGrp="1" noChangeArrowheads="1"/>
          </p:cNvSpPr>
          <p:nvPr>
            <p:ph type="subTitle" idx="1"/>
          </p:nvPr>
        </p:nvSpPr>
        <p:spPr/>
        <p:txBody>
          <a:bodyPr/>
          <a:lstStyle/>
          <a:p>
            <a:r>
              <a:rPr lang="en-US" altLang="en-US"/>
              <a:t>Let us be faithful, and let God take care of the reward.</a:t>
            </a:r>
          </a:p>
        </p:txBody>
      </p:sp>
    </p:spTree>
    <p:custDataLst>
      <p:tags r:id="rId1"/>
    </p:custDataLst>
  </p:cSld>
  <p:clrMapOvr>
    <a:masterClrMapping/>
  </p:clrMapOvr>
  <p:transition advTm="1142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p:cTn id="7" dur="500" fill="hold"/>
                                        <p:tgtEl>
                                          <p:spTgt spid="26628"/>
                                        </p:tgtEl>
                                        <p:attrNameLst>
                                          <p:attrName>ppt_w</p:attrName>
                                        </p:attrNameLst>
                                      </p:cBhvr>
                                      <p:tavLst>
                                        <p:tav tm="0">
                                          <p:val>
                                            <p:fltVal val="0"/>
                                          </p:val>
                                        </p:tav>
                                        <p:tav tm="100000">
                                          <p:val>
                                            <p:strVal val="#ppt_w"/>
                                          </p:val>
                                        </p:tav>
                                      </p:tavLst>
                                    </p:anim>
                                    <p:anim calcmode="lin" valueType="num">
                                      <p:cBhvr>
                                        <p:cTn id="8" dur="500" fill="hold"/>
                                        <p:tgtEl>
                                          <p:spTgt spid="2662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26629">
                                            <p:txEl>
                                              <p:pRg st="0" end="0"/>
                                            </p:txEl>
                                          </p:spTgt>
                                        </p:tgtEl>
                                        <p:attrNameLst>
                                          <p:attrName>style.visibility</p:attrName>
                                        </p:attrNameLst>
                                      </p:cBhvr>
                                      <p:to>
                                        <p:strVal val="visible"/>
                                      </p:to>
                                    </p:set>
                                    <p:animEffect transition="in" filter="checkerboard(across)">
                                      <p:cBhvr>
                                        <p:cTn id="13" dur="500"/>
                                        <p:tgtEl>
                                          <p:spTgt spid="266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Laying Up Treasure</a:t>
            </a:r>
          </a:p>
        </p:txBody>
      </p:sp>
      <p:sp>
        <p:nvSpPr>
          <p:cNvPr id="7172" name="Text Box 4"/>
          <p:cNvSpPr txBox="1">
            <a:spLocks noChangeArrowheads="1"/>
          </p:cNvSpPr>
          <p:nvPr/>
        </p:nvSpPr>
        <p:spPr bwMode="auto">
          <a:xfrm>
            <a:off x="990600" y="2133600"/>
            <a:ext cx="73914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Matthew 6:19-21 (NIV) Do not store up for yourselves treasures on earth, where moth and rust destroy, and where thieves break in and steal. 20 But store up for yourselves treasures in heaven, where moth and rust do not destroy, and where thieves do not break in and steal. 21 For where your treasure is, there your heart will be also.</a:t>
            </a:r>
            <a:r>
              <a:rPr lang="en-US" altLang="en-US" sz="2400"/>
              <a:t> </a:t>
            </a:r>
          </a:p>
        </p:txBody>
      </p:sp>
    </p:spTree>
    <p:custDataLst>
      <p:tags r:id="rId1"/>
    </p:custDataLst>
  </p:cSld>
  <p:clrMapOvr>
    <a:masterClrMapping/>
  </p:clrMapOvr>
  <p:transition advTm="226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checkerboard(across)">
                                      <p:cBhvr>
                                        <p:cTn id="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How Are We Doing?</a:t>
            </a:r>
          </a:p>
        </p:txBody>
      </p:sp>
      <p:sp>
        <p:nvSpPr>
          <p:cNvPr id="9219" name="Rectangle 3"/>
          <p:cNvSpPr>
            <a:spLocks noGrp="1" noChangeArrowheads="1"/>
          </p:cNvSpPr>
          <p:nvPr>
            <p:ph type="body" idx="1"/>
          </p:nvPr>
        </p:nvSpPr>
        <p:spPr>
          <a:xfrm>
            <a:off x="457200" y="1600200"/>
            <a:ext cx="8229600" cy="4953000"/>
          </a:xfrm>
        </p:spPr>
        <p:txBody>
          <a:bodyPr/>
          <a:lstStyle/>
          <a:p>
            <a:pPr>
              <a:lnSpc>
                <a:spcPct val="90000"/>
              </a:lnSpc>
            </a:pPr>
            <a:r>
              <a:rPr lang="en-US" altLang="en-US"/>
              <a:t>Jesus commands us to lay up treasure in heaven.</a:t>
            </a:r>
          </a:p>
          <a:p>
            <a:pPr lvl="1">
              <a:lnSpc>
                <a:spcPct val="90000"/>
              </a:lnSpc>
            </a:pPr>
            <a:r>
              <a:rPr lang="en-US" altLang="en-US"/>
              <a:t>But while we’re here on earth, we can</a:t>
            </a:r>
            <a:r>
              <a:rPr lang="en-US" altLang="en-US">
                <a:cs typeface="Tahoma" charset="0"/>
              </a:rPr>
              <a:t>'</a:t>
            </a:r>
            <a:r>
              <a:rPr lang="en-US" altLang="en-US"/>
              <a:t>t see our treasures in heaven.</a:t>
            </a:r>
          </a:p>
          <a:p>
            <a:pPr lvl="1">
              <a:lnSpc>
                <a:spcPct val="90000"/>
              </a:lnSpc>
            </a:pPr>
            <a:r>
              <a:rPr lang="en-US" altLang="en-US"/>
              <a:t>So how can we tell how we are doing?</a:t>
            </a:r>
          </a:p>
          <a:p>
            <a:pPr>
              <a:lnSpc>
                <a:spcPct val="90000"/>
              </a:lnSpc>
            </a:pPr>
            <a:r>
              <a:rPr lang="en-US" altLang="en-US"/>
              <a:t>It is easy for us to be mistaken.</a:t>
            </a:r>
          </a:p>
          <a:p>
            <a:pPr lvl="1">
              <a:lnSpc>
                <a:spcPct val="90000"/>
              </a:lnSpc>
            </a:pPr>
            <a:r>
              <a:rPr lang="en-US" altLang="en-US"/>
              <a:t>We are likely to be influenced by the world</a:t>
            </a:r>
            <a:r>
              <a:rPr lang="en-US" altLang="en-US">
                <a:cs typeface="Tahoma" charset="0"/>
              </a:rPr>
              <a:t>'</a:t>
            </a:r>
            <a:r>
              <a:rPr lang="en-US" altLang="en-US"/>
              <a:t>s system of rewards.</a:t>
            </a:r>
          </a:p>
          <a:p>
            <a:pPr lvl="1">
              <a:lnSpc>
                <a:spcPct val="90000"/>
              </a:lnSpc>
            </a:pPr>
            <a:r>
              <a:rPr lang="en-US" altLang="en-US"/>
              <a:t>But it won</a:t>
            </a:r>
            <a:r>
              <a:rPr lang="en-US" altLang="en-US">
                <a:cs typeface="Tahoma" charset="0"/>
              </a:rPr>
              <a:t>'</a:t>
            </a:r>
            <a:r>
              <a:rPr lang="en-US" altLang="en-US"/>
              <a:t>t be the world giving out the rewards!</a:t>
            </a:r>
          </a:p>
        </p:txBody>
      </p:sp>
    </p:spTree>
    <p:custDataLst>
      <p:tags r:id="rId1"/>
    </p:custDataLst>
  </p:cSld>
  <p:clrMapOvr>
    <a:masterClrMapping/>
  </p:clrMapOvr>
  <p:transition advTm="208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 calcmode="lin" valueType="num">
                                      <p:cBhvr additive="base">
                                        <p:cTn id="37"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The World</a:t>
            </a:r>
            <a:r>
              <a:rPr lang="en-US" altLang="en-US">
                <a:cs typeface="Arial" charset="0"/>
              </a:rPr>
              <a:t>'</a:t>
            </a:r>
            <a:r>
              <a:rPr lang="en-US" altLang="en-US"/>
              <a:t>s System of Reward</a:t>
            </a:r>
          </a:p>
        </p:txBody>
      </p:sp>
      <p:sp>
        <p:nvSpPr>
          <p:cNvPr id="10243" name="Rectangle 3"/>
          <p:cNvSpPr>
            <a:spLocks noGrp="1" noChangeArrowheads="1"/>
          </p:cNvSpPr>
          <p:nvPr>
            <p:ph type="body" idx="1"/>
          </p:nvPr>
        </p:nvSpPr>
        <p:spPr/>
        <p:txBody>
          <a:bodyPr/>
          <a:lstStyle/>
          <a:p>
            <a:r>
              <a:rPr lang="en-US" altLang="en-US"/>
              <a:t>The world tends to reward ability.</a:t>
            </a:r>
          </a:p>
          <a:p>
            <a:pPr lvl="1"/>
            <a:r>
              <a:rPr lang="en-US" altLang="en-US"/>
              <a:t>Illustration of Picasso writing checks.</a:t>
            </a:r>
          </a:p>
          <a:p>
            <a:r>
              <a:rPr lang="en-US" altLang="en-US"/>
              <a:t>The world tends to reward results.</a:t>
            </a:r>
          </a:p>
          <a:p>
            <a:pPr lvl="1"/>
            <a:r>
              <a:rPr lang="en-US" altLang="en-US"/>
              <a:t>You produce, you get paid.</a:t>
            </a:r>
          </a:p>
          <a:p>
            <a:pPr lvl="1"/>
            <a:r>
              <a:rPr lang="en-US" altLang="en-US"/>
              <a:t>Those with greater ability have a great advantage…</a:t>
            </a:r>
          </a:p>
          <a:p>
            <a:pPr lvl="1"/>
            <a:r>
              <a:rPr lang="en-US" altLang="en-US"/>
              <a:t>… though Ecclesiastes 9:11 indicates that ability does not guarantee results.</a:t>
            </a:r>
          </a:p>
        </p:txBody>
      </p:sp>
    </p:spTree>
    <p:custDataLst>
      <p:tags r:id="rId1"/>
    </p:custDataLst>
  </p:cSld>
  <p:clrMapOvr>
    <a:masterClrMapping/>
  </p:clrMapOvr>
  <p:transition advTm="720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43">
                                            <p:txEl>
                                              <p:pRg st="5" end="5"/>
                                            </p:txEl>
                                          </p:spTgt>
                                        </p:tgtEl>
                                        <p:attrNameLst>
                                          <p:attrName>style.visibility</p:attrName>
                                        </p:attrNameLst>
                                      </p:cBhvr>
                                      <p:to>
                                        <p:strVal val="visible"/>
                                      </p:to>
                                    </p:set>
                                    <p:anim calcmode="lin" valueType="num">
                                      <p:cBhvr additive="base">
                                        <p:cTn id="37"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p:txBody>
          <a:bodyPr/>
          <a:lstStyle/>
          <a:p>
            <a:r>
              <a:rPr lang="en-US" altLang="en-US" sz="4000"/>
              <a:t>Ability Doesn</a:t>
            </a:r>
            <a:r>
              <a:rPr lang="en-US" altLang="en-US" sz="4000">
                <a:cs typeface="Arial" charset="0"/>
              </a:rPr>
              <a:t>'</a:t>
            </a:r>
            <a:r>
              <a:rPr lang="en-US" altLang="en-US" sz="4000"/>
              <a:t>t Guarantee Results</a:t>
            </a:r>
          </a:p>
        </p:txBody>
      </p:sp>
      <p:sp>
        <p:nvSpPr>
          <p:cNvPr id="11269" name="Text Box 5"/>
          <p:cNvSpPr txBox="1">
            <a:spLocks noChangeArrowheads="1"/>
          </p:cNvSpPr>
          <p:nvPr/>
        </p:nvSpPr>
        <p:spPr bwMode="auto">
          <a:xfrm>
            <a:off x="1219200" y="1981200"/>
            <a:ext cx="6934200" cy="414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Ecclesiastes 9:11 (NIV) </a:t>
            </a:r>
          </a:p>
          <a:p>
            <a:r>
              <a:rPr lang="en-US" altLang="en-US" sz="2800"/>
              <a:t>I have seen something else under the sun: </a:t>
            </a:r>
          </a:p>
          <a:p>
            <a:r>
              <a:rPr lang="en-US" altLang="en-US" sz="2800"/>
              <a:t>The race is not to the swift </a:t>
            </a:r>
          </a:p>
          <a:p>
            <a:r>
              <a:rPr lang="en-US" altLang="en-US" sz="2800"/>
              <a:t>	or the battle to the strong, </a:t>
            </a:r>
          </a:p>
          <a:p>
            <a:r>
              <a:rPr lang="en-US" altLang="en-US" sz="2800"/>
              <a:t>nor does food come to the wise </a:t>
            </a:r>
          </a:p>
          <a:p>
            <a:r>
              <a:rPr lang="en-US" altLang="en-US" sz="2800"/>
              <a:t>	or wealth to the brilliant </a:t>
            </a:r>
          </a:p>
          <a:p>
            <a:r>
              <a:rPr lang="en-US" altLang="en-US" sz="2800"/>
              <a:t>	or favor to the learned; </a:t>
            </a:r>
          </a:p>
          <a:p>
            <a:r>
              <a:rPr lang="en-US" altLang="en-US" sz="2800"/>
              <a:t>but time and chance happen to them all. </a:t>
            </a:r>
          </a:p>
          <a:p>
            <a:pPr>
              <a:spcBef>
                <a:spcPct val="50000"/>
              </a:spcBef>
            </a:pPr>
            <a:endParaRPr lang="en-US" altLang="en-US" sz="2800"/>
          </a:p>
        </p:txBody>
      </p:sp>
    </p:spTree>
    <p:custDataLst>
      <p:tags r:id="rId1"/>
    </p:custDataLst>
  </p:cSld>
  <p:clrMapOvr>
    <a:masterClrMapping/>
  </p:clrMapOvr>
  <p:transition advTm="5323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checkerboard(across)">
                                      <p:cBhvr>
                                        <p:cTn id="7"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The World</a:t>
            </a:r>
            <a:r>
              <a:rPr lang="en-US" altLang="en-US">
                <a:cs typeface="Arial" charset="0"/>
              </a:rPr>
              <a:t>'</a:t>
            </a:r>
            <a:r>
              <a:rPr lang="en-US" altLang="en-US"/>
              <a:t>s System of Reward</a:t>
            </a:r>
          </a:p>
        </p:txBody>
      </p:sp>
      <p:sp>
        <p:nvSpPr>
          <p:cNvPr id="13315" name="Rectangle 3"/>
          <p:cNvSpPr>
            <a:spLocks noGrp="1" noChangeArrowheads="1"/>
          </p:cNvSpPr>
          <p:nvPr>
            <p:ph type="body" idx="1"/>
          </p:nvPr>
        </p:nvSpPr>
        <p:spPr/>
        <p:txBody>
          <a:bodyPr/>
          <a:lstStyle/>
          <a:p>
            <a:r>
              <a:rPr lang="en-US" altLang="en-US"/>
              <a:t>The world tends to reward ability.</a:t>
            </a:r>
          </a:p>
          <a:p>
            <a:r>
              <a:rPr lang="en-US" altLang="en-US"/>
              <a:t>The world tends to reward results.</a:t>
            </a:r>
          </a:p>
          <a:p>
            <a:r>
              <a:rPr lang="en-US" altLang="en-US"/>
              <a:t>The world rewards the things that the world values.</a:t>
            </a:r>
          </a:p>
          <a:p>
            <a:pPr lvl="1"/>
            <a:r>
              <a:rPr lang="en-US" altLang="en-US"/>
              <a:t>For example, large salaries go to entertainment &amp; sports celebrities.</a:t>
            </a:r>
          </a:p>
          <a:p>
            <a:pPr lvl="1"/>
            <a:r>
              <a:rPr lang="en-US" altLang="en-US"/>
              <a:t>Large salaries go to CEOs of large coporations.</a:t>
            </a:r>
          </a:p>
        </p:txBody>
      </p:sp>
    </p:spTree>
    <p:custDataLst>
      <p:tags r:id="rId1"/>
    </p:custDataLst>
  </p:cSld>
  <p:clrMapOvr>
    <a:masterClrMapping/>
  </p:clrMapOvr>
  <p:transition advTm="4473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The World</a:t>
            </a:r>
            <a:r>
              <a:rPr lang="en-US" altLang="en-US">
                <a:cs typeface="Arial" charset="0"/>
              </a:rPr>
              <a:t>'</a:t>
            </a:r>
            <a:r>
              <a:rPr lang="en-US" altLang="en-US"/>
              <a:t>s System of Reward</a:t>
            </a:r>
          </a:p>
        </p:txBody>
      </p:sp>
      <p:sp>
        <p:nvSpPr>
          <p:cNvPr id="14339" name="Rectangle 3"/>
          <p:cNvSpPr>
            <a:spLocks noGrp="1" noChangeArrowheads="1"/>
          </p:cNvSpPr>
          <p:nvPr>
            <p:ph type="body" idx="1"/>
          </p:nvPr>
        </p:nvSpPr>
        <p:spPr/>
        <p:txBody>
          <a:bodyPr/>
          <a:lstStyle/>
          <a:p>
            <a:r>
              <a:rPr lang="en-US" altLang="en-US"/>
              <a:t>The world tends to reward ability.</a:t>
            </a:r>
          </a:p>
          <a:p>
            <a:r>
              <a:rPr lang="en-US" altLang="en-US"/>
              <a:t>The world tends to reward results.</a:t>
            </a:r>
          </a:p>
          <a:p>
            <a:r>
              <a:rPr lang="en-US" altLang="en-US"/>
              <a:t>The world rewards the things that the world values.</a:t>
            </a:r>
          </a:p>
          <a:p>
            <a:r>
              <a:rPr lang="en-US" altLang="en-US"/>
              <a:t>Even when corrupted by favoritism, the rewards are still results-oriented.</a:t>
            </a:r>
          </a:p>
          <a:p>
            <a:pPr lvl="1"/>
            <a:r>
              <a:rPr lang="en-US" altLang="en-US"/>
              <a:t>If you are loyal to those in power, you will be rewarded.</a:t>
            </a:r>
          </a:p>
        </p:txBody>
      </p:sp>
    </p:spTree>
    <p:custDataLst>
      <p:tags r:id="rId1"/>
    </p:custDataLst>
  </p:cSld>
  <p:clrMapOvr>
    <a:masterClrMapping/>
  </p:clrMapOvr>
  <p:transition advTm="1853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God</a:t>
            </a:r>
            <a:r>
              <a:rPr lang="en-US" altLang="en-US">
                <a:cs typeface="Arial" charset="0"/>
              </a:rPr>
              <a:t>'</a:t>
            </a:r>
            <a:r>
              <a:rPr lang="en-US" altLang="en-US"/>
              <a:t>s System of Reward</a:t>
            </a:r>
          </a:p>
        </p:txBody>
      </p:sp>
      <p:sp>
        <p:nvSpPr>
          <p:cNvPr id="15363" name="Rectangle 3"/>
          <p:cNvSpPr>
            <a:spLocks noGrp="1" noChangeArrowheads="1"/>
          </p:cNvSpPr>
          <p:nvPr>
            <p:ph type="body" idx="1"/>
          </p:nvPr>
        </p:nvSpPr>
        <p:spPr/>
        <p:txBody>
          <a:bodyPr/>
          <a:lstStyle/>
          <a:p>
            <a:r>
              <a:rPr lang="en-US" altLang="en-US"/>
              <a:t>God certainly cares about results…</a:t>
            </a:r>
          </a:p>
          <a:p>
            <a:pPr lvl="1"/>
            <a:r>
              <a:rPr lang="en-US" altLang="en-US"/>
              <a:t>… but these are not under our control.</a:t>
            </a:r>
          </a:p>
          <a:p>
            <a:pPr lvl="1"/>
            <a:r>
              <a:rPr lang="en-US" altLang="en-US"/>
              <a:t>… we must leave results in God’s hands.</a:t>
            </a:r>
          </a:p>
          <a:p>
            <a:r>
              <a:rPr lang="en-US" altLang="en-US"/>
              <a:t>God certainly cares about loyalty…</a:t>
            </a:r>
          </a:p>
          <a:p>
            <a:pPr lvl="1"/>
            <a:r>
              <a:rPr lang="en-US" altLang="en-US"/>
              <a:t>… but this is a loyalty to who God truly is.</a:t>
            </a:r>
          </a:p>
          <a:p>
            <a:pPr lvl="1"/>
            <a:r>
              <a:rPr lang="en-US" altLang="en-US"/>
              <a:t>… not a loyalty against truth</a:t>
            </a:r>
          </a:p>
          <a:p>
            <a:pPr lvl="1"/>
            <a:r>
              <a:rPr lang="en-US" altLang="en-US"/>
              <a:t>Remember God’s rebuke to Job’s friends.</a:t>
            </a:r>
          </a:p>
        </p:txBody>
      </p:sp>
    </p:spTree>
    <p:custDataLst>
      <p:tags r:id="rId1"/>
    </p:custDataLst>
  </p:cSld>
  <p:clrMapOvr>
    <a:masterClrMapping/>
  </p:clrMapOvr>
  <p:transition advTm="487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additive="base">
                                        <p:cTn id="31"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63">
                                            <p:txEl>
                                              <p:pRg st="5" end="5"/>
                                            </p:txEl>
                                          </p:spTgt>
                                        </p:tgtEl>
                                        <p:attrNameLst>
                                          <p:attrName>style.visibility</p:attrName>
                                        </p:attrNameLst>
                                      </p:cBhvr>
                                      <p:to>
                                        <p:strVal val="visible"/>
                                      </p:to>
                                    </p:set>
                                    <p:anim calcmode="lin" valueType="num">
                                      <p:cBhvr additive="base">
                                        <p:cTn id="37"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363">
                                            <p:txEl>
                                              <p:pRg st="6" end="6"/>
                                            </p:txEl>
                                          </p:spTgt>
                                        </p:tgtEl>
                                        <p:attrNameLst>
                                          <p:attrName>style.visibility</p:attrName>
                                        </p:attrNameLst>
                                      </p:cBhvr>
                                      <p:to>
                                        <p:strVal val="visible"/>
                                      </p:to>
                                    </p:set>
                                    <p:anim calcmode="lin" valueType="num">
                                      <p:cBhvr additive="base">
                                        <p:cTn id="43" dur="5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36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p:txBody>
          <a:bodyPr/>
          <a:lstStyle/>
          <a:p>
            <a:r>
              <a:rPr lang="en-US" altLang="en-US"/>
              <a:t>God to Job</a:t>
            </a:r>
            <a:r>
              <a:rPr lang="en-US" altLang="en-US">
                <a:cs typeface="Arial" charset="0"/>
              </a:rPr>
              <a:t>'</a:t>
            </a:r>
            <a:r>
              <a:rPr lang="en-US" altLang="en-US"/>
              <a:t>s Friends</a:t>
            </a:r>
          </a:p>
        </p:txBody>
      </p:sp>
      <p:sp>
        <p:nvSpPr>
          <p:cNvPr id="16389" name="Text Box 5"/>
          <p:cNvSpPr txBox="1">
            <a:spLocks noChangeArrowheads="1"/>
          </p:cNvSpPr>
          <p:nvPr/>
        </p:nvSpPr>
        <p:spPr bwMode="auto">
          <a:xfrm>
            <a:off x="685800" y="1600200"/>
            <a:ext cx="78486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Job  42:7-9 (NIV) After the LORD had said these things to Job, he said to Eliphaz the Temanite, </a:t>
            </a:r>
            <a:r>
              <a:rPr lang="en-US" altLang="en-US" sz="2400">
                <a:cs typeface="Tahoma" charset="0"/>
              </a:rPr>
              <a:t>"</a:t>
            </a:r>
            <a:r>
              <a:rPr lang="en-US" altLang="en-US" sz="2400"/>
              <a:t>I am angry with you and your two friends, because you have not spoken of me what is right, as my servant Job has. </a:t>
            </a:r>
          </a:p>
          <a:p>
            <a:r>
              <a:rPr lang="en-US" altLang="en-US" sz="2400"/>
              <a:t>8 So now take seven bulls and seven rams and go to my servant Job and sacrifice a burnt offering for yourselves. My servant Job will pray for you, and I will accept his prayer and not deal with you according to your folly. You have not spoken of me what is right, as my servant Job has.</a:t>
            </a:r>
            <a:r>
              <a:rPr lang="en-US" altLang="en-US" sz="2400">
                <a:cs typeface="Tahoma" charset="0"/>
              </a:rPr>
              <a:t>"</a:t>
            </a:r>
            <a:r>
              <a:rPr lang="en-US" altLang="en-US" sz="2400"/>
              <a:t> 9 So Eliphaz the Temanite, Bildad the Shuhite and Zophar the Naamathite did what the LORD told them; and the LORD accepted Job's prayer. </a:t>
            </a:r>
          </a:p>
        </p:txBody>
      </p:sp>
    </p:spTree>
    <p:custDataLst>
      <p:tags r:id="rId1"/>
    </p:custDataLst>
  </p:cSld>
  <p:clrMapOvr>
    <a:masterClrMapping/>
  </p:clrMapOvr>
  <p:transition advTm="691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checkerboard(across)">
                                      <p:cBhvr>
                                        <p:cTn id="7"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5"/>
</p:tagLst>
</file>

<file path=ppt/tags/tag10.xml><?xml version="1.0" encoding="utf-8"?>
<p:tagLst xmlns:a="http://schemas.openxmlformats.org/drawingml/2006/main" xmlns:r="http://schemas.openxmlformats.org/officeDocument/2006/relationships" xmlns:p="http://schemas.openxmlformats.org/presentationml/2006/main">
  <p:tag name="TIMING" val="|5.1"/>
</p:tagLst>
</file>

<file path=ppt/tags/tag11.xml><?xml version="1.0" encoding="utf-8"?>
<p:tagLst xmlns:a="http://schemas.openxmlformats.org/drawingml/2006/main" xmlns:r="http://schemas.openxmlformats.org/officeDocument/2006/relationships" xmlns:p="http://schemas.openxmlformats.org/presentationml/2006/main">
  <p:tag name="TIMING" val="|2.8|2.9|4|13.5|11.7"/>
</p:tagLst>
</file>

<file path=ppt/tags/tag12.xml><?xml version="1.0" encoding="utf-8"?>
<p:tagLst xmlns:a="http://schemas.openxmlformats.org/drawingml/2006/main" xmlns:r="http://schemas.openxmlformats.org/officeDocument/2006/relationships" xmlns:p="http://schemas.openxmlformats.org/presentationml/2006/main">
  <p:tag name="TIMING" val="|3.6|20.8"/>
</p:tagLst>
</file>

<file path=ppt/tags/tag13.xml><?xml version="1.0" encoding="utf-8"?>
<p:tagLst xmlns:a="http://schemas.openxmlformats.org/drawingml/2006/main" xmlns:r="http://schemas.openxmlformats.org/officeDocument/2006/relationships" xmlns:p="http://schemas.openxmlformats.org/presentationml/2006/main">
  <p:tag name="TIMING" val="|3.9|35.3"/>
</p:tagLst>
</file>

<file path=ppt/tags/tag14.xml><?xml version="1.0" encoding="utf-8"?>
<p:tagLst xmlns:a="http://schemas.openxmlformats.org/drawingml/2006/main" xmlns:r="http://schemas.openxmlformats.org/officeDocument/2006/relationships" xmlns:p="http://schemas.openxmlformats.org/presentationml/2006/main">
  <p:tag name="TIMING" val="|0.4|0.8|0.8|2.5|2.3|3"/>
</p:tagLst>
</file>

<file path=ppt/tags/tag15.xml><?xml version="1.0" encoding="utf-8"?>
<p:tagLst xmlns:a="http://schemas.openxmlformats.org/drawingml/2006/main" xmlns:r="http://schemas.openxmlformats.org/officeDocument/2006/relationships" xmlns:p="http://schemas.openxmlformats.org/presentationml/2006/main">
  <p:tag name="TIMING" val="|4.4|4.3|33.3|7.6|6.1"/>
</p:tagLst>
</file>

<file path=ppt/tags/tag16.xml><?xml version="1.0" encoding="utf-8"?>
<p:tagLst xmlns:a="http://schemas.openxmlformats.org/drawingml/2006/main" xmlns:r="http://schemas.openxmlformats.org/officeDocument/2006/relationships" xmlns:p="http://schemas.openxmlformats.org/presentationml/2006/main">
  <p:tag name="TIMING" val="|2.5|3.8|32.2|4.3|28.6"/>
</p:tagLst>
</file>

<file path=ppt/tags/tag17.xml><?xml version="1.0" encoding="utf-8"?>
<p:tagLst xmlns:a="http://schemas.openxmlformats.org/drawingml/2006/main" xmlns:r="http://schemas.openxmlformats.org/officeDocument/2006/relationships" xmlns:p="http://schemas.openxmlformats.org/presentationml/2006/main">
  <p:tag name="TIMING" val="|0.4|6.5|1.4|1.6|5|8|2.2|1.7|1.6|3.1|1.9|1.8|3.1"/>
</p:tagLst>
</file>

<file path=ppt/tags/tag18.xml><?xml version="1.0" encoding="utf-8"?>
<p:tagLst xmlns:a="http://schemas.openxmlformats.org/drawingml/2006/main" xmlns:r="http://schemas.openxmlformats.org/officeDocument/2006/relationships" xmlns:p="http://schemas.openxmlformats.org/presentationml/2006/main">
  <p:tag name="TIMING" val="|0.4|2.4"/>
</p:tagLst>
</file>

<file path=ppt/tags/tag2.xml><?xml version="1.0" encoding="utf-8"?>
<p:tagLst xmlns:a="http://schemas.openxmlformats.org/drawingml/2006/main" xmlns:r="http://schemas.openxmlformats.org/officeDocument/2006/relationships" xmlns:p="http://schemas.openxmlformats.org/presentationml/2006/main">
  <p:tag name="TIMING" val="|1"/>
</p:tagLst>
</file>

<file path=ppt/tags/tag3.xml><?xml version="1.0" encoding="utf-8"?>
<p:tagLst xmlns:a="http://schemas.openxmlformats.org/drawingml/2006/main" xmlns:r="http://schemas.openxmlformats.org/officeDocument/2006/relationships" xmlns:p="http://schemas.openxmlformats.org/presentationml/2006/main">
  <p:tag name="TIMING" val="|1.9|1.9|3.3|2.8|2.4|3.4"/>
</p:tagLst>
</file>

<file path=ppt/tags/tag4.xml><?xml version="1.0" encoding="utf-8"?>
<p:tagLst xmlns:a="http://schemas.openxmlformats.org/drawingml/2006/main" xmlns:r="http://schemas.openxmlformats.org/officeDocument/2006/relationships" xmlns:p="http://schemas.openxmlformats.org/presentationml/2006/main">
  <p:tag name="TIMING" val="|3|19.5|16.2|3.8|19.1|4.3"/>
</p:tagLst>
</file>

<file path=ppt/tags/tag5.xml><?xml version="1.0" encoding="utf-8"?>
<p:tagLst xmlns:a="http://schemas.openxmlformats.org/drawingml/2006/main" xmlns:r="http://schemas.openxmlformats.org/officeDocument/2006/relationships" xmlns:p="http://schemas.openxmlformats.org/presentationml/2006/main">
  <p:tag name="TIMING" val="|0.5"/>
</p:tagLst>
</file>

<file path=ppt/tags/tag6.xml><?xml version="1.0" encoding="utf-8"?>
<p:tagLst xmlns:a="http://schemas.openxmlformats.org/drawingml/2006/main" xmlns:r="http://schemas.openxmlformats.org/officeDocument/2006/relationships" xmlns:p="http://schemas.openxmlformats.org/presentationml/2006/main">
  <p:tag name="TIMING" val="|1.7|2.3|3.2|5.8|15.1"/>
</p:tagLst>
</file>

<file path=ppt/tags/tag7.xml><?xml version="1.0" encoding="utf-8"?>
<p:tagLst xmlns:a="http://schemas.openxmlformats.org/drawingml/2006/main" xmlns:r="http://schemas.openxmlformats.org/officeDocument/2006/relationships" xmlns:p="http://schemas.openxmlformats.org/presentationml/2006/main">
  <p:tag name="TIMING" val="|0.2|0.6|1.4|2.3|5.8"/>
</p:tagLst>
</file>

<file path=ppt/tags/tag8.xml><?xml version="1.0" encoding="utf-8"?>
<p:tagLst xmlns:a="http://schemas.openxmlformats.org/drawingml/2006/main" xmlns:r="http://schemas.openxmlformats.org/officeDocument/2006/relationships" xmlns:p="http://schemas.openxmlformats.org/presentationml/2006/main">
  <p:tag name="TIMING" val="|2.3|2.6|11|4.8|2.8|5.4|4.2"/>
</p:tagLst>
</file>

<file path=ppt/tags/tag9.xml><?xml version="1.0" encoding="utf-8"?>
<p:tagLst xmlns:a="http://schemas.openxmlformats.org/drawingml/2006/main" xmlns:r="http://schemas.openxmlformats.org/officeDocument/2006/relationships" xmlns:p="http://schemas.openxmlformats.org/presentationml/2006/main">
  <p:tag name="TIMING" val="|0.3"/>
</p:tagLst>
</file>

<file path=ppt/theme/theme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Balance</Template>
  <TotalTime>95</TotalTime>
  <Words>1243</Words>
  <Application>Microsoft Office PowerPoint</Application>
  <PresentationFormat>On-screen Show (4:3)</PresentationFormat>
  <Paragraphs>99</Paragraphs>
  <Slides>18</Slides>
  <Notes>0</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Balance</vt:lpstr>
      <vt:lpstr>Laying Up Treasure</vt:lpstr>
      <vt:lpstr>Laying Up Treasure</vt:lpstr>
      <vt:lpstr>How Are We Doing?</vt:lpstr>
      <vt:lpstr>The World's System of Reward</vt:lpstr>
      <vt:lpstr>Ability Doesn't Guarantee Results</vt:lpstr>
      <vt:lpstr>The World's System of Reward</vt:lpstr>
      <vt:lpstr>The World's System of Reward</vt:lpstr>
      <vt:lpstr>God's System of Reward</vt:lpstr>
      <vt:lpstr>God to Job's Friends</vt:lpstr>
      <vt:lpstr>God's Way is Faithfulness-Oriented</vt:lpstr>
      <vt:lpstr>Busyness is Not Everything</vt:lpstr>
      <vt:lpstr>God Rewards  What He Cares About</vt:lpstr>
      <vt:lpstr>God's Reward is  Independent of Our Abilities</vt:lpstr>
      <vt:lpstr>God's System of Reward</vt:lpstr>
      <vt:lpstr>Dangers of Miscalculation</vt:lpstr>
      <vt:lpstr>Motivation is Central</vt:lpstr>
      <vt:lpstr>Conclusions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Laying Up Treasure</dc:title>
  <dc:creator>rnewman</dc:creator>
  <cp:lastModifiedBy>Newman</cp:lastModifiedBy>
  <cp:revision>47</cp:revision>
  <dcterms:created xsi:type="dcterms:W3CDTF">2007-09-18T22:16:52Z</dcterms:created>
  <dcterms:modified xsi:type="dcterms:W3CDTF">2015-07-06T14:19:18Z</dcterms:modified>
</cp:coreProperties>
</file>