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3"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92"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AD4F27-4335-4708-A895-6ED924C01B79}" type="slidenum">
              <a:rPr lang="en-US" altLang="en-US"/>
              <a:pPr/>
              <a:t>‹#›</a:t>
            </a:fld>
            <a:endParaRPr lang="en-US" altLang="en-US"/>
          </a:p>
        </p:txBody>
      </p:sp>
    </p:spTree>
    <p:extLst>
      <p:ext uri="{BB962C8B-B14F-4D97-AF65-F5344CB8AC3E}">
        <p14:creationId xmlns:p14="http://schemas.microsoft.com/office/powerpoint/2010/main" val="90549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843464-E499-42BA-AB82-82378B157B83}" type="slidenum">
              <a:rPr lang="en-US" altLang="en-US"/>
              <a:pPr/>
              <a:t>‹#›</a:t>
            </a:fld>
            <a:endParaRPr lang="en-US" altLang="en-US"/>
          </a:p>
        </p:txBody>
      </p:sp>
    </p:spTree>
    <p:extLst>
      <p:ext uri="{BB962C8B-B14F-4D97-AF65-F5344CB8AC3E}">
        <p14:creationId xmlns:p14="http://schemas.microsoft.com/office/powerpoint/2010/main" val="114511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513DD7-55A1-4FA8-9804-3E29C4B47010}" type="slidenum">
              <a:rPr lang="en-US" altLang="en-US"/>
              <a:pPr/>
              <a:t>‹#›</a:t>
            </a:fld>
            <a:endParaRPr lang="en-US" altLang="en-US"/>
          </a:p>
        </p:txBody>
      </p:sp>
    </p:spTree>
    <p:extLst>
      <p:ext uri="{BB962C8B-B14F-4D97-AF65-F5344CB8AC3E}">
        <p14:creationId xmlns:p14="http://schemas.microsoft.com/office/powerpoint/2010/main" val="17183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A816494-4A64-4341-BC0B-376242D7BF55}" type="slidenum">
              <a:rPr lang="en-US" altLang="en-US"/>
              <a:pPr/>
              <a:t>‹#›</a:t>
            </a:fld>
            <a:endParaRPr lang="en-US" altLang="en-US"/>
          </a:p>
        </p:txBody>
      </p:sp>
    </p:spTree>
    <p:extLst>
      <p:ext uri="{BB962C8B-B14F-4D97-AF65-F5344CB8AC3E}">
        <p14:creationId xmlns:p14="http://schemas.microsoft.com/office/powerpoint/2010/main" val="252412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E42D4-F8D3-4955-A667-F5EE09559B1F}" type="slidenum">
              <a:rPr lang="en-US" altLang="en-US"/>
              <a:pPr/>
              <a:t>‹#›</a:t>
            </a:fld>
            <a:endParaRPr lang="en-US" altLang="en-US"/>
          </a:p>
        </p:txBody>
      </p:sp>
    </p:spTree>
    <p:extLst>
      <p:ext uri="{BB962C8B-B14F-4D97-AF65-F5344CB8AC3E}">
        <p14:creationId xmlns:p14="http://schemas.microsoft.com/office/powerpoint/2010/main" val="61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34A36B-9D58-4FB0-8950-230265EAC7E2}" type="slidenum">
              <a:rPr lang="en-US" altLang="en-US"/>
              <a:pPr/>
              <a:t>‹#›</a:t>
            </a:fld>
            <a:endParaRPr lang="en-US" altLang="en-US"/>
          </a:p>
        </p:txBody>
      </p:sp>
    </p:spTree>
    <p:extLst>
      <p:ext uri="{BB962C8B-B14F-4D97-AF65-F5344CB8AC3E}">
        <p14:creationId xmlns:p14="http://schemas.microsoft.com/office/powerpoint/2010/main" val="17549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7AF15F-EFB6-4028-B65B-2D8EA4E2790E}" type="slidenum">
              <a:rPr lang="en-US" altLang="en-US"/>
              <a:pPr/>
              <a:t>‹#›</a:t>
            </a:fld>
            <a:endParaRPr lang="en-US" altLang="en-US"/>
          </a:p>
        </p:txBody>
      </p:sp>
    </p:spTree>
    <p:extLst>
      <p:ext uri="{BB962C8B-B14F-4D97-AF65-F5344CB8AC3E}">
        <p14:creationId xmlns:p14="http://schemas.microsoft.com/office/powerpoint/2010/main" val="87880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617FC77-2538-4151-A204-2130CBFB4155}" type="slidenum">
              <a:rPr lang="en-US" altLang="en-US"/>
              <a:pPr/>
              <a:t>‹#›</a:t>
            </a:fld>
            <a:endParaRPr lang="en-US" altLang="en-US"/>
          </a:p>
        </p:txBody>
      </p:sp>
    </p:spTree>
    <p:extLst>
      <p:ext uri="{BB962C8B-B14F-4D97-AF65-F5344CB8AC3E}">
        <p14:creationId xmlns:p14="http://schemas.microsoft.com/office/powerpoint/2010/main" val="172002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F6E8BEB-4A03-48C7-8C48-391849315C30}" type="slidenum">
              <a:rPr lang="en-US" altLang="en-US"/>
              <a:pPr/>
              <a:t>‹#›</a:t>
            </a:fld>
            <a:endParaRPr lang="en-US" altLang="en-US"/>
          </a:p>
        </p:txBody>
      </p:sp>
    </p:spTree>
    <p:extLst>
      <p:ext uri="{BB962C8B-B14F-4D97-AF65-F5344CB8AC3E}">
        <p14:creationId xmlns:p14="http://schemas.microsoft.com/office/powerpoint/2010/main" val="106347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42EB86B-E5C7-4C27-A9F3-801726A8C56B}" type="slidenum">
              <a:rPr lang="en-US" altLang="en-US"/>
              <a:pPr/>
              <a:t>‹#›</a:t>
            </a:fld>
            <a:endParaRPr lang="en-US" altLang="en-US"/>
          </a:p>
        </p:txBody>
      </p:sp>
    </p:spTree>
    <p:extLst>
      <p:ext uri="{BB962C8B-B14F-4D97-AF65-F5344CB8AC3E}">
        <p14:creationId xmlns:p14="http://schemas.microsoft.com/office/powerpoint/2010/main" val="102175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6CBE37-27CF-4761-8675-789AF8E75DAD}" type="slidenum">
              <a:rPr lang="en-US" altLang="en-US"/>
              <a:pPr/>
              <a:t>‹#›</a:t>
            </a:fld>
            <a:endParaRPr lang="en-US" altLang="en-US"/>
          </a:p>
        </p:txBody>
      </p:sp>
    </p:spTree>
    <p:extLst>
      <p:ext uri="{BB962C8B-B14F-4D97-AF65-F5344CB8AC3E}">
        <p14:creationId xmlns:p14="http://schemas.microsoft.com/office/powerpoint/2010/main" val="174939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80E1EF-7775-4681-B213-1D3951B23108}" type="slidenum">
              <a:rPr lang="en-US" altLang="en-US"/>
              <a:pPr/>
              <a:t>‹#›</a:t>
            </a:fld>
            <a:endParaRPr lang="en-US" altLang="en-US"/>
          </a:p>
        </p:txBody>
      </p:sp>
    </p:spTree>
    <p:extLst>
      <p:ext uri="{BB962C8B-B14F-4D97-AF65-F5344CB8AC3E}">
        <p14:creationId xmlns:p14="http://schemas.microsoft.com/office/powerpoint/2010/main" val="102463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2F4F39E-D377-4C70-A9FE-8E88EEC68D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hyperlink" Target="http://www.ibri.org/" TargetMode="Externa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BM360mainfr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19200" y="869950"/>
            <a:ext cx="65532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Joshua</a:t>
            </a:r>
            <a:r>
              <a:rPr lang="en-US" altLang="en-US">
                <a:cs typeface="Arial" charset="0"/>
              </a:rPr>
              <a:t>'</a:t>
            </a:r>
            <a:r>
              <a:rPr lang="en-US" altLang="en-US"/>
              <a:t>s Long Day </a:t>
            </a:r>
            <a:br>
              <a:rPr lang="en-US" altLang="en-US"/>
            </a:br>
            <a:r>
              <a:rPr lang="en-US" altLang="en-US"/>
              <a:t>&amp; the NASA Computers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JoshuasLongDa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638800"/>
            <a:ext cx="609600" cy="609600"/>
          </a:xfrm>
          <a:prstGeom prst="rect">
            <a:avLst/>
          </a:prstGeom>
        </p:spPr>
      </p:pic>
    </p:spTree>
    <p:custDataLst>
      <p:tags r:id="rId1"/>
    </p:custDataLst>
  </p:cSld>
  <p:clrMapOvr>
    <a:masterClrMapping/>
  </p:clrMapOvr>
  <p:transition advTm="2735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Finding a Missing Day</a:t>
            </a:r>
          </a:p>
        </p:txBody>
      </p:sp>
      <p:sp>
        <p:nvSpPr>
          <p:cNvPr id="15363" name="Rectangle 3"/>
          <p:cNvSpPr>
            <a:spLocks noGrp="1" noChangeArrowheads="1"/>
          </p:cNvSpPr>
          <p:nvPr>
            <p:ph type="body" idx="1"/>
          </p:nvPr>
        </p:nvSpPr>
        <p:spPr/>
        <p:txBody>
          <a:bodyPr/>
          <a:lstStyle/>
          <a:p>
            <a:r>
              <a:rPr lang="en-US" altLang="en-US" sz="2800"/>
              <a:t>For a computer to detect a missing day, it needs to have two sets of information which clash:</a:t>
            </a:r>
          </a:p>
          <a:p>
            <a:pPr lvl="1"/>
            <a:r>
              <a:rPr lang="en-US" altLang="en-US" sz="2400"/>
              <a:t>A calculation of where the sun, moon and/or planets ought to be at some specific time in the past; this is something a computer can do.</a:t>
            </a:r>
          </a:p>
          <a:p>
            <a:pPr lvl="1"/>
            <a:r>
              <a:rPr lang="en-US" altLang="en-US" sz="2400"/>
              <a:t>An observation of where they actually were; this is something only ancient observers could do.</a:t>
            </a:r>
          </a:p>
          <a:p>
            <a:r>
              <a:rPr lang="en-US" altLang="en-US" sz="2800"/>
              <a:t>Thus we need some such observations both from before Joshua</a:t>
            </a:r>
            <a:r>
              <a:rPr lang="en-US" altLang="en-US" sz="2800">
                <a:cs typeface="Arial" charset="0"/>
              </a:rPr>
              <a:t>'</a:t>
            </a:r>
            <a:r>
              <a:rPr lang="en-US" altLang="en-US" sz="2800"/>
              <a:t>s time, and between Joshua</a:t>
            </a:r>
            <a:r>
              <a:rPr lang="en-US" altLang="en-US" sz="2800">
                <a:cs typeface="Arial" charset="0"/>
              </a:rPr>
              <a:t>'</a:t>
            </a:r>
            <a:r>
              <a:rPr lang="en-US" altLang="en-US" sz="2800"/>
              <a:t>s &amp; Hezekiah</a:t>
            </a:r>
            <a:r>
              <a:rPr lang="en-US" altLang="en-US" sz="2800">
                <a:cs typeface="Arial" charset="0"/>
              </a:rPr>
              <a:t>'</a:t>
            </a:r>
            <a:r>
              <a:rPr lang="en-US" altLang="en-US" sz="2800"/>
              <a:t>s time.</a:t>
            </a:r>
          </a:p>
        </p:txBody>
      </p:sp>
    </p:spTree>
    <p:custDataLst>
      <p:tags r:id="rId1"/>
    </p:custDataLst>
  </p:cSld>
  <p:clrMapOvr>
    <a:masterClrMapping/>
  </p:clrMapOvr>
  <p:transition advTm="593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Finding a Missing Day</a:t>
            </a:r>
          </a:p>
        </p:txBody>
      </p:sp>
      <p:sp>
        <p:nvSpPr>
          <p:cNvPr id="16387" name="Rectangle 3"/>
          <p:cNvSpPr>
            <a:spLocks noGrp="1" noChangeArrowheads="1"/>
          </p:cNvSpPr>
          <p:nvPr>
            <p:ph type="body" idx="1"/>
          </p:nvPr>
        </p:nvSpPr>
        <p:spPr/>
        <p:txBody>
          <a:bodyPr/>
          <a:lstStyle/>
          <a:p>
            <a:pPr>
              <a:lnSpc>
                <a:spcPct val="90000"/>
              </a:lnSpc>
            </a:pPr>
            <a:r>
              <a:rPr lang="en-US" altLang="en-US" sz="2800"/>
              <a:t>Joshua</a:t>
            </a:r>
            <a:r>
              <a:rPr lang="en-US" altLang="en-US" sz="2800">
                <a:cs typeface="Arial" charset="0"/>
              </a:rPr>
              <a:t>'</a:t>
            </a:r>
            <a:r>
              <a:rPr lang="en-US" altLang="en-US" sz="2800"/>
              <a:t>s time is not later than 1250 BC; many conservative Bible scholars put it back around 1400 BC.</a:t>
            </a:r>
          </a:p>
          <a:p>
            <a:pPr>
              <a:lnSpc>
                <a:spcPct val="90000"/>
              </a:lnSpc>
            </a:pPr>
            <a:r>
              <a:rPr lang="en-US" altLang="en-US" sz="2800"/>
              <a:t>Hezekiah</a:t>
            </a:r>
            <a:r>
              <a:rPr lang="en-US" altLang="en-US" sz="2800">
                <a:cs typeface="Arial" charset="0"/>
              </a:rPr>
              <a:t>'</a:t>
            </a:r>
            <a:r>
              <a:rPr lang="en-US" altLang="en-US" sz="2800"/>
              <a:t>s time is about 700 BC.</a:t>
            </a:r>
          </a:p>
          <a:p>
            <a:pPr>
              <a:lnSpc>
                <a:spcPct val="90000"/>
              </a:lnSpc>
            </a:pPr>
            <a:r>
              <a:rPr lang="en-US" altLang="en-US" sz="2800"/>
              <a:t>So we need some observations (from before 1400-1250 BC and between 1250-700 BC) of astronomical phenomena that are accurate to a few minutes in order to detect a 23 hour, 20 minute discrepancy in one place and a 40 minute discrepancy in another.</a:t>
            </a:r>
          </a:p>
        </p:txBody>
      </p:sp>
    </p:spTree>
    <p:custDataLst>
      <p:tags r:id="rId1"/>
    </p:custDataLst>
  </p:cSld>
  <p:clrMapOvr>
    <a:masterClrMapping/>
  </p:clrMapOvr>
  <p:transition advTm="420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Finding a Missing Day</a:t>
            </a:r>
          </a:p>
        </p:txBody>
      </p:sp>
      <p:sp>
        <p:nvSpPr>
          <p:cNvPr id="17411" name="Rectangle 3"/>
          <p:cNvSpPr>
            <a:spLocks noGrp="1" noChangeArrowheads="1"/>
          </p:cNvSpPr>
          <p:nvPr>
            <p:ph type="body" sz="half" idx="1"/>
          </p:nvPr>
        </p:nvSpPr>
        <p:spPr/>
        <p:txBody>
          <a:bodyPr/>
          <a:lstStyle/>
          <a:p>
            <a:r>
              <a:rPr lang="en-US" altLang="en-US" sz="2800"/>
              <a:t>Observations which could produce such accuracy (and be recorded in antiquity) are eclipses of the sun.</a:t>
            </a:r>
          </a:p>
          <a:p>
            <a:r>
              <a:rPr lang="en-US" altLang="en-US" sz="2800"/>
              <a:t>Eclipses are total only along narrow paths and only last a few minutes in a specific locality.</a:t>
            </a:r>
          </a:p>
        </p:txBody>
      </p:sp>
      <p:pic>
        <p:nvPicPr>
          <p:cNvPr id="17413" name="Picture 5" descr="eclipse-5exposur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3088"/>
            <a:ext cx="4038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60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checkerboard(across)">
                                      <p:cBhvr>
                                        <p:cTn id="13" dur="500"/>
                                        <p:tgtEl>
                                          <p:spTgt spid="174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 calcmode="lin" valueType="num">
                                      <p:cBhvr additive="base">
                                        <p:cTn id="18"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Finding a Missing Day</a:t>
            </a:r>
          </a:p>
        </p:txBody>
      </p:sp>
      <p:sp>
        <p:nvSpPr>
          <p:cNvPr id="18435" name="Rectangle 3"/>
          <p:cNvSpPr>
            <a:spLocks noGrp="1" noChangeArrowheads="1"/>
          </p:cNvSpPr>
          <p:nvPr>
            <p:ph type="body" idx="1"/>
          </p:nvPr>
        </p:nvSpPr>
        <p:spPr/>
        <p:txBody>
          <a:bodyPr/>
          <a:lstStyle/>
          <a:p>
            <a:pPr>
              <a:lnSpc>
                <a:spcPct val="90000"/>
              </a:lnSpc>
            </a:pPr>
            <a:r>
              <a:rPr lang="en-US" altLang="en-US" sz="2800"/>
              <a:t>But the earliest observation of an eclipse of the sun for which we know a date occurred in the year 1217 BC, after the time of Joshua (see </a:t>
            </a:r>
            <a:r>
              <a:rPr lang="en-US" altLang="en-US" sz="2800">
                <a:cs typeface="Arial" charset="0"/>
              </a:rPr>
              <a:t>"</a:t>
            </a:r>
            <a:r>
              <a:rPr lang="en-US" altLang="en-US" sz="2800"/>
              <a:t>Eclipse,</a:t>
            </a:r>
            <a:r>
              <a:rPr lang="en-US" altLang="en-US" sz="2800">
                <a:cs typeface="Arial" charset="0"/>
              </a:rPr>
              <a:t>"</a:t>
            </a:r>
            <a:r>
              <a:rPr lang="en-US" altLang="en-US" sz="2800"/>
              <a:t> </a:t>
            </a:r>
            <a:r>
              <a:rPr lang="en-US" altLang="en-US" sz="2800" i="1"/>
              <a:t>Encyclopaedia Britannica</a:t>
            </a:r>
            <a:r>
              <a:rPr lang="en-US" altLang="en-US" sz="2800"/>
              <a:t> 1970).</a:t>
            </a:r>
          </a:p>
          <a:p>
            <a:pPr>
              <a:lnSpc>
                <a:spcPct val="90000"/>
              </a:lnSpc>
            </a:pPr>
            <a:r>
              <a:rPr lang="en-US" altLang="en-US" sz="2800"/>
              <a:t>In any case, ancient eclipse observations are not given with an accuracy of even a few minutes.</a:t>
            </a:r>
          </a:p>
          <a:p>
            <a:pPr>
              <a:lnSpc>
                <a:spcPct val="90000"/>
              </a:lnSpc>
            </a:pPr>
            <a:r>
              <a:rPr lang="en-US" altLang="en-US" sz="2800"/>
              <a:t>So confirmation of Joshua</a:t>
            </a:r>
            <a:r>
              <a:rPr lang="en-US" altLang="en-US" sz="2800">
                <a:cs typeface="Arial" charset="0"/>
              </a:rPr>
              <a:t>'</a:t>
            </a:r>
            <a:r>
              <a:rPr lang="en-US" altLang="en-US" sz="2800"/>
              <a:t>s long day by computer seems impossible at present.</a:t>
            </a:r>
          </a:p>
          <a:p>
            <a:pPr>
              <a:lnSpc>
                <a:spcPct val="90000"/>
              </a:lnSpc>
            </a:pPr>
            <a:r>
              <a:rPr lang="en-US" altLang="en-US" sz="2800"/>
              <a:t>This strongly suggests that the computer story is a hoax.</a:t>
            </a:r>
          </a:p>
        </p:txBody>
      </p:sp>
    </p:spTree>
    <p:custDataLst>
      <p:tags r:id="rId1"/>
    </p:custDataLst>
  </p:cSld>
  <p:clrMapOvr>
    <a:masterClrMapping/>
  </p:clrMapOvr>
  <p:transition advTm="407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IBM360mainfram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19200" y="869950"/>
            <a:ext cx="6553200" cy="5000625"/>
          </a:xfrm>
          <a:prstGeom prst="rect">
            <a:avLst/>
          </a:prstGeom>
          <a:noFill/>
          <a:extLst>
            <a:ext uri="{909E8E84-426E-40DD-AFC4-6F175D3DCCD1}">
              <a14:hiddenFill xmlns:a14="http://schemas.microsoft.com/office/drawing/2010/main">
                <a:solidFill>
                  <a:srgbClr val="FFFFFF"/>
                </a:solidFill>
              </a14:hiddenFill>
            </a:ext>
          </a:extLst>
        </p:spPr>
      </p:pic>
      <p:sp>
        <p:nvSpPr>
          <p:cNvPr id="19460" name="Rectangle 4"/>
          <p:cNvSpPr>
            <a:spLocks noGrp="1" noChangeArrowheads="1"/>
          </p:cNvSpPr>
          <p:nvPr>
            <p:ph type="ctrTitle"/>
          </p:nvPr>
        </p:nvSpPr>
        <p:spPr/>
        <p:txBody>
          <a:bodyPr/>
          <a:lstStyle/>
          <a:p>
            <a:r>
              <a:rPr lang="en-US" altLang="en-US"/>
              <a:t>Story a Hoax?</a:t>
            </a:r>
          </a:p>
        </p:txBody>
      </p:sp>
      <p:sp>
        <p:nvSpPr>
          <p:cNvPr id="1946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Another Story</a:t>
            </a:r>
          </a:p>
        </p:txBody>
      </p:sp>
      <p:sp>
        <p:nvSpPr>
          <p:cNvPr id="21507" name="Rectangle 3"/>
          <p:cNvSpPr>
            <a:spLocks noGrp="1" noChangeArrowheads="1"/>
          </p:cNvSpPr>
          <p:nvPr>
            <p:ph type="body" idx="1"/>
          </p:nvPr>
        </p:nvSpPr>
        <p:spPr>
          <a:xfrm>
            <a:off x="457200" y="1600200"/>
            <a:ext cx="4876800" cy="2667000"/>
          </a:xfrm>
        </p:spPr>
        <p:txBody>
          <a:bodyPr/>
          <a:lstStyle/>
          <a:p>
            <a:r>
              <a:rPr lang="en-US" altLang="en-US" sz="2400"/>
              <a:t>In addition, the main features of this story are older than either NASA or computers!</a:t>
            </a:r>
          </a:p>
          <a:p>
            <a:r>
              <a:rPr lang="en-US" altLang="en-US" sz="2400"/>
              <a:t>In his </a:t>
            </a:r>
            <a:r>
              <a:rPr lang="en-US" altLang="en-US" sz="2400" i="1"/>
              <a:t>Harmony of Science &amp; Scripture</a:t>
            </a:r>
            <a:r>
              <a:rPr lang="en-US" altLang="en-US" sz="2400"/>
              <a:t>, published in 1936, Harry Rimmer recounts the following story (pp 281-282):</a:t>
            </a:r>
          </a:p>
        </p:txBody>
      </p:sp>
      <p:sp>
        <p:nvSpPr>
          <p:cNvPr id="21508" name="Text Box 4"/>
          <p:cNvSpPr txBox="1">
            <a:spLocks noChangeArrowheads="1"/>
          </p:cNvSpPr>
          <p:nvPr/>
        </p:nvSpPr>
        <p:spPr bwMode="auto">
          <a:xfrm>
            <a:off x="457200" y="44196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There is a book by Prof. C. A. Totten of Yale, written in 1890, which establishes the case beyond the shadow of a doubt.  The condensed account of his book, briefly summarized, is as follows:</a:t>
            </a:r>
          </a:p>
        </p:txBody>
      </p:sp>
      <p:pic>
        <p:nvPicPr>
          <p:cNvPr id="21509" name="Picture 5" descr="RimmerH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1371600"/>
            <a:ext cx="2051050" cy="2933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6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checkerboard(across)">
                                      <p:cBhvr>
                                        <p:cTn id="13" dur="500"/>
                                        <p:tgtEl>
                                          <p:spTgt spid="21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 calcmode="lin" valueType="num">
                                      <p:cBhvr additive="base">
                                        <p:cTn id="18"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1508"/>
                                        </p:tgtEl>
                                        <p:attrNameLst>
                                          <p:attrName>style.visibility</p:attrName>
                                        </p:attrNameLst>
                                      </p:cBhvr>
                                      <p:to>
                                        <p:strVal val="visible"/>
                                      </p:to>
                                    </p:set>
                                    <p:animEffect transition="in" filter="checkerboard(across)">
                                      <p:cBhvr>
                                        <p:cTn id="24"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Another Story</a:t>
            </a:r>
          </a:p>
        </p:txBody>
      </p:sp>
      <p:sp>
        <p:nvSpPr>
          <p:cNvPr id="22532" name="Text Box 4"/>
          <p:cNvSpPr txBox="1">
            <a:spLocks noChangeArrowheads="1"/>
          </p:cNvSpPr>
          <p:nvPr/>
        </p:nvSpPr>
        <p:spPr bwMode="auto">
          <a:xfrm>
            <a:off x="533400" y="1447800"/>
            <a:ext cx="8305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Professor Totten wrote of a fellow-professor, an accomplished astronomer, who made the strange discovery that the earth was twenty-four hours out of schedule!  That is to say, there had been twenty-four hours lost out of time.  In discussing this point with his fellow-professor, Professor Totten challenged this man to investigate the question of the inspiration of the Bible.  He said, </a:t>
            </a:r>
            <a:r>
              <a:rPr lang="en-US" altLang="en-US" sz="2400">
                <a:cs typeface="Arial" charset="0"/>
              </a:rPr>
              <a:t>'</a:t>
            </a:r>
            <a:r>
              <a:rPr lang="en-US" altLang="en-US" sz="2400"/>
              <a:t>You do not believe the Bible to be the Word of God, and I do.  Now here is a fine opportunity to prove whether or not the Bible is inspired.  You begin to read at the very beginning and read as far as need be, and see if the Bible cannot account for your missing time.</a:t>
            </a:r>
            <a:r>
              <a:rPr lang="en-US" altLang="en-US" sz="2400">
                <a:cs typeface="Arial" charset="0"/>
              </a:rPr>
              <a:t>'</a:t>
            </a:r>
          </a:p>
        </p:txBody>
      </p:sp>
    </p:spTree>
    <p:custDataLst>
      <p:tags r:id="rId1"/>
    </p:custDataLst>
  </p:cSld>
  <p:clrMapOvr>
    <a:masterClrMapping/>
  </p:clrMapOvr>
  <p:transition advTm="352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Another Story</a:t>
            </a:r>
          </a:p>
        </p:txBody>
      </p:sp>
      <p:sp>
        <p:nvSpPr>
          <p:cNvPr id="24580" name="Text Box 4"/>
          <p:cNvSpPr txBox="1">
            <a:spLocks noChangeArrowheads="1"/>
          </p:cNvSpPr>
          <p:nvPr/>
        </p:nvSpPr>
        <p:spPr bwMode="auto">
          <a:xfrm>
            <a:off x="457200" y="1447800"/>
            <a:ext cx="8153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astronomer accepted the challenge and began to read.  Some time later, when the two men chanced to meet on the campus, Professor Totten asked his friend if he had proved the question to his satisfaction.  His colleague replied, </a:t>
            </a:r>
            <a:r>
              <a:rPr lang="en-US" altLang="en-US" sz="2400">
                <a:cs typeface="Arial" charset="0"/>
              </a:rPr>
              <a:t>'</a:t>
            </a:r>
            <a:r>
              <a:rPr lang="en-US" altLang="en-US" sz="2400"/>
              <a:t>I believe I have definitely proved that the Bible is not the Word of God.  In the tenth chapter of Joshua, I found the missing 24 hours accounted for.  Then I went back and checked up on my figures, and found at the time of Joshua there were only 23 hours and 20 minutes lost.  If the Bible made a mistake of 40 minutes, it is not the Book of God.</a:t>
            </a:r>
            <a:r>
              <a:rPr lang="en-US" altLang="en-US" sz="2400">
                <a:cs typeface="Arial" charset="0"/>
              </a:rPr>
              <a:t>'</a:t>
            </a:r>
            <a:r>
              <a:rPr lang="en-US" altLang="en-US" sz="2400"/>
              <a:t>  Professor Totten said, </a:t>
            </a:r>
            <a:r>
              <a:rPr lang="en-US" altLang="en-US" sz="2400">
                <a:cs typeface="Arial" charset="0"/>
              </a:rPr>
              <a:t>'</a:t>
            </a:r>
            <a:r>
              <a:rPr lang="en-US" altLang="en-US" sz="2400"/>
              <a:t>You are right, in part at least.  But does the Bible say that a whole day was lost at the time of Joshua?</a:t>
            </a:r>
            <a:r>
              <a:rPr lang="en-US" altLang="en-US" sz="2400">
                <a:cs typeface="Arial" charset="0"/>
              </a:rPr>
              <a:t>'</a:t>
            </a:r>
          </a:p>
        </p:txBody>
      </p:sp>
    </p:spTree>
    <p:custDataLst>
      <p:tags r:id="rId1"/>
    </p:custDataLst>
  </p:cSld>
  <p:clrMapOvr>
    <a:masterClrMapping/>
  </p:clrMapOvr>
  <p:transition advTm="378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Another Story</a:t>
            </a:r>
          </a:p>
        </p:txBody>
      </p:sp>
      <p:sp>
        <p:nvSpPr>
          <p:cNvPr id="26628" name="Text Box 4"/>
          <p:cNvSpPr txBox="1">
            <a:spLocks noChangeArrowheads="1"/>
          </p:cNvSpPr>
          <p:nvPr/>
        </p:nvSpPr>
        <p:spPr bwMode="auto">
          <a:xfrm>
            <a:off x="457200" y="1371600"/>
            <a:ext cx="8458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So they looked and saw that the text said, </a:t>
            </a:r>
            <a:r>
              <a:rPr lang="en-US" altLang="en-US" sz="2400">
                <a:cs typeface="Arial" charset="0"/>
              </a:rPr>
              <a:t>'</a:t>
            </a:r>
            <a:r>
              <a:rPr lang="en-US" altLang="en-US" sz="2400"/>
              <a:t>about the space of a whole day.</a:t>
            </a:r>
            <a:r>
              <a:rPr lang="en-US" altLang="en-US" sz="2400">
                <a:cs typeface="Arial" charset="0"/>
              </a:rPr>
              <a:t>'</a:t>
            </a:r>
            <a:r>
              <a:rPr lang="en-US" altLang="en-US" sz="2400"/>
              <a:t>  The word </a:t>
            </a:r>
            <a:r>
              <a:rPr lang="en-US" altLang="en-US" sz="2400">
                <a:cs typeface="Arial" charset="0"/>
              </a:rPr>
              <a:t>'</a:t>
            </a:r>
            <a:r>
              <a:rPr lang="en-US" altLang="en-US" sz="2400"/>
              <a:t>about</a:t>
            </a:r>
            <a:r>
              <a:rPr lang="en-US" altLang="en-US" sz="2400">
                <a:cs typeface="Arial" charset="0"/>
              </a:rPr>
              <a:t>'</a:t>
            </a:r>
            <a:r>
              <a:rPr lang="en-US" altLang="en-US" sz="2400"/>
              <a:t> changed the whole situation, and the astronomer took up his reading again.  He read on until he came to the 38</a:t>
            </a:r>
            <a:r>
              <a:rPr lang="en-US" altLang="en-US" sz="2400" baseline="30000"/>
              <a:t>th</a:t>
            </a:r>
            <a:r>
              <a:rPr lang="en-US" altLang="en-US" sz="2400"/>
              <a:t> chapter of the prophet Isaiah.  In this chapter, Isaiah has left us the thrilling story of the king, Hezekiah, who was sick unto death.  In response to his prayer, God promised to add fifteen more years to his life.  To confirm the truth of His promise, God offered a sign.  He said, </a:t>
            </a:r>
            <a:r>
              <a:rPr lang="en-US" altLang="en-US" sz="2400">
                <a:cs typeface="Arial" charset="0"/>
              </a:rPr>
              <a:t>'</a:t>
            </a:r>
            <a:r>
              <a:rPr lang="en-US" altLang="en-US" sz="2400"/>
              <a:t>Go out in the court and look at the sundial of Ahaz.  I will make the shadow on the sundial back up ten degrees!</a:t>
            </a:r>
            <a:r>
              <a:rPr lang="en-US" altLang="en-US" sz="2400">
                <a:cs typeface="Arial" charset="0"/>
              </a:rPr>
              <a:t>'</a:t>
            </a:r>
            <a:r>
              <a:rPr lang="en-US" altLang="en-US" sz="2400"/>
              <a:t>  Isaiah recounts that the king looked, and while he looked, the shadow turned backward ten degrees, by which ten degrees it had already gone down!</a:t>
            </a:r>
          </a:p>
        </p:txBody>
      </p:sp>
    </p:spTree>
    <p:custDataLst>
      <p:tags r:id="rId1"/>
    </p:custDataLst>
  </p:cSld>
  <p:clrMapOvr>
    <a:masterClrMapping/>
  </p:clrMapOvr>
  <p:transition advTm="401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Another Story</a:t>
            </a:r>
          </a:p>
        </p:txBody>
      </p:sp>
      <p:sp>
        <p:nvSpPr>
          <p:cNvPr id="28676" name="Text Box 4"/>
          <p:cNvSpPr txBox="1">
            <a:spLocks noChangeArrowheads="1"/>
          </p:cNvSpPr>
          <p:nvPr/>
        </p:nvSpPr>
        <p:spPr bwMode="auto">
          <a:xfrm>
            <a:off x="533400" y="1981200"/>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This settles the case, for ten degrees on the sundial is forty minutes on the face of the clock!  So the accuracy of the book was established to the satisfaction of this exacting critic.</a:t>
            </a:r>
          </a:p>
        </p:txBody>
      </p:sp>
    </p:spTree>
    <p:custDataLst>
      <p:tags r:id="rId1"/>
    </p:custDataLst>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The Story</a:t>
            </a:r>
          </a:p>
        </p:txBody>
      </p:sp>
      <p:sp>
        <p:nvSpPr>
          <p:cNvPr id="3075" name="Rectangle 3"/>
          <p:cNvSpPr>
            <a:spLocks noGrp="1" noChangeArrowheads="1"/>
          </p:cNvSpPr>
          <p:nvPr>
            <p:ph type="body" idx="1"/>
          </p:nvPr>
        </p:nvSpPr>
        <p:spPr>
          <a:xfrm>
            <a:off x="457200" y="1219200"/>
            <a:ext cx="8229600" cy="1676400"/>
          </a:xfrm>
        </p:spPr>
        <p:txBody>
          <a:bodyPr/>
          <a:lstStyle/>
          <a:p>
            <a:r>
              <a:rPr lang="en-US" altLang="en-US"/>
              <a:t>Since about 1970, various versions of the following account have appeared in newspapers, magazines and the Internet.</a:t>
            </a:r>
          </a:p>
        </p:txBody>
      </p:sp>
      <p:sp>
        <p:nvSpPr>
          <p:cNvPr id="3076" name="Text Box 4"/>
          <p:cNvSpPr txBox="1">
            <a:spLocks noChangeArrowheads="1"/>
          </p:cNvSpPr>
          <p:nvPr/>
        </p:nvSpPr>
        <p:spPr bwMode="auto">
          <a:xfrm>
            <a:off x="304800" y="2895600"/>
            <a:ext cx="8610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Did you know that the space program is busy proving that what has been called </a:t>
            </a:r>
            <a:r>
              <a:rPr lang="en-US" altLang="en-US" sz="2400">
                <a:cs typeface="Arial" charset="0"/>
              </a:rPr>
              <a:t>'</a:t>
            </a:r>
            <a:r>
              <a:rPr lang="en-US" altLang="en-US" sz="2400"/>
              <a:t>myth</a:t>
            </a:r>
            <a:r>
              <a:rPr lang="en-US" altLang="en-US" sz="2400">
                <a:cs typeface="Arial" charset="0"/>
              </a:rPr>
              <a:t>'</a:t>
            </a:r>
            <a:r>
              <a:rPr lang="en-US" altLang="en-US" sz="2400"/>
              <a:t> in the Bible is true?  Mr. Harold Hill, president of the Curtis Engine Company in Baltimore, MD, and a consultant in the space program related the following development:  </a:t>
            </a:r>
            <a:r>
              <a:rPr lang="en-US" altLang="en-US" sz="2400">
                <a:cs typeface="Arial" charset="0"/>
              </a:rPr>
              <a:t>"</a:t>
            </a:r>
            <a:r>
              <a:rPr lang="en-US" altLang="en-US" sz="2400"/>
              <a:t>I think one of the most amazing things that God has for us today happened recently to our astronauts and space scientists at Greenbelt, MD.  They were checking the position of sun, moon and planets out in space where they would be 100 years and 1000 years from now.</a:t>
            </a:r>
          </a:p>
        </p:txBody>
      </p:sp>
    </p:spTree>
    <p:custDataLst>
      <p:tags r:id="rId1"/>
    </p:custDataLst>
  </p:cSld>
  <p:clrMapOvr>
    <a:masterClrMapping/>
  </p:clrMapOvr>
  <p:transition advTm="378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checkerboard(across)">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The Stories Compared</a:t>
            </a:r>
          </a:p>
        </p:txBody>
      </p:sp>
      <p:sp>
        <p:nvSpPr>
          <p:cNvPr id="30723" name="Rectangle 3"/>
          <p:cNvSpPr>
            <a:spLocks noGrp="1" noChangeArrowheads="1"/>
          </p:cNvSpPr>
          <p:nvPr>
            <p:ph type="body" idx="1"/>
          </p:nvPr>
        </p:nvSpPr>
        <p:spPr/>
        <p:txBody>
          <a:bodyPr/>
          <a:lstStyle/>
          <a:p>
            <a:r>
              <a:rPr lang="en-US" altLang="en-US" sz="2800"/>
              <a:t>Notice both include the same three numbers:</a:t>
            </a:r>
          </a:p>
          <a:p>
            <a:pPr lvl="1"/>
            <a:r>
              <a:rPr lang="en-US" altLang="en-US" sz="2400"/>
              <a:t>A whole day missing overall</a:t>
            </a:r>
          </a:p>
          <a:p>
            <a:pPr lvl="1"/>
            <a:r>
              <a:rPr lang="en-US" altLang="en-US" sz="2400"/>
              <a:t>23 hours, 20 minutes missing at Joshua</a:t>
            </a:r>
            <a:r>
              <a:rPr lang="en-US" altLang="en-US" sz="2400">
                <a:cs typeface="Arial" charset="0"/>
              </a:rPr>
              <a:t>'</a:t>
            </a:r>
            <a:r>
              <a:rPr lang="en-US" altLang="en-US" sz="2400"/>
              <a:t>s time</a:t>
            </a:r>
          </a:p>
          <a:p>
            <a:pPr lvl="1"/>
            <a:r>
              <a:rPr lang="en-US" altLang="en-US" sz="2400"/>
              <a:t>40 minutes missing at Hezekiah</a:t>
            </a:r>
            <a:r>
              <a:rPr lang="en-US" altLang="en-US" sz="2400">
                <a:cs typeface="Arial" charset="0"/>
              </a:rPr>
              <a:t>'</a:t>
            </a:r>
            <a:r>
              <a:rPr lang="en-US" altLang="en-US" sz="2400"/>
              <a:t>s time</a:t>
            </a:r>
          </a:p>
          <a:p>
            <a:r>
              <a:rPr lang="en-US" altLang="en-US" sz="2800"/>
              <a:t>Here, too, we have a dramatic (but rather different) story of how a skeptic is brought to see the truth of Scripture.</a:t>
            </a:r>
          </a:p>
          <a:p>
            <a:r>
              <a:rPr lang="en-US" altLang="en-US" sz="2800"/>
              <a:t>In addition, there is a reference made to a book by a C. A. Totten, which dates back to 1890.</a:t>
            </a:r>
          </a:p>
        </p:txBody>
      </p:sp>
    </p:spTree>
    <p:custDataLst>
      <p:tags r:id="rId1"/>
    </p:custDataLst>
  </p:cSld>
  <p:clrMapOvr>
    <a:masterClrMapping/>
  </p:clrMapOvr>
  <p:transition advTm="655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Professor Totten</a:t>
            </a:r>
          </a:p>
        </p:txBody>
      </p:sp>
      <p:sp>
        <p:nvSpPr>
          <p:cNvPr id="31747" name="Rectangle 3"/>
          <p:cNvSpPr>
            <a:spLocks noGrp="1" noChangeArrowheads="1"/>
          </p:cNvSpPr>
          <p:nvPr>
            <p:ph type="body" sz="half" idx="1"/>
          </p:nvPr>
        </p:nvSpPr>
        <p:spPr>
          <a:xfrm>
            <a:off x="457200" y="1600200"/>
            <a:ext cx="4038600" cy="4724400"/>
          </a:xfrm>
        </p:spPr>
        <p:txBody>
          <a:bodyPr/>
          <a:lstStyle/>
          <a:p>
            <a:r>
              <a:rPr lang="en-US" altLang="en-US" sz="2400"/>
              <a:t>Charles Adiel Lewis Totten is listed in </a:t>
            </a:r>
            <a:r>
              <a:rPr lang="en-US" altLang="en-US" sz="2400" i="1"/>
              <a:t>Who Was Who in America</a:t>
            </a:r>
            <a:r>
              <a:rPr lang="en-US" altLang="en-US" sz="2400"/>
              <a:t> (1:1247).</a:t>
            </a:r>
          </a:p>
          <a:p>
            <a:r>
              <a:rPr lang="en-US" altLang="en-US" sz="2400"/>
              <a:t>Totten was a graduate of West Point and a professor of military science at Yale from 1889 to 1892, when he resigned to spend more time on his religious studies.</a:t>
            </a:r>
          </a:p>
        </p:txBody>
      </p:sp>
      <p:pic>
        <p:nvPicPr>
          <p:cNvPr id="31749" name="Picture 5" descr="CALTotte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9050" y="1600200"/>
            <a:ext cx="3116263"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4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checkerboard(across)">
                                      <p:cBhvr>
                                        <p:cTn id="13" dur="500"/>
                                        <p:tgtEl>
                                          <p:spTgt spid="317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additive="base">
                                        <p:cTn id="18"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Professor Totten</a:t>
            </a:r>
          </a:p>
        </p:txBody>
      </p:sp>
      <p:sp>
        <p:nvSpPr>
          <p:cNvPr id="52227" name="Rectangle 3"/>
          <p:cNvSpPr>
            <a:spLocks noGrp="1" noChangeArrowheads="1"/>
          </p:cNvSpPr>
          <p:nvPr>
            <p:ph type="body" sz="half" idx="1"/>
          </p:nvPr>
        </p:nvSpPr>
        <p:spPr/>
        <p:txBody>
          <a:bodyPr/>
          <a:lstStyle/>
          <a:p>
            <a:r>
              <a:rPr lang="en-US" altLang="en-US" sz="2800"/>
              <a:t>He was a British-Israelist, believing that the Anglo-Saxons were the lost tribes of Israel.</a:t>
            </a:r>
          </a:p>
          <a:p>
            <a:r>
              <a:rPr lang="en-US" altLang="en-US" sz="2800"/>
              <a:t>He was an Adventist, who predicted the reign of Antichrist would occur 1892-99.</a:t>
            </a:r>
          </a:p>
          <a:p>
            <a:endParaRPr lang="en-US" altLang="en-US" sz="2800"/>
          </a:p>
        </p:txBody>
      </p:sp>
      <p:pic>
        <p:nvPicPr>
          <p:cNvPr id="52229" name="Picture 5" descr="ProfTott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43488" y="1600200"/>
            <a:ext cx="3171825"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6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2229"/>
                                        </p:tgtEl>
                                        <p:attrNameLst>
                                          <p:attrName>style.visibility</p:attrName>
                                        </p:attrNameLst>
                                      </p:cBhvr>
                                      <p:to>
                                        <p:strVal val="visible"/>
                                      </p:to>
                                    </p:set>
                                    <p:animEffect transition="in" filter="checkerboard(across)">
                                      <p:cBhvr>
                                        <p:cTn id="13" dur="500"/>
                                        <p:tgtEl>
                                          <p:spTgt spid="522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 calcmode="lin" valueType="num">
                                      <p:cBhvr additive="base">
                                        <p:cTn id="18"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Professor Totten</a:t>
            </a:r>
          </a:p>
        </p:txBody>
      </p:sp>
      <p:sp>
        <p:nvSpPr>
          <p:cNvPr id="32771" name="Rectangle 3"/>
          <p:cNvSpPr>
            <a:spLocks noGrp="1" noChangeArrowheads="1"/>
          </p:cNvSpPr>
          <p:nvPr>
            <p:ph type="body" idx="1"/>
          </p:nvPr>
        </p:nvSpPr>
        <p:spPr>
          <a:xfrm>
            <a:off x="457200" y="1600200"/>
            <a:ext cx="8229600" cy="4800600"/>
          </a:xfrm>
        </p:spPr>
        <p:txBody>
          <a:bodyPr/>
          <a:lstStyle/>
          <a:p>
            <a:r>
              <a:rPr lang="en-US" altLang="en-US" sz="2800"/>
              <a:t>Among Totten</a:t>
            </a:r>
            <a:r>
              <a:rPr lang="en-US" altLang="en-US" sz="2800">
                <a:cs typeface="Arial" charset="0"/>
              </a:rPr>
              <a:t>'</a:t>
            </a:r>
            <a:r>
              <a:rPr lang="en-US" altLang="en-US" sz="2800"/>
              <a:t>s many writings is </a:t>
            </a:r>
            <a:r>
              <a:rPr lang="en-US" altLang="en-US" sz="2800" i="1"/>
              <a:t>Joshua</a:t>
            </a:r>
            <a:r>
              <a:rPr lang="en-US" altLang="en-US" sz="2800" i="1">
                <a:cs typeface="Arial" charset="0"/>
              </a:rPr>
              <a:t>'</a:t>
            </a:r>
            <a:r>
              <a:rPr lang="en-US" altLang="en-US" sz="2800" i="1"/>
              <a:t>s Long Day and the Dial of Ahaz</a:t>
            </a:r>
            <a:r>
              <a:rPr lang="en-US" altLang="en-US" sz="2800"/>
              <a:t>, published in 1890.</a:t>
            </a:r>
          </a:p>
          <a:p>
            <a:r>
              <a:rPr lang="en-US" altLang="en-US" sz="2800"/>
              <a:t>This book has been recently reprinted by Destiny Publishers of Merrimac, MA.</a:t>
            </a:r>
          </a:p>
          <a:p>
            <a:r>
              <a:rPr lang="en-US" altLang="en-US" sz="2800"/>
              <a:t>Reading Totten</a:t>
            </a:r>
            <a:r>
              <a:rPr lang="en-US" altLang="en-US" sz="2800">
                <a:cs typeface="Arial" charset="0"/>
              </a:rPr>
              <a:t>'</a:t>
            </a:r>
            <a:r>
              <a:rPr lang="en-US" altLang="en-US" sz="2800"/>
              <a:t>s book was shocking:</a:t>
            </a:r>
          </a:p>
          <a:p>
            <a:pPr lvl="1"/>
            <a:r>
              <a:rPr lang="en-US" altLang="en-US" sz="2400"/>
              <a:t>The dramatic story of a skeptic convinced does not appear!</a:t>
            </a:r>
          </a:p>
          <a:p>
            <a:pPr lvl="1"/>
            <a:r>
              <a:rPr lang="en-US" altLang="en-US" sz="2400"/>
              <a:t>Instead, Totten himself, a non-skeptic all along, seeks to show that a total of 24 hours are missing from past time, of which 23 hours 20 minutes were lost in Joshua</a:t>
            </a:r>
            <a:r>
              <a:rPr lang="en-US" altLang="en-US" sz="2400">
                <a:cs typeface="Arial" charset="0"/>
              </a:rPr>
              <a:t>'</a:t>
            </a:r>
            <a:r>
              <a:rPr lang="en-US" altLang="en-US" sz="2400"/>
              <a:t>s day and 40 minutes in Hezekiah</a:t>
            </a:r>
            <a:r>
              <a:rPr lang="en-US" altLang="en-US" sz="2400">
                <a:cs typeface="Arial" charset="0"/>
              </a:rPr>
              <a:t>'</a:t>
            </a:r>
            <a:r>
              <a:rPr lang="en-US" altLang="en-US" sz="2400"/>
              <a:t>s.</a:t>
            </a:r>
          </a:p>
        </p:txBody>
      </p:sp>
    </p:spTree>
    <p:custDataLst>
      <p:tags r:id="rId1"/>
    </p:custDataLst>
  </p:cSld>
  <p:clrMapOvr>
    <a:masterClrMapping/>
  </p:clrMapOvr>
  <p:transition advTm="373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Totten</a:t>
            </a:r>
            <a:r>
              <a:rPr lang="en-US" altLang="en-US">
                <a:cs typeface="Arial" charset="0"/>
              </a:rPr>
              <a:t>'</a:t>
            </a:r>
            <a:r>
              <a:rPr lang="en-US" altLang="en-US"/>
              <a:t>s Calculations</a:t>
            </a:r>
          </a:p>
        </p:txBody>
      </p:sp>
      <p:sp>
        <p:nvSpPr>
          <p:cNvPr id="33795" name="Rectangle 3"/>
          <p:cNvSpPr>
            <a:spLocks noGrp="1" noChangeArrowheads="1"/>
          </p:cNvSpPr>
          <p:nvPr>
            <p:ph type="body" idx="1"/>
          </p:nvPr>
        </p:nvSpPr>
        <p:spPr/>
        <p:txBody>
          <a:bodyPr/>
          <a:lstStyle/>
          <a:p>
            <a:r>
              <a:rPr lang="en-US" altLang="en-US" sz="2800"/>
              <a:t>Totten does not actually reproduce his calculations, but merely gives the results.</a:t>
            </a:r>
          </a:p>
          <a:p>
            <a:r>
              <a:rPr lang="en-US" altLang="en-US" sz="2800"/>
              <a:t>On pages 39, 59, and 61 of the edition I consulted (3</a:t>
            </a:r>
            <a:r>
              <a:rPr lang="en-US" altLang="en-US" sz="2800" baseline="30000"/>
              <a:t>rd</a:t>
            </a:r>
            <a:r>
              <a:rPr lang="en-US" altLang="en-US" sz="2800"/>
              <a:t> revised, 1891), the fact emerges that Totten is using an assumed date of creation (22 Sept 4000 BC) for the fixed-point before the long day of Joshua.</a:t>
            </a:r>
          </a:p>
          <a:p>
            <a:r>
              <a:rPr lang="en-US" altLang="en-US" sz="2800"/>
              <a:t>Totten takes the first day of creation to be a Sunday (by his understanding of Scripture).</a:t>
            </a:r>
          </a:p>
        </p:txBody>
      </p:sp>
    </p:spTree>
    <p:custDataLst>
      <p:tags r:id="rId1"/>
    </p:custDataLst>
  </p:cSld>
  <p:clrMapOvr>
    <a:masterClrMapping/>
  </p:clrMapOvr>
  <p:transition advTm="391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Totten</a:t>
            </a:r>
            <a:r>
              <a:rPr lang="en-US" altLang="en-US">
                <a:cs typeface="Arial" charset="0"/>
              </a:rPr>
              <a:t>'</a:t>
            </a:r>
            <a:r>
              <a:rPr lang="en-US" altLang="en-US"/>
              <a:t>s Calculations</a:t>
            </a:r>
          </a:p>
        </p:txBody>
      </p:sp>
      <p:sp>
        <p:nvSpPr>
          <p:cNvPr id="34819" name="Rectangle 3"/>
          <p:cNvSpPr>
            <a:spLocks noGrp="1" noChangeArrowheads="1"/>
          </p:cNvSpPr>
          <p:nvPr>
            <p:ph type="body" idx="1"/>
          </p:nvPr>
        </p:nvSpPr>
        <p:spPr/>
        <p:txBody>
          <a:bodyPr/>
          <a:lstStyle/>
          <a:p>
            <a:pPr>
              <a:lnSpc>
                <a:spcPct val="90000"/>
              </a:lnSpc>
            </a:pPr>
            <a:r>
              <a:rPr lang="en-US" altLang="en-US"/>
              <a:t>But calculating back from the present, Totten finds that 22 Sept 4000 BC was a Monday!</a:t>
            </a:r>
          </a:p>
          <a:p>
            <a:pPr>
              <a:lnSpc>
                <a:spcPct val="90000"/>
              </a:lnSpc>
            </a:pPr>
            <a:r>
              <a:rPr lang="en-US" altLang="en-US"/>
              <a:t>He concludes: </a:t>
            </a:r>
            <a:r>
              <a:rPr lang="en-US" altLang="en-US">
                <a:cs typeface="Arial" charset="0"/>
              </a:rPr>
              <a:t>"</a:t>
            </a:r>
            <a:r>
              <a:rPr lang="en-US" altLang="en-US"/>
              <a:t>… it can come so by no possible mathematics without the interpolation or </a:t>
            </a:r>
            <a:r>
              <a:rPr lang="en-US" altLang="en-US">
                <a:cs typeface="Arial" charset="0"/>
              </a:rPr>
              <a:t>'</a:t>
            </a:r>
            <a:r>
              <a:rPr lang="en-US" altLang="en-US"/>
              <a:t>intercalation</a:t>
            </a:r>
            <a:r>
              <a:rPr lang="en-US" altLang="en-US">
                <a:cs typeface="Arial" charset="0"/>
              </a:rPr>
              <a:t>'</a:t>
            </a:r>
            <a:r>
              <a:rPr lang="en-US" altLang="en-US"/>
              <a:t> of exactly 24 hours</a:t>
            </a:r>
            <a:r>
              <a:rPr lang="en-US" altLang="en-US">
                <a:cs typeface="Arial" charset="0"/>
              </a:rPr>
              <a:t>"</a:t>
            </a:r>
            <a:r>
              <a:rPr lang="en-US" altLang="en-US"/>
              <a:t> (p 59).</a:t>
            </a:r>
          </a:p>
          <a:p>
            <a:pPr>
              <a:lnSpc>
                <a:spcPct val="90000"/>
              </a:lnSpc>
            </a:pPr>
            <a:r>
              <a:rPr lang="en-US" altLang="en-US"/>
              <a:t>Totten</a:t>
            </a:r>
            <a:r>
              <a:rPr lang="en-US" altLang="en-US">
                <a:cs typeface="Arial" charset="0"/>
              </a:rPr>
              <a:t>'</a:t>
            </a:r>
            <a:r>
              <a:rPr lang="en-US" altLang="en-US"/>
              <a:t>s presentation tends to obscure his method of discovery.</a:t>
            </a:r>
          </a:p>
        </p:txBody>
      </p:sp>
    </p:spTree>
    <p:custDataLst>
      <p:tags r:id="rId1"/>
    </p:custDataLst>
  </p:cSld>
  <p:clrMapOvr>
    <a:masterClrMapping/>
  </p:clrMapOvr>
  <p:transition advTm="19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Totten</a:t>
            </a:r>
            <a:r>
              <a:rPr lang="en-US" altLang="en-US">
                <a:cs typeface="Arial" charset="0"/>
              </a:rPr>
              <a:t>'</a:t>
            </a:r>
            <a:r>
              <a:rPr lang="en-US" altLang="en-US"/>
              <a:t>s Calculations</a:t>
            </a:r>
          </a:p>
        </p:txBody>
      </p:sp>
      <p:sp>
        <p:nvSpPr>
          <p:cNvPr id="35843" name="Rectangle 3"/>
          <p:cNvSpPr>
            <a:spLocks noGrp="1" noChangeArrowheads="1"/>
          </p:cNvSpPr>
          <p:nvPr>
            <p:ph type="body" idx="1"/>
          </p:nvPr>
        </p:nvSpPr>
        <p:spPr/>
        <p:txBody>
          <a:bodyPr/>
          <a:lstStyle/>
          <a:p>
            <a:r>
              <a:rPr lang="en-US" altLang="en-US"/>
              <a:t>It looks like Totten really started with these 24 hours missing, then decided from the 10 degrees mentioned in the Hezekiah incident to assign 40 minutes to that event, leaving 23 hours 20 minutes to Joshua.</a:t>
            </a:r>
          </a:p>
          <a:p>
            <a:r>
              <a:rPr lang="en-US" altLang="en-US"/>
              <a:t>Totten has mentioned no fixed point between the times of Joshua and Hezekiah.</a:t>
            </a:r>
          </a:p>
        </p:txBody>
      </p:sp>
    </p:spTree>
    <p:custDataLst>
      <p:tags r:id="rId1"/>
    </p:custDataLst>
  </p:cSld>
  <p:clrMapOvr>
    <a:masterClrMapping/>
  </p:clrMapOvr>
  <p:transition advTm="296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Totten</a:t>
            </a:r>
            <a:r>
              <a:rPr lang="en-US" altLang="en-US">
                <a:cs typeface="Arial" charset="0"/>
              </a:rPr>
              <a:t>'</a:t>
            </a:r>
            <a:r>
              <a:rPr lang="en-US" altLang="en-US"/>
              <a:t>s Calculations</a:t>
            </a:r>
          </a:p>
        </p:txBody>
      </p:sp>
      <p:sp>
        <p:nvSpPr>
          <p:cNvPr id="36867" name="Rectangle 3"/>
          <p:cNvSpPr>
            <a:spLocks noGrp="1" noChangeArrowheads="1"/>
          </p:cNvSpPr>
          <p:nvPr>
            <p:ph type="body" idx="1"/>
          </p:nvPr>
        </p:nvSpPr>
        <p:spPr/>
        <p:txBody>
          <a:bodyPr/>
          <a:lstStyle/>
          <a:p>
            <a:r>
              <a:rPr lang="en-US" altLang="en-US"/>
              <a:t>Totten, therefore, has no way of showing, independently of the biblical material, that such a division of the 24 hours should be made.</a:t>
            </a:r>
          </a:p>
          <a:p>
            <a:r>
              <a:rPr lang="en-US" altLang="en-US"/>
              <a:t>His work, then, does not give any independent support to the Scripture accounts.</a:t>
            </a:r>
          </a:p>
        </p:txBody>
      </p:sp>
    </p:spTree>
    <p:custDataLst>
      <p:tags r:id="rId1"/>
    </p:custDataLst>
  </p:cSld>
  <p:clrMapOvr>
    <a:masterClrMapping/>
  </p:clrMapOvr>
  <p:transition advTm="115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Totten</a:t>
            </a:r>
            <a:r>
              <a:rPr lang="en-US" altLang="en-US">
                <a:cs typeface="Arial" charset="0"/>
              </a:rPr>
              <a:t>'</a:t>
            </a:r>
            <a:r>
              <a:rPr lang="en-US" altLang="en-US"/>
              <a:t>s Source</a:t>
            </a:r>
          </a:p>
        </p:txBody>
      </p:sp>
      <p:sp>
        <p:nvSpPr>
          <p:cNvPr id="37891" name="Rectangle 3"/>
          <p:cNvSpPr>
            <a:spLocks noGrp="1" noChangeArrowheads="1"/>
          </p:cNvSpPr>
          <p:nvPr>
            <p:ph type="body" idx="1"/>
          </p:nvPr>
        </p:nvSpPr>
        <p:spPr/>
        <p:txBody>
          <a:bodyPr/>
          <a:lstStyle/>
          <a:p>
            <a:r>
              <a:rPr lang="en-US" altLang="en-US" sz="2800"/>
              <a:t>Totten does tell us where he got his date of creation.</a:t>
            </a:r>
          </a:p>
          <a:p>
            <a:r>
              <a:rPr lang="en-US" altLang="en-US" sz="2800"/>
              <a:t>It was calculated by the British Chronological Association, headed up by Premier Chronologist Jabez Bunting Dimbleby.</a:t>
            </a:r>
          </a:p>
          <a:p>
            <a:r>
              <a:rPr lang="en-US" altLang="en-US" sz="2800"/>
              <a:t>This group used to publish an almanac entitled </a:t>
            </a:r>
            <a:r>
              <a:rPr lang="en-US" altLang="en-US" sz="2800" i="1"/>
              <a:t>All Past Time</a:t>
            </a:r>
            <a:r>
              <a:rPr lang="en-US" altLang="en-US" sz="2800"/>
              <a:t>, by which they claimed to be able to account for every day since creation.</a:t>
            </a:r>
          </a:p>
        </p:txBody>
      </p:sp>
    </p:spTree>
    <p:custDataLst>
      <p:tags r:id="rId1"/>
    </p:custDataLst>
  </p:cSld>
  <p:clrMapOvr>
    <a:masterClrMapping/>
  </p:clrMapOvr>
  <p:transition advTm="26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All Past Time</a:t>
            </a:r>
          </a:p>
        </p:txBody>
      </p:sp>
      <p:sp>
        <p:nvSpPr>
          <p:cNvPr id="38915" name="Rectangle 3"/>
          <p:cNvSpPr>
            <a:spLocks noGrp="1" noChangeArrowheads="1"/>
          </p:cNvSpPr>
          <p:nvPr>
            <p:ph type="body" idx="1"/>
          </p:nvPr>
        </p:nvSpPr>
        <p:spPr/>
        <p:txBody>
          <a:bodyPr/>
          <a:lstStyle/>
          <a:p>
            <a:r>
              <a:rPr lang="en-US" altLang="en-US" sz="2800"/>
              <a:t>Examining their almanac for 1885, it appears that they got their chronology by adding up the numbers given in the received text of the Old Testament, using a liberal supply of speculation regarding ancient methods of keeping the lunar and solar calendars aligned.</a:t>
            </a:r>
          </a:p>
          <a:p>
            <a:r>
              <a:rPr lang="en-US" altLang="en-US" sz="2800"/>
              <a:t>A few minutes reading of this work convinced me that their method of interpreting Scripture is often arbitrary.</a:t>
            </a:r>
          </a:p>
        </p:txBody>
      </p:sp>
    </p:spTree>
    <p:custDataLst>
      <p:tags r:id="rId1"/>
    </p:custDataLst>
  </p:cSld>
  <p:clrMapOvr>
    <a:masterClrMapping/>
  </p:clrMapOvr>
  <p:transition advTm="270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Story</a:t>
            </a:r>
          </a:p>
        </p:txBody>
      </p:sp>
      <p:sp>
        <p:nvSpPr>
          <p:cNvPr id="4100" name="Text Box 4"/>
          <p:cNvSpPr txBox="1">
            <a:spLocks noChangeArrowheads="1"/>
          </p:cNvSpPr>
          <p:nvPr/>
        </p:nvSpPr>
        <p:spPr bwMode="auto">
          <a:xfrm>
            <a:off x="381000" y="1371600"/>
            <a:ext cx="845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We have to know this so we don’t send a satellite up and have it bump into something later on in its orbits.  We have to lay out the orbit in terms of the life of the satellite, and where the planets will be so the whole thing will not bog down!  They ran the computer measurement back and forth over the centuries and it came to a halt.  The computer stopped and put up a red signal, which meant that there was something wrong, either in the </a:t>
            </a:r>
            <a:r>
              <a:rPr lang="en-US" altLang="en-US" sz="2400">
                <a:cs typeface="Arial" charset="0"/>
              </a:rPr>
              <a:t>'</a:t>
            </a:r>
            <a:r>
              <a:rPr lang="en-US" altLang="en-US" sz="2400"/>
              <a:t>info</a:t>
            </a:r>
            <a:r>
              <a:rPr lang="en-US" altLang="en-US" sz="2400">
                <a:cs typeface="Arial" charset="0"/>
              </a:rPr>
              <a:t>'</a:t>
            </a:r>
            <a:r>
              <a:rPr lang="en-US" altLang="en-US" sz="2400"/>
              <a:t> fed into it, or with the results as compared to the standards.  They called in the service department to check it out and they said ‘It</a:t>
            </a:r>
            <a:r>
              <a:rPr lang="en-US" altLang="en-US" sz="2400">
                <a:cs typeface="Arial" charset="0"/>
              </a:rPr>
              <a:t>'</a:t>
            </a:r>
            <a:r>
              <a:rPr lang="en-US" altLang="en-US" sz="2400"/>
              <a:t>s perfect.</a:t>
            </a:r>
            <a:r>
              <a:rPr lang="en-US" altLang="en-US" sz="2400">
                <a:cs typeface="Arial" charset="0"/>
              </a:rPr>
              <a:t>'</a:t>
            </a:r>
            <a:r>
              <a:rPr lang="en-US" altLang="en-US" sz="2400"/>
              <a:t>  The IBM head of operations said </a:t>
            </a:r>
            <a:r>
              <a:rPr lang="en-US" altLang="en-US" sz="2400">
                <a:cs typeface="Arial" charset="0"/>
              </a:rPr>
              <a:t>'</a:t>
            </a:r>
            <a:r>
              <a:rPr lang="en-US" altLang="en-US" sz="2400"/>
              <a:t>What</a:t>
            </a:r>
            <a:r>
              <a:rPr lang="en-US" altLang="en-US" sz="2400">
                <a:cs typeface="Arial" charset="0"/>
              </a:rPr>
              <a:t>'</a:t>
            </a:r>
            <a:r>
              <a:rPr lang="en-US" altLang="en-US" sz="2400"/>
              <a:t>s wrong?</a:t>
            </a:r>
            <a:r>
              <a:rPr lang="en-US" altLang="en-US" sz="2400">
                <a:cs typeface="Arial" charset="0"/>
              </a:rPr>
              <a:t>'</a:t>
            </a:r>
            <a:r>
              <a:rPr lang="en-US" altLang="en-US" sz="2400"/>
              <a:t>  </a:t>
            </a:r>
            <a:r>
              <a:rPr lang="en-US" altLang="en-US" sz="2400">
                <a:cs typeface="Arial" charset="0"/>
              </a:rPr>
              <a:t>'</a:t>
            </a:r>
            <a:r>
              <a:rPr lang="en-US" altLang="en-US" sz="2400"/>
              <a:t>Well, we have found that there is a day missing in space in elapsed time.</a:t>
            </a:r>
            <a:r>
              <a:rPr lang="en-US" altLang="en-US" sz="2400">
                <a:cs typeface="Arial" charset="0"/>
              </a:rPr>
              <a:t>'</a:t>
            </a:r>
            <a:r>
              <a:rPr lang="en-US" altLang="en-US" sz="2400"/>
              <a:t>  They scratched their heads and tore their hair.  There was no answer.</a:t>
            </a:r>
          </a:p>
        </p:txBody>
      </p:sp>
    </p:spTree>
    <p:custDataLst>
      <p:tags r:id="rId1"/>
    </p:custDataLst>
  </p:cSld>
  <p:clrMapOvr>
    <a:masterClrMapping/>
  </p:clrMapOvr>
  <p:transition advTm="401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All Past Time</a:t>
            </a:r>
          </a:p>
        </p:txBody>
      </p:sp>
      <p:sp>
        <p:nvSpPr>
          <p:cNvPr id="39939" name="Rectangle 3"/>
          <p:cNvSpPr>
            <a:spLocks noGrp="1" noChangeArrowheads="1"/>
          </p:cNvSpPr>
          <p:nvPr>
            <p:ph type="body" idx="1"/>
          </p:nvPr>
        </p:nvSpPr>
        <p:spPr/>
        <p:txBody>
          <a:bodyPr/>
          <a:lstStyle/>
          <a:p>
            <a:pPr>
              <a:lnSpc>
                <a:spcPct val="90000"/>
              </a:lnSpc>
            </a:pPr>
            <a:r>
              <a:rPr lang="en-US" altLang="en-US"/>
              <a:t>In the light of archaeology, few conservative Christians would now accept 4000 BC as the date of creation, even among those who believe the earth is much younger than geologists are willing to concede.</a:t>
            </a:r>
          </a:p>
          <a:p>
            <a:pPr>
              <a:lnSpc>
                <a:spcPct val="90000"/>
              </a:lnSpc>
            </a:pPr>
            <a:r>
              <a:rPr lang="en-US" altLang="en-US"/>
              <a:t>But Totten</a:t>
            </a:r>
            <a:r>
              <a:rPr lang="en-US" altLang="en-US">
                <a:cs typeface="Arial" charset="0"/>
              </a:rPr>
              <a:t>'</a:t>
            </a:r>
            <a:r>
              <a:rPr lang="en-US" altLang="en-US"/>
              <a:t>s whole scheme depends entirely on knowing the exact day of creation.</a:t>
            </a:r>
          </a:p>
        </p:txBody>
      </p:sp>
    </p:spTree>
    <p:custDataLst>
      <p:tags r:id="rId1"/>
    </p:custDataLst>
  </p:cSld>
  <p:clrMapOvr>
    <a:masterClrMapping/>
  </p:clrMapOvr>
  <p:transition advTm="21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IBM360mainfram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19200" y="869950"/>
            <a:ext cx="6553200" cy="5000625"/>
          </a:xfrm>
          <a:prstGeom prst="rect">
            <a:avLst/>
          </a:prstGeom>
          <a:noFill/>
          <a:extLst>
            <a:ext uri="{909E8E84-426E-40DD-AFC4-6F175D3DCCD1}">
              <a14:hiddenFill xmlns:a14="http://schemas.microsoft.com/office/drawing/2010/main">
                <a:solidFill>
                  <a:srgbClr val="FFFFFF"/>
                </a:solidFill>
              </a14:hiddenFill>
            </a:ext>
          </a:extLst>
        </p:spPr>
      </p:pic>
      <p:sp>
        <p:nvSpPr>
          <p:cNvPr id="40964" name="Rectangle 4"/>
          <p:cNvSpPr>
            <a:spLocks noGrp="1" noChangeArrowheads="1"/>
          </p:cNvSpPr>
          <p:nvPr>
            <p:ph type="ctrTitle"/>
          </p:nvPr>
        </p:nvSpPr>
        <p:spPr/>
        <p:txBody>
          <a:bodyPr/>
          <a:lstStyle/>
          <a:p>
            <a:r>
              <a:rPr lang="en-US" altLang="en-US"/>
              <a:t>Conclusions</a:t>
            </a:r>
          </a:p>
        </p:txBody>
      </p:sp>
      <p:sp>
        <p:nvSpPr>
          <p:cNvPr id="4096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3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Conclusions</a:t>
            </a:r>
          </a:p>
        </p:txBody>
      </p:sp>
      <p:sp>
        <p:nvSpPr>
          <p:cNvPr id="43011" name="Rectangle 3"/>
          <p:cNvSpPr>
            <a:spLocks noGrp="1" noChangeArrowheads="1"/>
          </p:cNvSpPr>
          <p:nvPr>
            <p:ph type="body" idx="1"/>
          </p:nvPr>
        </p:nvSpPr>
        <p:spPr/>
        <p:txBody>
          <a:bodyPr/>
          <a:lstStyle/>
          <a:p>
            <a:r>
              <a:rPr lang="en-US" altLang="en-US" sz="2800"/>
              <a:t>Totten</a:t>
            </a:r>
            <a:r>
              <a:rPr lang="en-US" altLang="en-US" sz="2800">
                <a:cs typeface="Arial" charset="0"/>
              </a:rPr>
              <a:t>'</a:t>
            </a:r>
            <a:r>
              <a:rPr lang="en-US" altLang="en-US" sz="2800"/>
              <a:t>s work has no foundation independent of the Bible, and it is doubtful whether he properly understood Scripture in regard to his fixed-point, the date of creation.</a:t>
            </a:r>
          </a:p>
          <a:p>
            <a:r>
              <a:rPr lang="en-US" altLang="en-US" sz="2800"/>
              <a:t>Sometime between Totten</a:t>
            </a:r>
            <a:r>
              <a:rPr lang="en-US" altLang="en-US" sz="2800">
                <a:cs typeface="Arial" charset="0"/>
              </a:rPr>
              <a:t>'</a:t>
            </a:r>
            <a:r>
              <a:rPr lang="en-US" altLang="en-US" sz="2800"/>
              <a:t>s work in 1890 and Rimmer</a:t>
            </a:r>
            <a:r>
              <a:rPr lang="en-US" altLang="en-US" sz="2800">
                <a:cs typeface="Arial" charset="0"/>
              </a:rPr>
              <a:t>'</a:t>
            </a:r>
            <a:r>
              <a:rPr lang="en-US" altLang="en-US" sz="2800"/>
              <a:t>s in 1936, the results were put in the form of a dramatic story in which Totten becomes a bystander and a skeptical astronomer the calculator.</a:t>
            </a:r>
          </a:p>
        </p:txBody>
      </p:sp>
    </p:spTree>
    <p:custDataLst>
      <p:tags r:id="rId1"/>
    </p:custDataLst>
  </p:cSld>
  <p:clrMapOvr>
    <a:masterClrMapping/>
  </p:clrMapOvr>
  <p:transition advTm="213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Conclusions</a:t>
            </a:r>
          </a:p>
        </p:txBody>
      </p:sp>
      <p:sp>
        <p:nvSpPr>
          <p:cNvPr id="44035" name="Rectangle 3"/>
          <p:cNvSpPr>
            <a:spLocks noGrp="1" noChangeArrowheads="1"/>
          </p:cNvSpPr>
          <p:nvPr>
            <p:ph type="body" idx="1"/>
          </p:nvPr>
        </p:nvSpPr>
        <p:spPr/>
        <p:txBody>
          <a:bodyPr/>
          <a:lstStyle/>
          <a:p>
            <a:r>
              <a:rPr lang="en-US" altLang="en-US"/>
              <a:t>Since 1936, the story has apparently been updated by the addition of </a:t>
            </a:r>
            <a:r>
              <a:rPr lang="en-US" altLang="en-US">
                <a:cs typeface="Arial" charset="0"/>
              </a:rPr>
              <a:t>'</a:t>
            </a:r>
            <a:r>
              <a:rPr lang="en-US" altLang="en-US"/>
              <a:t>space age</a:t>
            </a:r>
            <a:r>
              <a:rPr lang="en-US" altLang="en-US">
                <a:cs typeface="Arial" charset="0"/>
              </a:rPr>
              <a:t>'</a:t>
            </a:r>
            <a:r>
              <a:rPr lang="en-US" altLang="en-US"/>
              <a:t> features, including NASA</a:t>
            </a:r>
            <a:r>
              <a:rPr lang="en-US" altLang="en-US">
                <a:cs typeface="Arial" charset="0"/>
              </a:rPr>
              <a:t>'</a:t>
            </a:r>
            <a:r>
              <a:rPr lang="en-US" altLang="en-US"/>
              <a:t>s Goddard Space Flight Center scientists to replace the lone astronomer, and computers to speed up the tedious calculations.</a:t>
            </a:r>
          </a:p>
          <a:p>
            <a:r>
              <a:rPr lang="en-US" altLang="en-US"/>
              <a:t>Does this story have any lessons for us as Christians?</a:t>
            </a:r>
          </a:p>
        </p:txBody>
      </p:sp>
    </p:spTree>
    <p:custDataLst>
      <p:tags r:id="rId1"/>
    </p:custDataLst>
  </p:cSld>
  <p:clrMapOvr>
    <a:masterClrMapping/>
  </p:clrMapOvr>
  <p:transition advTm="229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Lessons</a:t>
            </a:r>
          </a:p>
        </p:txBody>
      </p:sp>
      <p:sp>
        <p:nvSpPr>
          <p:cNvPr id="45059" name="Rectangle 3"/>
          <p:cNvSpPr>
            <a:spLocks noGrp="1" noChangeArrowheads="1"/>
          </p:cNvSpPr>
          <p:nvPr>
            <p:ph type="body" idx="1"/>
          </p:nvPr>
        </p:nvSpPr>
        <p:spPr/>
        <p:txBody>
          <a:bodyPr/>
          <a:lstStyle/>
          <a:p>
            <a:pPr>
              <a:lnSpc>
                <a:spcPct val="90000"/>
              </a:lnSpc>
            </a:pPr>
            <a:r>
              <a:rPr lang="en-US" altLang="en-US"/>
              <a:t>We would all like to see skeptics turn to Jesus, and it is sometimes a temptation for us to </a:t>
            </a:r>
            <a:r>
              <a:rPr lang="en-US" altLang="en-US">
                <a:cs typeface="Arial" charset="0"/>
              </a:rPr>
              <a:t>'</a:t>
            </a:r>
            <a:r>
              <a:rPr lang="en-US" altLang="en-US"/>
              <a:t>bend</a:t>
            </a:r>
            <a:r>
              <a:rPr lang="en-US" altLang="en-US">
                <a:cs typeface="Arial" charset="0"/>
              </a:rPr>
              <a:t>'</a:t>
            </a:r>
            <a:r>
              <a:rPr lang="en-US" altLang="en-US"/>
              <a:t> the truth a little to make a stronger argument.</a:t>
            </a:r>
          </a:p>
          <a:p>
            <a:pPr>
              <a:lnSpc>
                <a:spcPct val="90000"/>
              </a:lnSpc>
            </a:pPr>
            <a:r>
              <a:rPr lang="en-US" altLang="en-US"/>
              <a:t>The end (eternal life) justifies the means (a little lie) doesn</a:t>
            </a:r>
            <a:r>
              <a:rPr lang="en-US" altLang="en-US">
                <a:cs typeface="Arial" charset="0"/>
              </a:rPr>
              <a:t>'</a:t>
            </a:r>
            <a:r>
              <a:rPr lang="en-US" altLang="en-US"/>
              <a:t>t it?</a:t>
            </a:r>
          </a:p>
          <a:p>
            <a:pPr lvl="1">
              <a:lnSpc>
                <a:spcPct val="90000"/>
              </a:lnSpc>
            </a:pPr>
            <a:r>
              <a:rPr lang="en-US" altLang="en-US"/>
              <a:t>No, it doesn</a:t>
            </a:r>
            <a:r>
              <a:rPr lang="en-US" altLang="en-US">
                <a:cs typeface="Arial" charset="0"/>
              </a:rPr>
              <a:t>'</a:t>
            </a:r>
            <a:r>
              <a:rPr lang="en-US" altLang="en-US"/>
              <a:t>t!</a:t>
            </a:r>
          </a:p>
          <a:p>
            <a:pPr lvl="1">
              <a:lnSpc>
                <a:spcPct val="90000"/>
              </a:lnSpc>
            </a:pPr>
            <a:r>
              <a:rPr lang="en-US" altLang="en-US"/>
              <a:t>This is trying to do God</a:t>
            </a:r>
            <a:r>
              <a:rPr lang="en-US" altLang="en-US">
                <a:cs typeface="Arial" charset="0"/>
              </a:rPr>
              <a:t>'</a:t>
            </a:r>
            <a:r>
              <a:rPr lang="en-US" altLang="en-US"/>
              <a:t>s work using Satan</a:t>
            </a:r>
            <a:r>
              <a:rPr lang="en-US" altLang="en-US">
                <a:cs typeface="Arial" charset="0"/>
              </a:rPr>
              <a:t>'</a:t>
            </a:r>
            <a:r>
              <a:rPr lang="en-US" altLang="en-US"/>
              <a:t>s tactics!</a:t>
            </a:r>
          </a:p>
        </p:txBody>
      </p:sp>
    </p:spTree>
    <p:custDataLst>
      <p:tags r:id="rId1"/>
    </p:custDataLst>
  </p:cSld>
  <p:clrMapOvr>
    <a:masterClrMapping/>
  </p:clrMapOvr>
  <p:transition advTm="20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Lessons</a:t>
            </a:r>
          </a:p>
        </p:txBody>
      </p:sp>
      <p:sp>
        <p:nvSpPr>
          <p:cNvPr id="46083" name="Rectangle 3"/>
          <p:cNvSpPr>
            <a:spLocks noGrp="1" noChangeArrowheads="1"/>
          </p:cNvSpPr>
          <p:nvPr>
            <p:ph type="body" idx="1"/>
          </p:nvPr>
        </p:nvSpPr>
        <p:spPr/>
        <p:txBody>
          <a:bodyPr/>
          <a:lstStyle/>
          <a:p>
            <a:r>
              <a:rPr lang="en-US" altLang="en-US"/>
              <a:t>In the long run (when God allows the truth to come to light), such lies only give unbelievers modern examples by which to claim that the Bible writers were guilty of the same things!</a:t>
            </a:r>
          </a:p>
          <a:p>
            <a:r>
              <a:rPr lang="en-US" altLang="en-US"/>
              <a:t>Instead, Christians should have such zeal for the truth that unbelievers will come to see that we really have it.</a:t>
            </a:r>
          </a:p>
        </p:txBody>
      </p:sp>
    </p:spTree>
    <p:custDataLst>
      <p:tags r:id="rId1"/>
    </p:custDataLst>
  </p:cSld>
  <p:clrMapOvr>
    <a:masterClrMapping/>
  </p:clrMapOvr>
  <p:transition advTm="234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Lessons</a:t>
            </a:r>
          </a:p>
        </p:txBody>
      </p:sp>
      <p:sp>
        <p:nvSpPr>
          <p:cNvPr id="47107" name="Rectangle 3"/>
          <p:cNvSpPr>
            <a:spLocks noGrp="1" noChangeArrowheads="1"/>
          </p:cNvSpPr>
          <p:nvPr>
            <p:ph type="body" idx="1"/>
          </p:nvPr>
        </p:nvSpPr>
        <p:spPr/>
        <p:txBody>
          <a:bodyPr/>
          <a:lstStyle/>
          <a:p>
            <a:r>
              <a:rPr lang="en-US" altLang="en-US"/>
              <a:t>We should rebuke the Rimmers, the Hills, and others who have passed on these stories.</a:t>
            </a:r>
          </a:p>
          <a:p>
            <a:r>
              <a:rPr lang="en-US" altLang="en-US"/>
              <a:t>They (and we) should be careful to check stories, particularly those that are favorable to our position.</a:t>
            </a:r>
          </a:p>
          <a:p>
            <a:r>
              <a:rPr lang="en-US" altLang="en-US"/>
              <a:t>Certainly we should not be inventing stories to make Christianity look good!</a:t>
            </a:r>
          </a:p>
        </p:txBody>
      </p:sp>
    </p:spTree>
    <p:custDataLst>
      <p:tags r:id="rId1"/>
    </p:custDataLst>
  </p:cSld>
  <p:clrMapOvr>
    <a:masterClrMapping/>
  </p:clrMapOvr>
  <p:transition advTm="19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Lessons</a:t>
            </a:r>
          </a:p>
        </p:txBody>
      </p:sp>
      <p:sp>
        <p:nvSpPr>
          <p:cNvPr id="48131" name="Rectangle 3"/>
          <p:cNvSpPr>
            <a:spLocks noGrp="1" noChangeArrowheads="1"/>
          </p:cNvSpPr>
          <p:nvPr>
            <p:ph type="body" idx="1"/>
          </p:nvPr>
        </p:nvSpPr>
        <p:spPr/>
        <p:txBody>
          <a:bodyPr/>
          <a:lstStyle/>
          <a:p>
            <a:pPr>
              <a:lnSpc>
                <a:spcPct val="90000"/>
              </a:lnSpc>
            </a:pPr>
            <a:r>
              <a:rPr lang="en-US" altLang="en-US"/>
              <a:t>There are excellent evidences for the truth of Christianity, which we have tried to present at our website </a:t>
            </a:r>
            <a:r>
              <a:rPr lang="en-US" altLang="en-US">
                <a:hlinkClick r:id="rId3"/>
              </a:rPr>
              <a:t>www.ibri.org</a:t>
            </a:r>
            <a:r>
              <a:rPr lang="en-US" altLang="en-US"/>
              <a:t>.</a:t>
            </a:r>
          </a:p>
          <a:p>
            <a:pPr>
              <a:lnSpc>
                <a:spcPct val="90000"/>
              </a:lnSpc>
            </a:pPr>
            <a:r>
              <a:rPr lang="en-US" altLang="en-US"/>
              <a:t>We believe that those who reject Christianity will have no good answer at the day of judgment.</a:t>
            </a:r>
          </a:p>
          <a:p>
            <a:pPr>
              <a:lnSpc>
                <a:spcPct val="90000"/>
              </a:lnSpc>
            </a:pPr>
            <a:r>
              <a:rPr lang="en-US" altLang="en-US"/>
              <a:t>In the meantime, let us be active helping people to see this while they can still turn to Christ.</a:t>
            </a:r>
          </a:p>
        </p:txBody>
      </p:sp>
    </p:spTree>
    <p:custDataLst>
      <p:tags r:id="rId1"/>
    </p:custDataLst>
  </p:cSld>
  <p:clrMapOvr>
    <a:masterClrMapping/>
  </p:clrMapOvr>
  <p:transition advTm="265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IBM360mainfram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19200" y="869950"/>
            <a:ext cx="6553200" cy="5000625"/>
          </a:xfrm>
          <a:prstGeom prst="rect">
            <a:avLst/>
          </a:prstGeom>
          <a:noFill/>
          <a:extLst>
            <a:ext uri="{909E8E84-426E-40DD-AFC4-6F175D3DCCD1}">
              <a14:hiddenFill xmlns:a14="http://schemas.microsoft.com/office/drawing/2010/main">
                <a:solidFill>
                  <a:srgbClr val="FFFFFF"/>
                </a:solidFill>
              </a14:hiddenFill>
            </a:ext>
          </a:extLst>
        </p:spPr>
      </p:pic>
      <p:sp>
        <p:nvSpPr>
          <p:cNvPr id="49156" name="Rectangle 4"/>
          <p:cNvSpPr>
            <a:spLocks noGrp="1" noChangeArrowheads="1"/>
          </p:cNvSpPr>
          <p:nvPr>
            <p:ph type="ctrTitle"/>
          </p:nvPr>
        </p:nvSpPr>
        <p:spPr/>
        <p:txBody>
          <a:bodyPr/>
          <a:lstStyle/>
          <a:p>
            <a:r>
              <a:rPr lang="en-US" altLang="en-US"/>
              <a:t>The End</a:t>
            </a:r>
          </a:p>
        </p:txBody>
      </p:sp>
      <p:sp>
        <p:nvSpPr>
          <p:cNvPr id="4915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7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Story</a:t>
            </a:r>
          </a:p>
        </p:txBody>
      </p:sp>
      <p:sp>
        <p:nvSpPr>
          <p:cNvPr id="6148" name="Text Box 4"/>
          <p:cNvSpPr txBox="1">
            <a:spLocks noChangeArrowheads="1"/>
          </p:cNvSpPr>
          <p:nvPr/>
        </p:nvSpPr>
        <p:spPr bwMode="auto">
          <a:xfrm>
            <a:off x="457200" y="137160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One religious fellow in the team said, </a:t>
            </a:r>
            <a:r>
              <a:rPr lang="en-US" altLang="en-US" sz="2400">
                <a:cs typeface="Arial" charset="0"/>
              </a:rPr>
              <a:t>'</a:t>
            </a:r>
            <a:r>
              <a:rPr lang="en-US" altLang="en-US" sz="2400"/>
              <a:t>You know, one time I was in Sunday School and they talked about the sun standing still.</a:t>
            </a:r>
            <a:r>
              <a:rPr lang="en-US" altLang="en-US" sz="2400">
                <a:cs typeface="Arial" charset="0"/>
              </a:rPr>
              <a:t>'</a:t>
            </a:r>
            <a:r>
              <a:rPr lang="en-US" altLang="en-US" sz="2400"/>
              <a:t>  They didn</a:t>
            </a:r>
            <a:r>
              <a:rPr lang="en-US" altLang="en-US" sz="2400">
                <a:cs typeface="Arial" charset="0"/>
              </a:rPr>
              <a:t>'</a:t>
            </a:r>
            <a:r>
              <a:rPr lang="en-US" altLang="en-US" sz="2400"/>
              <a:t>t believe him, but they didn</a:t>
            </a:r>
            <a:r>
              <a:rPr lang="en-US" altLang="en-US" sz="2400">
                <a:cs typeface="Arial" charset="0"/>
              </a:rPr>
              <a:t>'</a:t>
            </a:r>
            <a:r>
              <a:rPr lang="en-US" altLang="en-US" sz="2400"/>
              <a:t>t have any other answer so they said, </a:t>
            </a:r>
            <a:r>
              <a:rPr lang="en-US" altLang="en-US" sz="2400">
                <a:cs typeface="Arial" charset="0"/>
              </a:rPr>
              <a:t>'</a:t>
            </a:r>
            <a:r>
              <a:rPr lang="en-US" altLang="en-US" sz="2400"/>
              <a:t>Show us.</a:t>
            </a:r>
            <a:r>
              <a:rPr lang="en-US" altLang="en-US" sz="2400">
                <a:cs typeface="Arial" charset="0"/>
              </a:rPr>
              <a:t>'</a:t>
            </a:r>
            <a:r>
              <a:rPr lang="en-US" altLang="en-US" sz="2400"/>
              <a:t>  So he got a Bible and went back to the book of Joshua where they found a pretty ridiculous statement for anybody who has </a:t>
            </a:r>
            <a:r>
              <a:rPr lang="en-US" altLang="en-US" sz="2400">
                <a:cs typeface="Arial" charset="0"/>
              </a:rPr>
              <a:t>'</a:t>
            </a:r>
            <a:r>
              <a:rPr lang="en-US" altLang="en-US" sz="2400"/>
              <a:t>common sense.</a:t>
            </a:r>
            <a:r>
              <a:rPr lang="en-US" altLang="en-US" sz="2400">
                <a:cs typeface="Arial" charset="0"/>
              </a:rPr>
              <a:t>'</a:t>
            </a:r>
            <a:r>
              <a:rPr lang="en-US" altLang="en-US" sz="2400"/>
              <a:t>  There they found the Lord saying to Joshua, </a:t>
            </a:r>
            <a:r>
              <a:rPr lang="en-US" altLang="en-US" sz="2400">
                <a:cs typeface="Arial" charset="0"/>
              </a:rPr>
              <a:t>'</a:t>
            </a:r>
            <a:r>
              <a:rPr lang="en-US" altLang="en-US" sz="2400"/>
              <a:t>Fear them not; I have delivered them into your hand; there shall not a man of them stand before thee.</a:t>
            </a:r>
            <a:r>
              <a:rPr lang="en-US" altLang="en-US" sz="2400">
                <a:cs typeface="Arial" charset="0"/>
              </a:rPr>
              <a:t>'</a:t>
            </a:r>
            <a:r>
              <a:rPr lang="en-US" altLang="en-US" sz="2400"/>
              <a:t>  Joshua was concerned because he was surrounded by the enemy and, if darkness fell, they would overpower him.  So Joshua asked the Lord to make the sun stand still!  That</a:t>
            </a:r>
            <a:r>
              <a:rPr lang="en-US" altLang="en-US" sz="2400">
                <a:cs typeface="Arial" charset="0"/>
              </a:rPr>
              <a:t>'</a:t>
            </a:r>
            <a:r>
              <a:rPr lang="en-US" altLang="en-US" sz="2400"/>
              <a:t>s right!  </a:t>
            </a:r>
            <a:r>
              <a:rPr lang="en-US" altLang="en-US" sz="2400">
                <a:cs typeface="Arial" charset="0"/>
              </a:rPr>
              <a:t>'</a:t>
            </a:r>
            <a:r>
              <a:rPr lang="en-US" altLang="en-US" sz="2400"/>
              <a:t>The sun stood still and the moon stayed … and hasted not to go down a whole day!</a:t>
            </a:r>
            <a:r>
              <a:rPr lang="en-US" altLang="en-US" sz="2400">
                <a:cs typeface="Arial" charset="0"/>
              </a:rPr>
              <a:t>'</a:t>
            </a:r>
          </a:p>
        </p:txBody>
      </p:sp>
    </p:spTree>
    <p:custDataLst>
      <p:tags r:id="rId1"/>
    </p:custDataLst>
  </p:cSld>
  <p:clrMapOvr>
    <a:masterClrMapping/>
  </p:clrMapOvr>
  <p:transition advTm="40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Story</a:t>
            </a:r>
          </a:p>
        </p:txBody>
      </p:sp>
      <p:sp>
        <p:nvSpPr>
          <p:cNvPr id="8196" name="Text Box 4"/>
          <p:cNvSpPr txBox="1">
            <a:spLocks noChangeArrowheads="1"/>
          </p:cNvSpPr>
          <p:nvPr/>
        </p:nvSpPr>
        <p:spPr bwMode="auto">
          <a:xfrm>
            <a:off x="533400" y="1447800"/>
            <a:ext cx="8382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Well, they checked the computers, going back into the time it was written and found it was close but not close enough.  The elapsed time that was missing back in Joshua</a:t>
            </a:r>
            <a:r>
              <a:rPr lang="en-US" altLang="en-US" sz="2400">
                <a:cs typeface="Arial" charset="0"/>
              </a:rPr>
              <a:t>'</a:t>
            </a:r>
            <a:r>
              <a:rPr lang="en-US" altLang="en-US" sz="2400"/>
              <a:t>s day was 23 hours and 20 minutes </a:t>
            </a:r>
            <a:r>
              <a:rPr lang="en-US" altLang="en-US" sz="2400">
                <a:cs typeface="Arial" charset="0"/>
              </a:rPr>
              <a:t>– not a whole day.  They read the Bible and there it said 'about (approximately) a day.'  These little words in the Bible are important.  But they were still in trouble because, if you cannot account for 40 minutes, you'll be in trouble 1000 years from now.  Forty minutes had to be found because if can be multiplied many times over in orbits.  Well, this religious fellow also remembered somewhere in the Bible it had said the sun went backwards.  The spacemen told him he was out of his mind.</a:t>
            </a:r>
          </a:p>
        </p:txBody>
      </p:sp>
    </p:spTree>
    <p:custDataLst>
      <p:tags r:id="rId1"/>
    </p:custDataLst>
  </p:cSld>
  <p:clrMapOvr>
    <a:masterClrMapping/>
  </p:clrMapOvr>
  <p:transition advTm="368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Story</a:t>
            </a:r>
          </a:p>
        </p:txBody>
      </p:sp>
      <p:sp>
        <p:nvSpPr>
          <p:cNvPr id="10244" name="Text Box 4"/>
          <p:cNvSpPr txBox="1">
            <a:spLocks noChangeArrowheads="1"/>
          </p:cNvSpPr>
          <p:nvPr/>
        </p:nvSpPr>
        <p:spPr bwMode="auto">
          <a:xfrm>
            <a:off x="457200" y="1447800"/>
            <a:ext cx="8382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But they got out the Book and they read these words in 2 Kings 20:  Hezekiah, on his death-bed, was visited by the prophet Isaiah, who told him that he was going to die.  Hezekiah did not believe him and asked for a sign as proof.  Isaiah said, </a:t>
            </a:r>
            <a:r>
              <a:rPr lang="en-US" altLang="en-US" sz="2400">
                <a:cs typeface="Arial" charset="0"/>
              </a:rPr>
              <a:t>'</a:t>
            </a:r>
            <a:r>
              <a:rPr lang="en-US" altLang="en-US" sz="2400"/>
              <a:t>Do you want the sun to go ahead ten degrees?</a:t>
            </a:r>
            <a:r>
              <a:rPr lang="en-US" altLang="en-US" sz="2400">
                <a:cs typeface="Arial" charset="0"/>
              </a:rPr>
              <a:t>'</a:t>
            </a:r>
            <a:r>
              <a:rPr lang="en-US" altLang="en-US" sz="2400"/>
              <a:t>  Hezekiah said </a:t>
            </a:r>
            <a:r>
              <a:rPr lang="en-US" altLang="en-US" sz="2400">
                <a:cs typeface="Arial" charset="0"/>
              </a:rPr>
              <a:t>'</a:t>
            </a:r>
            <a:r>
              <a:rPr lang="en-US" altLang="en-US" sz="2400"/>
              <a:t>It is nothing for the sun to go ahead ten degrees, but let the shadow return backwards ten degrees.</a:t>
            </a:r>
            <a:r>
              <a:rPr lang="en-US" altLang="en-US" sz="2400">
                <a:cs typeface="Arial" charset="0"/>
              </a:rPr>
              <a:t>'</a:t>
            </a:r>
            <a:r>
              <a:rPr lang="en-US" altLang="en-US" sz="2400"/>
              <a:t>  Isaiah spoke to the Lord and the Lord brought the shadow ten degrees backward!  Ten degrees is exactly 40 minutes!  23 hours and 20 minutes in Joshua, plus 40 minutes in 2 Kings make the missing day in the universe.</a:t>
            </a:r>
            <a:r>
              <a:rPr lang="en-US" altLang="en-US" sz="2400">
                <a:cs typeface="Arial" charset="0"/>
              </a:rPr>
              <a:t>"</a:t>
            </a:r>
            <a:r>
              <a:rPr lang="en-US" altLang="en-US" sz="2400"/>
              <a:t>  Isn’t that amazing!  Our God is rubbing their noses in his TRUTH.  That</a:t>
            </a:r>
            <a:r>
              <a:rPr lang="en-US" altLang="en-US" sz="2400">
                <a:cs typeface="Arial" charset="0"/>
              </a:rPr>
              <a:t>'</a:t>
            </a:r>
            <a:r>
              <a:rPr lang="en-US" altLang="en-US" sz="2400"/>
              <a:t>s right.</a:t>
            </a:r>
          </a:p>
        </p:txBody>
      </p:sp>
    </p:spTree>
    <p:custDataLst>
      <p:tags r:id="rId1"/>
    </p:custDataLst>
  </p:cSld>
  <p:clrMapOvr>
    <a:masterClrMapping/>
  </p:clrMapOvr>
  <p:transition advTm="44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The Story</a:t>
            </a:r>
          </a:p>
        </p:txBody>
      </p:sp>
      <p:sp>
        <p:nvSpPr>
          <p:cNvPr id="55300" name="Rectangle 4"/>
          <p:cNvSpPr>
            <a:spLocks noGrp="1" noChangeArrowheads="1"/>
          </p:cNvSpPr>
          <p:nvPr>
            <p:ph type="body" sz="half" idx="1"/>
          </p:nvPr>
        </p:nvSpPr>
        <p:spPr>
          <a:xfrm>
            <a:off x="838200" y="2971800"/>
            <a:ext cx="4038600" cy="2667000"/>
          </a:xfrm>
        </p:spPr>
        <p:txBody>
          <a:bodyPr/>
          <a:lstStyle/>
          <a:p>
            <a:pPr>
              <a:buFontTx/>
              <a:buNone/>
            </a:pPr>
            <a:r>
              <a:rPr lang="en-US" altLang="en-US" sz="2800"/>
              <a:t>	This story was later published by Harold Hill himself in his book, </a:t>
            </a:r>
            <a:r>
              <a:rPr lang="en-US" altLang="en-US" sz="2800" i="1"/>
              <a:t>How to Live Like a King’s Kid</a:t>
            </a:r>
            <a:r>
              <a:rPr lang="en-US" altLang="en-US" sz="2800"/>
              <a:t>.</a:t>
            </a:r>
          </a:p>
        </p:txBody>
      </p:sp>
      <p:pic>
        <p:nvPicPr>
          <p:cNvPr id="55302" name="Picture 6" descr="kingski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0488" y="1524000"/>
            <a:ext cx="2974975"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5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checkerboard(across)">
                                      <p:cBhvr>
                                        <p:cTn id="7" dur="500"/>
                                        <p:tgtEl>
                                          <p:spTgt spid="55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300">
                                            <p:txEl>
                                              <p:pRg st="0" end="0"/>
                                            </p:txEl>
                                          </p:spTgt>
                                        </p:tgtEl>
                                        <p:attrNameLst>
                                          <p:attrName>style.visibility</p:attrName>
                                        </p:attrNameLst>
                                      </p:cBhvr>
                                      <p:to>
                                        <p:strVal val="visible"/>
                                      </p:to>
                                    </p:set>
                                    <p:animEffect transition="in" filter="checkerboard(across)">
                                      <p:cBhvr>
                                        <p:cTn id="12" dur="500"/>
                                        <p:tgtEl>
                                          <p:spTgt spid="553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BM360mainfram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19200" y="869950"/>
            <a:ext cx="6553200" cy="5000625"/>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Grp="1" noChangeArrowheads="1"/>
          </p:cNvSpPr>
          <p:nvPr>
            <p:ph type="ctrTitle"/>
          </p:nvPr>
        </p:nvSpPr>
        <p:spPr/>
        <p:txBody>
          <a:bodyPr/>
          <a:lstStyle/>
          <a:p>
            <a:r>
              <a:rPr lang="en-US" altLang="en-US"/>
              <a:t>Is the Story True?</a:t>
            </a:r>
          </a:p>
        </p:txBody>
      </p:sp>
      <p:sp>
        <p:nvSpPr>
          <p:cNvPr id="1331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9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Is It True?</a:t>
            </a:r>
          </a:p>
        </p:txBody>
      </p:sp>
      <p:sp>
        <p:nvSpPr>
          <p:cNvPr id="12291" name="Rectangle 3"/>
          <p:cNvSpPr>
            <a:spLocks noGrp="1" noChangeArrowheads="1"/>
          </p:cNvSpPr>
          <p:nvPr>
            <p:ph type="body" idx="1"/>
          </p:nvPr>
        </p:nvSpPr>
        <p:spPr>
          <a:xfrm>
            <a:off x="457200" y="1600200"/>
            <a:ext cx="7696200" cy="4525963"/>
          </a:xfrm>
        </p:spPr>
        <p:txBody>
          <a:bodyPr/>
          <a:lstStyle/>
          <a:p>
            <a:r>
              <a:rPr lang="en-US" altLang="en-US"/>
              <a:t>Naturally many Christians are excited about this story, but others are asking, </a:t>
            </a:r>
            <a:r>
              <a:rPr lang="en-US" altLang="en-US">
                <a:cs typeface="Arial" charset="0"/>
              </a:rPr>
              <a:t>'</a:t>
            </a:r>
            <a:r>
              <a:rPr lang="en-US" altLang="en-US"/>
              <a:t>Is it true?</a:t>
            </a:r>
            <a:r>
              <a:rPr lang="en-US" altLang="en-US">
                <a:cs typeface="Arial" charset="0"/>
              </a:rPr>
              <a:t>'</a:t>
            </a:r>
          </a:p>
          <a:p>
            <a:r>
              <a:rPr lang="en-US" altLang="en-US"/>
              <a:t>Before we try to do some historical sleuthing on the story itself, let</a:t>
            </a:r>
            <a:r>
              <a:rPr lang="en-US" altLang="en-US">
                <a:cs typeface="Arial" charset="0"/>
              </a:rPr>
              <a:t>'</a:t>
            </a:r>
            <a:r>
              <a:rPr lang="en-US" altLang="en-US"/>
              <a:t>s look at the science.</a:t>
            </a:r>
          </a:p>
          <a:p>
            <a:r>
              <a:rPr lang="en-US" altLang="en-US"/>
              <a:t>How might a computer detect a day missing from past time?</a:t>
            </a:r>
          </a:p>
        </p:txBody>
      </p:sp>
    </p:spTree>
    <p:custDataLst>
      <p:tags r:id="rId1"/>
    </p:custDataLst>
  </p:cSld>
  <p:clrMapOvr>
    <a:masterClrMapping/>
  </p:clrMapOvr>
  <p:transition advTm="118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7.1"/>
</p:tagLst>
</file>

<file path=ppt/tags/tag10.xml><?xml version="1.0" encoding="utf-8"?>
<p:tagLst xmlns:a="http://schemas.openxmlformats.org/drawingml/2006/main" xmlns:r="http://schemas.openxmlformats.org/officeDocument/2006/relationships" xmlns:p="http://schemas.openxmlformats.org/presentationml/2006/main">
  <p:tag name="TIMING" val="|0.3|5.2|18.6|9.2"/>
</p:tagLst>
</file>

<file path=ppt/tags/tag11.xml><?xml version="1.0" encoding="utf-8"?>
<p:tagLst xmlns:a="http://schemas.openxmlformats.org/drawingml/2006/main" xmlns:r="http://schemas.openxmlformats.org/officeDocument/2006/relationships" xmlns:p="http://schemas.openxmlformats.org/presentationml/2006/main">
  <p:tag name="TIMING" val="|0.4|16.2|3"/>
</p:tagLst>
</file>

<file path=ppt/tags/tag12.xml><?xml version="1.0" encoding="utf-8"?>
<p:tagLst xmlns:a="http://schemas.openxmlformats.org/drawingml/2006/main" xmlns:r="http://schemas.openxmlformats.org/officeDocument/2006/relationships" xmlns:p="http://schemas.openxmlformats.org/presentationml/2006/main">
  <p:tag name="TIMING" val="|0.1|4.9|4.1"/>
</p:tagLst>
</file>

<file path=ppt/tags/tag13.xml><?xml version="1.0" encoding="utf-8"?>
<p:tagLst xmlns:a="http://schemas.openxmlformats.org/drawingml/2006/main" xmlns:r="http://schemas.openxmlformats.org/officeDocument/2006/relationships" xmlns:p="http://schemas.openxmlformats.org/presentationml/2006/main">
  <p:tag name="TIMING" val="|0.2|14.3|15.2|6.3"/>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5.xml><?xml version="1.0" encoding="utf-8"?>
<p:tagLst xmlns:a="http://schemas.openxmlformats.org/drawingml/2006/main" xmlns:r="http://schemas.openxmlformats.org/officeDocument/2006/relationships" xmlns:p="http://schemas.openxmlformats.org/presentationml/2006/main">
  <p:tag name="TIMING" val="|0.4|7|4.5|9.1"/>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17.xml><?xml version="1.0" encoding="utf-8"?>
<p:tagLst xmlns:a="http://schemas.openxmlformats.org/drawingml/2006/main" xmlns:r="http://schemas.openxmlformats.org/officeDocument/2006/relationships" xmlns:p="http://schemas.openxmlformats.org/presentationml/2006/main">
  <p:tag name="TIMING" val="|0.3"/>
</p:tagLst>
</file>

<file path=ppt/tags/tag18.xml><?xml version="1.0" encoding="utf-8"?>
<p:tagLst xmlns:a="http://schemas.openxmlformats.org/drawingml/2006/main" xmlns:r="http://schemas.openxmlformats.org/officeDocument/2006/relationships" xmlns:p="http://schemas.openxmlformats.org/presentationml/2006/main">
  <p:tag name="TIMING" val="|0.3"/>
</p:tagLst>
</file>

<file path=ppt/tags/tag19.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5|6.7"/>
</p:tagLst>
</file>

<file path=ppt/tags/tag20.xml><?xml version="1.0" encoding="utf-8"?>
<p:tagLst xmlns:a="http://schemas.openxmlformats.org/drawingml/2006/main" xmlns:r="http://schemas.openxmlformats.org/officeDocument/2006/relationships" xmlns:p="http://schemas.openxmlformats.org/presentationml/2006/main">
  <p:tag name="TIMING" val="|0.3|1.5|10.1|4.8|30.5|7.8"/>
</p:tagLst>
</file>

<file path=ppt/tags/tag21.xml><?xml version="1.0" encoding="utf-8"?>
<p:tagLst xmlns:a="http://schemas.openxmlformats.org/drawingml/2006/main" xmlns:r="http://schemas.openxmlformats.org/officeDocument/2006/relationships" xmlns:p="http://schemas.openxmlformats.org/presentationml/2006/main">
  <p:tag name="TIMING" val="|2.3|8|5.1"/>
</p:tagLst>
</file>

<file path=ppt/tags/tag22.xml><?xml version="1.0" encoding="utf-8"?>
<p:tagLst xmlns:a="http://schemas.openxmlformats.org/drawingml/2006/main" xmlns:r="http://schemas.openxmlformats.org/officeDocument/2006/relationships" xmlns:p="http://schemas.openxmlformats.org/presentationml/2006/main">
  <p:tag name="TIMING" val="|0.2|4.2|5.6"/>
</p:tagLst>
</file>

<file path=ppt/tags/tag23.xml><?xml version="1.0" encoding="utf-8"?>
<p:tagLst xmlns:a="http://schemas.openxmlformats.org/drawingml/2006/main" xmlns:r="http://schemas.openxmlformats.org/officeDocument/2006/relationships" xmlns:p="http://schemas.openxmlformats.org/presentationml/2006/main">
  <p:tag name="TIMING" val="|0.2|6.8|7|3.2|6.8"/>
</p:tagLst>
</file>

<file path=ppt/tags/tag24.xml><?xml version="1.0" encoding="utf-8"?>
<p:tagLst xmlns:a="http://schemas.openxmlformats.org/drawingml/2006/main" xmlns:r="http://schemas.openxmlformats.org/officeDocument/2006/relationships" xmlns:p="http://schemas.openxmlformats.org/presentationml/2006/main">
  <p:tag name="TIMING" val="|0.2|5.3|13.3"/>
</p:tagLst>
</file>

<file path=ppt/tags/tag25.xml><?xml version="1.0" encoding="utf-8"?>
<p:tagLst xmlns:a="http://schemas.openxmlformats.org/drawingml/2006/main" xmlns:r="http://schemas.openxmlformats.org/officeDocument/2006/relationships" xmlns:p="http://schemas.openxmlformats.org/presentationml/2006/main">
  <p:tag name="TIMING" val="|1.4|6.1|7.1"/>
</p:tagLst>
</file>

<file path=ppt/tags/tag26.xml><?xml version="1.0" encoding="utf-8"?>
<p:tagLst xmlns:a="http://schemas.openxmlformats.org/drawingml/2006/main" xmlns:r="http://schemas.openxmlformats.org/officeDocument/2006/relationships" xmlns:p="http://schemas.openxmlformats.org/presentationml/2006/main">
  <p:tag name="TIMING" val="|0.3|21.5"/>
</p:tagLst>
</file>

<file path=ppt/tags/tag27.xml><?xml version="1.0" encoding="utf-8"?>
<p:tagLst xmlns:a="http://schemas.openxmlformats.org/drawingml/2006/main" xmlns:r="http://schemas.openxmlformats.org/officeDocument/2006/relationships" xmlns:p="http://schemas.openxmlformats.org/presentationml/2006/main">
  <p:tag name="TIMING" val="|0.2|6.5"/>
</p:tagLst>
</file>

<file path=ppt/tags/tag28.xml><?xml version="1.0" encoding="utf-8"?>
<p:tagLst xmlns:a="http://schemas.openxmlformats.org/drawingml/2006/main" xmlns:r="http://schemas.openxmlformats.org/officeDocument/2006/relationships" xmlns:p="http://schemas.openxmlformats.org/presentationml/2006/main">
  <p:tag name="TIMING" val="|0.3|3|8"/>
</p:tagLst>
</file>

<file path=ppt/tags/tag29.xml><?xml version="1.0" encoding="utf-8"?>
<p:tagLst xmlns:a="http://schemas.openxmlformats.org/drawingml/2006/main" xmlns:r="http://schemas.openxmlformats.org/officeDocument/2006/relationships" xmlns:p="http://schemas.openxmlformats.org/presentationml/2006/main">
  <p:tag name="TIMING" val="|0.3|17.8"/>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30.xml><?xml version="1.0" encoding="utf-8"?>
<p:tagLst xmlns:a="http://schemas.openxmlformats.org/drawingml/2006/main" xmlns:r="http://schemas.openxmlformats.org/officeDocument/2006/relationships" xmlns:p="http://schemas.openxmlformats.org/presentationml/2006/main">
  <p:tag name="TIMING" val="|0.3|10.1"/>
</p:tagLst>
</file>

<file path=ppt/tags/tag31.xml><?xml version="1.0" encoding="utf-8"?>
<p:tagLst xmlns:a="http://schemas.openxmlformats.org/drawingml/2006/main" xmlns:r="http://schemas.openxmlformats.org/officeDocument/2006/relationships" xmlns:p="http://schemas.openxmlformats.org/presentationml/2006/main">
  <p:tag name="TIMING" val="|0.4"/>
</p:tagLst>
</file>

<file path=ppt/tags/tag32.xml><?xml version="1.0" encoding="utf-8"?>
<p:tagLst xmlns:a="http://schemas.openxmlformats.org/drawingml/2006/main" xmlns:r="http://schemas.openxmlformats.org/officeDocument/2006/relationships" xmlns:p="http://schemas.openxmlformats.org/presentationml/2006/main">
  <p:tag name="TIMING" val="|0.3|8.3"/>
</p:tagLst>
</file>

<file path=ppt/tags/tag33.xml><?xml version="1.0" encoding="utf-8"?>
<p:tagLst xmlns:a="http://schemas.openxmlformats.org/drawingml/2006/main" xmlns:r="http://schemas.openxmlformats.org/officeDocument/2006/relationships" xmlns:p="http://schemas.openxmlformats.org/presentationml/2006/main">
  <p:tag name="TIMING" val="|0.3|15.5"/>
</p:tagLst>
</file>

<file path=ppt/tags/tag34.xml><?xml version="1.0" encoding="utf-8"?>
<p:tagLst xmlns:a="http://schemas.openxmlformats.org/drawingml/2006/main" xmlns:r="http://schemas.openxmlformats.org/officeDocument/2006/relationships" xmlns:p="http://schemas.openxmlformats.org/presentationml/2006/main">
  <p:tag name="TIMING" val="|1.1|6.9|5.5|3.2"/>
</p:tagLst>
</file>

<file path=ppt/tags/tag35.xml><?xml version="1.0" encoding="utf-8"?>
<p:tagLst xmlns:a="http://schemas.openxmlformats.org/drawingml/2006/main" xmlns:r="http://schemas.openxmlformats.org/officeDocument/2006/relationships" xmlns:p="http://schemas.openxmlformats.org/presentationml/2006/main">
  <p:tag name="TIMING" val="|0.4|14.3"/>
</p:tagLst>
</file>

<file path=ppt/tags/tag36.xml><?xml version="1.0" encoding="utf-8"?>
<p:tagLst xmlns:a="http://schemas.openxmlformats.org/drawingml/2006/main" xmlns:r="http://schemas.openxmlformats.org/officeDocument/2006/relationships" xmlns:p="http://schemas.openxmlformats.org/presentationml/2006/main">
  <p:tag name="TIMING" val="|0.2|5.1|7"/>
</p:tagLst>
</file>

<file path=ppt/tags/tag37.xml><?xml version="1.0" encoding="utf-8"?>
<p:tagLst xmlns:a="http://schemas.openxmlformats.org/drawingml/2006/main" xmlns:r="http://schemas.openxmlformats.org/officeDocument/2006/relationships" xmlns:p="http://schemas.openxmlformats.org/presentationml/2006/main">
  <p:tag name="TIMING" val="|0.4|8|5.8"/>
</p:tagLst>
</file>

<file path=ppt/tags/tag38.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4|0.9"/>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0.6|5.1|2.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252</TotalTime>
  <Words>2734</Words>
  <Application>Microsoft Office PowerPoint</Application>
  <PresentationFormat>On-screen Show (4:3)</PresentationFormat>
  <Paragraphs>117</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Joshua's Long Day  &amp; the NASA Computers</vt:lpstr>
      <vt:lpstr>The Story</vt:lpstr>
      <vt:lpstr>The Story</vt:lpstr>
      <vt:lpstr>The Story</vt:lpstr>
      <vt:lpstr>The Story</vt:lpstr>
      <vt:lpstr>The Story</vt:lpstr>
      <vt:lpstr>The Story</vt:lpstr>
      <vt:lpstr>Is the Story True?</vt:lpstr>
      <vt:lpstr>Is It True?</vt:lpstr>
      <vt:lpstr>Finding a Missing Day</vt:lpstr>
      <vt:lpstr>Finding a Missing Day</vt:lpstr>
      <vt:lpstr>Finding a Missing Day</vt:lpstr>
      <vt:lpstr>Finding a Missing Day</vt:lpstr>
      <vt:lpstr>Story a Hoax?</vt:lpstr>
      <vt:lpstr>Another Story</vt:lpstr>
      <vt:lpstr>Another Story</vt:lpstr>
      <vt:lpstr>Another Story</vt:lpstr>
      <vt:lpstr>Another Story</vt:lpstr>
      <vt:lpstr>Another Story</vt:lpstr>
      <vt:lpstr>The Stories Compared</vt:lpstr>
      <vt:lpstr>Professor Totten</vt:lpstr>
      <vt:lpstr>Professor Totten</vt:lpstr>
      <vt:lpstr>Professor Totten</vt:lpstr>
      <vt:lpstr>Totten's Calculations</vt:lpstr>
      <vt:lpstr>Totten's Calculations</vt:lpstr>
      <vt:lpstr>Totten's Calculations</vt:lpstr>
      <vt:lpstr>Totten's Calculations</vt:lpstr>
      <vt:lpstr>Totten's Source</vt:lpstr>
      <vt:lpstr>All Past Time</vt:lpstr>
      <vt:lpstr>All Past Time</vt:lpstr>
      <vt:lpstr>Conclusions</vt:lpstr>
      <vt:lpstr>Conclusions</vt:lpstr>
      <vt:lpstr>Conclusions</vt:lpstr>
      <vt:lpstr>Lessons</vt:lpstr>
      <vt:lpstr>Lessons</vt:lpstr>
      <vt:lpstr>Lessons</vt:lpstr>
      <vt:lpstr>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Joshua’s Long Day  &amp; the NASA Computers</dc:title>
  <dc:creator>rnewman</dc:creator>
  <cp:lastModifiedBy>Newman</cp:lastModifiedBy>
  <cp:revision>113</cp:revision>
  <dcterms:created xsi:type="dcterms:W3CDTF">2007-04-19T15:01:28Z</dcterms:created>
  <dcterms:modified xsi:type="dcterms:W3CDTF">2015-07-06T14:16:05Z</dcterms:modified>
</cp:coreProperties>
</file>