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7" r:id="rId3"/>
    <p:sldId id="306" r:id="rId4"/>
    <p:sldId id="258" r:id="rId5"/>
    <p:sldId id="259" r:id="rId6"/>
    <p:sldId id="305" r:id="rId7"/>
    <p:sldId id="260" r:id="rId8"/>
    <p:sldId id="261" r:id="rId9"/>
    <p:sldId id="269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303" r:id="rId22"/>
    <p:sldId id="274" r:id="rId23"/>
    <p:sldId id="30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C0C0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 autoAdjust="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26"/>
    </p:cViewPr>
  </p:sorter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47" name="Group 75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4343" name="Group 71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54275" name="Rectangle 3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76" name="Rectangle 4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77" name="Rectangle 5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78" name="Rectangle 6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79" name="Rectangle 7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0" name="Rectangle 8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1" name="Rectangle 9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2" name="Rectangle 10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3" name="Rectangle 11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4" name="Rectangle 12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5" name="Rectangle 13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6" name="Rectangle 14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7" name="Rectangle 15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8" name="Rectangle 16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9" name="Rectangle 17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0" name="Rectangle 18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1" name="Rectangle 19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2" name="Rectangle 20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3" name="Rectangle 21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4" name="Rectangle 22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5" name="Rectangle 23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6" name="Rectangle 24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7" name="Rectangle 25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8" name="Rectangle 26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9" name="Rectangle 27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0" name="Rectangle 28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1" name="Rectangle 29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2" name="Rectangle 30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3" name="Rectangle 31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4" name="Rectangle 32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5" name="Rectangle 33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6" name="Rectangle 34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7" name="Rectangle 35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8" name="Rectangle 36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9" name="Rectangle 37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0" name="Rectangle 38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1" name="Rectangle 39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2" name="Rectangle 40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3" name="Rectangle 41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4" name="Rectangle 42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5" name="Rectangle 43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6" name="Rectangle 44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7" name="Rectangle 45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8" name="Rectangle 46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9" name="Rectangle 47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0" name="Rectangle 48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1" name="Rectangle 49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2" name="Rectangle 50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3" name="Rectangle 51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4" name="Rectangle 52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5" name="Rectangle 53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6" name="Rectangle 54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7" name="Rectangle 55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8" name="Rectangle 56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9" name="Rectangle 57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0" name="Rectangle 58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1" name="Rectangle 59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2" name="Rectangle 60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3" name="Rectangle 61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4" name="Rectangle 62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335" name="Rectangle 63"/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6" name="Rectangle 64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337" name="Rectangle 65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/>
          </a:p>
        </p:txBody>
      </p:sp>
      <p:sp>
        <p:nvSpPr>
          <p:cNvPr id="5433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433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4340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4341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4342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EF75CE-E4DF-40B5-A79B-E503D41B48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8128A-D0F1-4C74-82BA-930060486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6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0DF11-99E1-47A0-92B1-F6EB4C40F7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446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61B6D7-48F3-4AE8-A30E-02BA7CD889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16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99FB32F-ADE6-4186-84E9-D1860E27E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95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22476-6C17-4147-BC92-E2D82E779F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4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9522D-5B69-4D55-B9AF-C9291E890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69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535B6-A0DC-4E7F-8583-9046B828A7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29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24BAC-2DE7-495E-A9D3-7186A5011E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83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F4A54-4F23-4FEE-853A-20769F4B4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41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43F57-6FDC-4863-BEFF-3DE6F39EAD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84F42-E0B1-4172-9B61-2BDB01E724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01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72959-0620-458A-8DCD-FD123C3C8F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68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19" name="Group 71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53251" name="Rectangle 3"/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" name="Rectangle 4"/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3" name="Rectangle 5"/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4" name="Rectangle 6"/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5" name="Rectangle 7"/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6" name="Rectangle 8"/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Rectangle 9"/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Rectangle 10"/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Rectangle 11"/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Rectangle 12"/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Rectangle 13"/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Rectangle 14"/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Rectangle 15"/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Rectangle 16"/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Rectangle 17"/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Rectangle 18"/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Rectangle 19"/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Rectangle 20"/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Rectangle 21"/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Rectangle 22"/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Rectangle 23"/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Rectangle 24"/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Rectangle 25"/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4" name="Rectangle 26"/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5" name="Rectangle 27"/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6" name="Rectangle 28"/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7" name="Rectangle 29"/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8" name="Rectangle 30"/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9" name="Rectangle 31"/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0" name="Rectangle 32"/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1" name="Rectangle 33"/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2" name="Rectangle 34"/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3" name="Rectangle 35"/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4" name="Rectangle 36"/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5" name="Rectangle 37"/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6" name="Rectangle 38"/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7" name="Rectangle 39"/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Rectangle 40"/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9" name="Rectangle 41"/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0" name="Rectangle 42"/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1" name="Rectangle 43"/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2" name="Rectangle 44"/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3" name="Rectangle 45"/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4" name="Rectangle 46"/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5" name="Rectangle 47"/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6" name="Rectangle 48"/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7" name="Rectangle 49"/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8" name="Rectangle 50"/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9" name="Rectangle 51"/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0" name="Rectangle 52"/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1" name="Rectangle 53"/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2" name="Rectangle 54"/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3" name="Rectangle 55"/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4" name="Rectangle 56"/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5" name="Rectangle 57"/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6" name="Rectangle 58"/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7" name="Rectangle 59"/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8" name="Rectangle 60"/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9" name="Rectangle 61"/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0" name="Rectangle 62"/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1" name="Rectangle 63"/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2" name="Rectangle 64"/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13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3314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331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5331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5331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782A5A-8917-4A15-A9AD-3041E82381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Jewish Background </a:t>
            </a:r>
            <a:br>
              <a:rPr lang="en-US" altLang="en-US"/>
            </a:br>
            <a:r>
              <a:rPr lang="en-US" altLang="en-US"/>
              <a:t>to the New Testament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Robert C. Newman</a:t>
            </a:r>
          </a:p>
        </p:txBody>
      </p:sp>
      <p:pic>
        <p:nvPicPr>
          <p:cNvPr id="86020" name="Picture 4" descr="CHANUKH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530475" cy="28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ewishBackN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571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6018" grpId="0" autoUpdateAnimBg="0"/>
      <p:bldP spid="86019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Palestine under Persia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Rise of Cyrus</a:t>
            </a:r>
          </a:p>
          <a:p>
            <a:r>
              <a:rPr lang="en-US" altLang="en-US"/>
              <a:t>Return of the Jews</a:t>
            </a:r>
          </a:p>
          <a:p>
            <a:r>
              <a:rPr lang="en-US" altLang="en-US"/>
              <a:t>Rebuilding the Temple</a:t>
            </a:r>
          </a:p>
          <a:p>
            <a:r>
              <a:rPr lang="en-US" altLang="en-US"/>
              <a:t>Revival in Judah &amp; Rebuilding Walls</a:t>
            </a:r>
          </a:p>
          <a:p>
            <a:r>
              <a:rPr lang="en-US" altLang="en-US"/>
              <a:t>The Aramaic Language</a:t>
            </a:r>
          </a:p>
          <a:p>
            <a:r>
              <a:rPr lang="en-US" altLang="en-US"/>
              <a:t>Rise of the Synagogue</a:t>
            </a:r>
          </a:p>
          <a:p>
            <a:r>
              <a:rPr lang="en-US" altLang="en-US"/>
              <a:t>The IT Temples</a:t>
            </a:r>
          </a:p>
        </p:txBody>
      </p:sp>
    </p:spTree>
    <p:custDataLst>
      <p:tags r:id="rId1"/>
    </p:custDataLst>
  </p:cSld>
  <p:clrMapOvr>
    <a:masterClrMapping/>
  </p:clrMapOvr>
  <p:transition advTm="17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Rise of Cyrus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559 BC – Cyrus inherits small kingdom of Anshan (Persia)</a:t>
            </a:r>
          </a:p>
          <a:p>
            <a:r>
              <a:rPr lang="en-US" altLang="en-US"/>
              <a:t>550 – Cyrus defeats the Medes</a:t>
            </a:r>
          </a:p>
          <a:p>
            <a:pPr lvl="1"/>
            <a:r>
              <a:rPr lang="en-US" altLang="en-US"/>
              <a:t>Nabonidus cancels his support!</a:t>
            </a:r>
          </a:p>
          <a:p>
            <a:r>
              <a:rPr lang="en-US" altLang="en-US"/>
              <a:t>546 – Cyrus takes Asia Minor</a:t>
            </a:r>
          </a:p>
          <a:p>
            <a:r>
              <a:rPr lang="en-US" altLang="en-US"/>
              <a:t>539 – Cyrus takes Babylon</a:t>
            </a:r>
          </a:p>
        </p:txBody>
      </p:sp>
    </p:spTree>
    <p:custDataLst>
      <p:tags r:id="rId1"/>
    </p:custDataLst>
  </p:cSld>
  <p:clrMapOvr>
    <a:masterClrMapping/>
  </p:clrMapOvr>
  <p:transition advTm="117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bldLvl="2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Return of the Jews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539-530 BC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Cyrus in concerned to stabilize his empire.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One of the problems of Assyria &amp; Babylon rule was religious triumphalism.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So Cyrus tries to be considerate.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Another problem was their deportation policy.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Cyrus allow Jews &amp; others to return home.</a:t>
            </a:r>
          </a:p>
        </p:txBody>
      </p:sp>
    </p:spTree>
    <p:custDataLst>
      <p:tags r:id="rId1"/>
    </p:custDataLst>
  </p:cSld>
  <p:clrMapOvr>
    <a:masterClrMapping/>
  </p:clrMapOvr>
  <p:transition advTm="84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Rebuilding: the 2</a:t>
            </a:r>
            <a:r>
              <a:rPr lang="en-US" altLang="en-US" baseline="30000"/>
              <a:t>nd</a:t>
            </a:r>
            <a:r>
              <a:rPr lang="en-US" altLang="en-US"/>
              <a:t> Temple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Cyrus allowed rebuilding to start, but stopped it when neighbors opposed (Ezra 4 &amp; 6).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When Darius reigns, Jewish loyalty rewarded by allowing rebuilding.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Temple completed 515 by: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Prophets Haggai &amp; Zechariah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Governor Zerubbabel &amp; High Priest Jeshua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This 2</a:t>
            </a:r>
            <a:r>
              <a:rPr lang="en-US" altLang="en-US" sz="2800" baseline="30000"/>
              <a:t>nd</a:t>
            </a:r>
            <a:r>
              <a:rPr lang="en-US" altLang="en-US" sz="2800"/>
              <a:t> temple lasts till AD 70.</a:t>
            </a:r>
          </a:p>
        </p:txBody>
      </p:sp>
    </p:spTree>
    <p:custDataLst>
      <p:tags r:id="rId1"/>
    </p:custDataLst>
  </p:cSld>
  <p:clrMapOvr>
    <a:masterClrMapping/>
  </p:clrMapOvr>
  <p:transition advTm="112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Revival &amp; Rebuilding: </a:t>
            </a:r>
            <a:br>
              <a:rPr lang="en-US" altLang="en-US"/>
            </a:br>
            <a:r>
              <a:rPr lang="en-US" altLang="en-US"/>
              <a:t>The Walls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Under Artaxerxes 1 (465-423)</a:t>
            </a:r>
          </a:p>
          <a:p>
            <a:pPr>
              <a:lnSpc>
                <a:spcPct val="90000"/>
              </a:lnSpc>
            </a:pPr>
            <a:r>
              <a:rPr lang="en-US" altLang="en-US"/>
              <a:t>458 – Ezra returns from Babylon w/ commission from Persian king; restores people to observing Law.</a:t>
            </a:r>
          </a:p>
          <a:p>
            <a:pPr>
              <a:lnSpc>
                <a:spcPct val="90000"/>
              </a:lnSpc>
            </a:pPr>
            <a:r>
              <a:rPr lang="en-US" altLang="en-US"/>
              <a:t>445 – Nehemiah sent as governor to rebuild city walls of Jerusalem.</a:t>
            </a:r>
          </a:p>
          <a:p>
            <a:pPr>
              <a:lnSpc>
                <a:spcPct val="90000"/>
              </a:lnSpc>
            </a:pPr>
            <a:r>
              <a:rPr lang="en-US" altLang="en-US"/>
              <a:t>With fortifications in place, Jerusalem is now a city again.</a:t>
            </a:r>
          </a:p>
        </p:txBody>
      </p:sp>
    </p:spTree>
    <p:custDataLst>
      <p:tags r:id="rId1"/>
    </p:custDataLst>
  </p:cSld>
  <p:clrMapOvr>
    <a:masterClrMapping/>
  </p:clrMapOvr>
  <p:transition advTm="122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Aramaic Language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Ancient language of Syria/Aram (upper Euphrates valley)</a:t>
            </a:r>
          </a:p>
          <a:p>
            <a:r>
              <a:rPr lang="en-US" altLang="en-US" sz="2800"/>
              <a:t>Becomes diplomatic &amp; trade language of ancient Near East</a:t>
            </a:r>
          </a:p>
          <a:p>
            <a:r>
              <a:rPr lang="en-US" altLang="en-US" sz="2800"/>
              <a:t>Adopted by the Jews:</a:t>
            </a:r>
          </a:p>
          <a:p>
            <a:pPr lvl="1"/>
            <a:r>
              <a:rPr lang="en-US" altLang="en-US" sz="2400"/>
              <a:t>Probably during Babylonian exile, ~550 BC</a:t>
            </a:r>
          </a:p>
          <a:p>
            <a:pPr lvl="1"/>
            <a:r>
              <a:rPr lang="en-US" altLang="en-US" sz="2400"/>
              <a:t>Oral translations of OT </a:t>
            </a:r>
            <a:r>
              <a:rPr lang="en-US" altLang="en-US" sz="2400">
                <a:sym typeface="Wingdings" pitchFamily="2" charset="2"/>
              </a:rPr>
              <a:t> Aramaic</a:t>
            </a:r>
          </a:p>
          <a:p>
            <a:pPr lvl="1"/>
            <a:r>
              <a:rPr lang="en-US" altLang="en-US" sz="2400">
                <a:sym typeface="Wingdings" pitchFamily="2" charset="2"/>
              </a:rPr>
              <a:t>Still in use at time of Jesus</a:t>
            </a:r>
          </a:p>
          <a:p>
            <a:pPr lvl="1"/>
            <a:r>
              <a:rPr lang="en-US" altLang="en-US" sz="2400"/>
              <a:t>Used in rabbinic literature beyond AD 550</a:t>
            </a:r>
          </a:p>
        </p:txBody>
      </p:sp>
    </p:spTree>
    <p:custDataLst>
      <p:tags r:id="rId1"/>
    </p:custDataLst>
  </p:cSld>
  <p:clrMapOvr>
    <a:masterClrMapping/>
  </p:clrMapOvr>
  <p:transition advTm="195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Rise of the Synagogue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Place of worship for those unable to attend temple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Features prayer &amp; Bible study but no sacrifice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Origin obscure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Continued alongside 2</a:t>
            </a:r>
            <a:r>
              <a:rPr lang="en-US" altLang="en-US" sz="2400" baseline="30000"/>
              <a:t>nd</a:t>
            </a:r>
            <a:r>
              <a:rPr lang="en-US" altLang="en-US" sz="2400"/>
              <a:t> temple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Only place of Jewish worship after AD 70</a:t>
            </a:r>
          </a:p>
        </p:txBody>
      </p:sp>
      <p:pic>
        <p:nvPicPr>
          <p:cNvPr id="98310" name="Picture 6" descr="Synago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3488" y="2479675"/>
            <a:ext cx="3979862" cy="304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07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IT Temples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2362200"/>
            <a:ext cx="811053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(Jerusalem) Temple (515-70AD)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Orthodox, on site of Solomon’s temple</a:t>
            </a:r>
          </a:p>
          <a:p>
            <a:pPr>
              <a:lnSpc>
                <a:spcPct val="90000"/>
              </a:lnSpc>
            </a:pPr>
            <a:r>
              <a:rPr lang="en-US" altLang="en-US"/>
              <a:t>Samaritan Temple (450/330-128BC)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On Mt Gerizim, near Shechem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Destroyed by Maccabees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Still a holy site in NT times &amp; today</a:t>
            </a:r>
          </a:p>
          <a:p>
            <a:pPr>
              <a:lnSpc>
                <a:spcPct val="90000"/>
              </a:lnSpc>
            </a:pPr>
            <a:r>
              <a:rPr lang="en-US" altLang="en-US"/>
              <a:t>Elephantine Temple (525-390BC)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Leontopolis Temple (160-72AD)</a:t>
            </a:r>
          </a:p>
        </p:txBody>
      </p:sp>
      <p:pic>
        <p:nvPicPr>
          <p:cNvPr id="100356" name="Picture 4" descr="Temple5-14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"/>
            <a:ext cx="19431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5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Palestine </a:t>
            </a:r>
            <a:br>
              <a:rPr lang="en-US" altLang="en-US"/>
            </a:br>
            <a:r>
              <a:rPr lang="en-US" altLang="en-US"/>
              <a:t>under the Greeks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331-c160 BC</a:t>
            </a:r>
          </a:p>
        </p:txBody>
      </p:sp>
      <p:pic>
        <p:nvPicPr>
          <p:cNvPr id="101380" name="Picture 4" descr="apolva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241617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 autoUpdateAnimBg="0"/>
      <p:bldP spid="10137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Palestine under the Greeks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Alexander the Great (336-323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Struggle for Succession (to 301 BC)</a:t>
            </a:r>
          </a:p>
          <a:p>
            <a:pPr>
              <a:lnSpc>
                <a:spcPct val="90000"/>
              </a:lnSpc>
            </a:pPr>
            <a:r>
              <a:rPr lang="en-US" altLang="en-US"/>
              <a:t>Ptolemaic Dynasty (to 30 BC)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Controls Palestine 301-198 BC</a:t>
            </a:r>
          </a:p>
          <a:p>
            <a:pPr>
              <a:lnSpc>
                <a:spcPct val="90000"/>
              </a:lnSpc>
            </a:pPr>
            <a:r>
              <a:rPr lang="en-US" altLang="en-US"/>
              <a:t>Seleucid Dynasty (to 63 BC)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Controls Palestine 198-c160 BC</a:t>
            </a:r>
          </a:p>
          <a:p>
            <a:pPr>
              <a:lnSpc>
                <a:spcPct val="90000"/>
              </a:lnSpc>
            </a:pPr>
            <a:r>
              <a:rPr lang="en-US" altLang="en-US"/>
              <a:t>Hellenism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 Septuagint</a:t>
            </a:r>
          </a:p>
        </p:txBody>
      </p:sp>
    </p:spTree>
    <p:custDataLst>
      <p:tags r:id="rId1"/>
    </p:custDataLst>
  </p:cSld>
  <p:clrMapOvr>
    <a:masterClrMapping/>
  </p:clrMapOvr>
  <p:transition advTm="81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Intertestament Period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Valuable to know something of this period, due to big changes between the OT and NT periods.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OT ends ~400 BC, NT begins ~4 BC.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Government is Persia at end of OT, Roman at beginning of NT.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Languages in OT period are Hebrew, Aramaic; NT period adds Greek, Latin.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OT culture Semitic, NT culture Hellenistic.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Geographic center: OT is Fertile Crescent, NT is Mediterranean</a:t>
            </a:r>
          </a:p>
        </p:txBody>
      </p:sp>
    </p:spTree>
    <p:custDataLst>
      <p:tags r:id="rId1"/>
    </p:custDataLst>
  </p:cSld>
  <p:clrMapOvr>
    <a:masterClrMapping/>
  </p:clrMapOvr>
  <p:transition advTm="73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Alexander the Great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2286000"/>
            <a:ext cx="8110537" cy="4191000"/>
          </a:xfrm>
        </p:spPr>
        <p:txBody>
          <a:bodyPr/>
          <a:lstStyle/>
          <a:p>
            <a:r>
              <a:rPr lang="en-US" altLang="en-US" sz="2800"/>
              <a:t>336 – succeeds father Philip at age 20</a:t>
            </a:r>
          </a:p>
          <a:p>
            <a:r>
              <a:rPr lang="en-US" altLang="en-US" sz="2800"/>
              <a:t>334 – invades Asia Minor </a:t>
            </a:r>
          </a:p>
          <a:p>
            <a:r>
              <a:rPr lang="en-US" altLang="en-US" sz="2800"/>
              <a:t>Major victories:</a:t>
            </a:r>
          </a:p>
          <a:p>
            <a:pPr lvl="1"/>
            <a:r>
              <a:rPr lang="en-US" altLang="en-US" sz="2400"/>
              <a:t>334 – Granicus River – opens Asia M</a:t>
            </a:r>
          </a:p>
          <a:p>
            <a:pPr lvl="1"/>
            <a:r>
              <a:rPr lang="en-US" altLang="en-US" sz="2400"/>
              <a:t>333 – Issus – opens Syria, Pal, Egypt</a:t>
            </a:r>
          </a:p>
          <a:p>
            <a:pPr lvl="1"/>
            <a:r>
              <a:rPr lang="en-US" altLang="en-US" sz="2400"/>
              <a:t>331 – Gaugamela – destroys Persian E</a:t>
            </a:r>
          </a:p>
          <a:p>
            <a:r>
              <a:rPr lang="en-US" altLang="en-US" sz="2800"/>
              <a:t>Continues to India</a:t>
            </a:r>
          </a:p>
          <a:p>
            <a:r>
              <a:rPr lang="en-US" altLang="en-US" sz="2800"/>
              <a:t>323 – dies at Babylon, age 33</a:t>
            </a:r>
          </a:p>
        </p:txBody>
      </p:sp>
      <p:pic>
        <p:nvPicPr>
          <p:cNvPr id="103432" name="Picture 8" descr="alexa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228600"/>
            <a:ext cx="147796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1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bldLvl="2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Alexander's Empire</a:t>
            </a:r>
          </a:p>
        </p:txBody>
      </p:sp>
      <p:pic>
        <p:nvPicPr>
          <p:cNvPr id="140291" name="Picture 3" descr="AlexEmp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69342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3200400" y="3886200"/>
            <a:ext cx="533400" cy="228600"/>
          </a:xfrm>
          <a:prstGeom prst="ellips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4267200" y="3733800"/>
            <a:ext cx="914400" cy="381000"/>
          </a:xfrm>
          <a:prstGeom prst="ellips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1676400" y="2895600"/>
            <a:ext cx="762000" cy="381000"/>
          </a:xfrm>
          <a:prstGeom prst="ellips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57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6" grpId="0" animBg="1"/>
      <p:bldP spid="140297" grpId="0" animBg="1"/>
      <p:bldP spid="1402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Struggle for Succession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Alexander did not have an heir.</a:t>
            </a:r>
          </a:p>
          <a:p>
            <a:pPr lvl="1"/>
            <a:r>
              <a:rPr lang="en-US" altLang="en-US" sz="2400"/>
              <a:t>Son a baby, dies young</a:t>
            </a:r>
          </a:p>
          <a:p>
            <a:pPr lvl="1"/>
            <a:r>
              <a:rPr lang="en-US" altLang="en-US" sz="2400"/>
              <a:t>Brother mentally incompetent</a:t>
            </a:r>
          </a:p>
          <a:p>
            <a:pPr lvl="1"/>
            <a:r>
              <a:rPr lang="en-US" altLang="en-US" sz="2400"/>
              <a:t>Generals fall to fighting when son dead</a:t>
            </a:r>
          </a:p>
          <a:p>
            <a:r>
              <a:rPr lang="en-US" altLang="en-US" sz="2800"/>
              <a:t>The empire divided</a:t>
            </a:r>
          </a:p>
          <a:p>
            <a:pPr lvl="1"/>
            <a:r>
              <a:rPr lang="en-US" altLang="en-US" sz="2400"/>
              <a:t>Thrace ruled by Lysimachus</a:t>
            </a:r>
          </a:p>
          <a:p>
            <a:pPr lvl="1"/>
            <a:r>
              <a:rPr lang="en-US" altLang="en-US" sz="2400"/>
              <a:t>Macedonia by Cassander</a:t>
            </a:r>
          </a:p>
          <a:p>
            <a:pPr lvl="1"/>
            <a:r>
              <a:rPr lang="en-US" altLang="en-US" sz="2400"/>
              <a:t>Asia Minor, Mesopotamia by Seleucus</a:t>
            </a:r>
          </a:p>
          <a:p>
            <a:pPr lvl="1"/>
            <a:r>
              <a:rPr lang="en-US" altLang="en-US" sz="2400"/>
              <a:t>Egypt, Syria by Ptolemy</a:t>
            </a:r>
          </a:p>
        </p:txBody>
      </p:sp>
    </p:spTree>
    <p:custDataLst>
      <p:tags r:id="rId1"/>
    </p:custDataLst>
  </p:cSld>
  <p:clrMapOvr>
    <a:masterClrMapping/>
  </p:clrMapOvr>
  <p:transition advTm="82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Empire Divided</a:t>
            </a:r>
          </a:p>
        </p:txBody>
      </p:sp>
      <p:pic>
        <p:nvPicPr>
          <p:cNvPr id="141315" name="Picture 3" descr="AlexEmp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9342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1889125" y="1936750"/>
            <a:ext cx="196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Lysimachus</a:t>
            </a: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1279525" y="231775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Cassander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3946525" y="3613150"/>
            <a:ext cx="154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Seleucus</a:t>
            </a: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1736725" y="4984750"/>
            <a:ext cx="1417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Ptolemy</a:t>
            </a:r>
          </a:p>
        </p:txBody>
      </p:sp>
    </p:spTree>
    <p:custDataLst>
      <p:tags r:id="rId1"/>
    </p:custDataLst>
  </p:cSld>
  <p:clrMapOvr>
    <a:masterClrMapping/>
  </p:clrMapOvr>
  <p:transition advTm="80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utoUpdateAnimBg="0"/>
      <p:bldP spid="141317" grpId="0" autoUpdateAnimBg="0"/>
      <p:bldP spid="141318" grpId="0" autoUpdateAnimBg="0"/>
      <p:bldP spid="14131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Ptolemaic Dynasty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Lasts till 30 BC, controls Palestine 301-198 BC</a:t>
            </a:r>
          </a:p>
          <a:p>
            <a:pPr>
              <a:lnSpc>
                <a:spcPct val="90000"/>
              </a:lnSpc>
            </a:pPr>
            <a:r>
              <a:rPr lang="en-US" altLang="en-US"/>
              <a:t>Ptolemy grabbed off Palestine while other generals fighting Antigonus.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He &amp; successors (almost all named Ptolemy) treat Jews fairly well.</a:t>
            </a:r>
          </a:p>
          <a:p>
            <a:pPr>
              <a:lnSpc>
                <a:spcPct val="90000"/>
              </a:lnSpc>
            </a:pPr>
            <a:r>
              <a:rPr lang="en-US" altLang="en-US"/>
              <a:t>Many Jews settle in Alexandria, capital of Ptolemaic dynasty.</a:t>
            </a:r>
          </a:p>
        </p:txBody>
      </p:sp>
    </p:spTree>
    <p:custDataLst>
      <p:tags r:id="rId1"/>
    </p:custDataLst>
  </p:cSld>
  <p:clrMapOvr>
    <a:masterClrMapping/>
  </p:clrMapOvr>
  <p:transition advTm="62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Seleucid Dynasty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Lasts till 63 BC, controls Palestine 198-160 BC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Gets Palestine after long series of wars with Ptolemies.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Antiochus 4 favors Hellenized Jews &amp; allows them to re-establish Jerusalem as Hellenistic city.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Antiochus later attempts to abolish Judaism (168), leading to Maccabean revolt (167).</a:t>
            </a:r>
          </a:p>
        </p:txBody>
      </p:sp>
    </p:spTree>
    <p:custDataLst>
      <p:tags r:id="rId1"/>
    </p:custDataLst>
  </p:cSld>
  <p:clrMapOvr>
    <a:masterClrMapping/>
  </p:clrMapOvr>
  <p:transition advTm="49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Hellenism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2438400"/>
            <a:ext cx="8110537" cy="4191000"/>
          </a:xfrm>
        </p:spPr>
        <p:txBody>
          <a:bodyPr/>
          <a:lstStyle/>
          <a:p>
            <a:r>
              <a:rPr lang="en-US" altLang="en-US" sz="2800"/>
              <a:t>From Greek word for Greece, "Hellas"</a:t>
            </a:r>
          </a:p>
          <a:p>
            <a:r>
              <a:rPr lang="en-US" altLang="en-US" sz="2800"/>
              <a:t>Name for Greek culture as it developed in the East after Alexander</a:t>
            </a:r>
          </a:p>
          <a:p>
            <a:r>
              <a:rPr lang="en-US" altLang="en-US" sz="2800"/>
              <a:t>Influenced Judaism &amp; somewhat influenced by it</a:t>
            </a:r>
          </a:p>
          <a:p>
            <a:r>
              <a:rPr lang="en-US" altLang="en-US" sz="2800"/>
              <a:t>Includes religious mixing</a:t>
            </a:r>
          </a:p>
          <a:p>
            <a:r>
              <a:rPr lang="en-US" altLang="en-US" sz="2800"/>
              <a:t>Various Greek philosophies</a:t>
            </a:r>
          </a:p>
          <a:p>
            <a:r>
              <a:rPr lang="en-US" altLang="en-US" sz="2800"/>
              <a:t>Political, economic benefits of citizenship</a:t>
            </a:r>
          </a:p>
        </p:txBody>
      </p:sp>
      <p:pic>
        <p:nvPicPr>
          <p:cNvPr id="107524" name="Picture 4" descr="PythianG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228600"/>
            <a:ext cx="160813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9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Septuagint (LXX)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2438400"/>
            <a:ext cx="8110537" cy="4114800"/>
          </a:xfrm>
        </p:spPr>
        <p:txBody>
          <a:bodyPr/>
          <a:lstStyle/>
          <a:p>
            <a:r>
              <a:rPr lang="en-US" altLang="en-US"/>
              <a:t>Greek translation of the OT</a:t>
            </a:r>
          </a:p>
          <a:p>
            <a:pPr lvl="1"/>
            <a:r>
              <a:rPr lang="en-US" altLang="en-US"/>
              <a:t>Oldest translation into Greek</a:t>
            </a:r>
          </a:p>
          <a:p>
            <a:r>
              <a:rPr lang="en-US" altLang="en-US"/>
              <a:t>Origin – </a:t>
            </a:r>
            <a:r>
              <a:rPr lang="en-US" altLang="en-US" i="1"/>
              <a:t>Letter of Aristeas</a:t>
            </a:r>
            <a:endParaRPr lang="en-US" altLang="en-US"/>
          </a:p>
          <a:p>
            <a:pPr lvl="1"/>
            <a:r>
              <a:rPr lang="en-US" altLang="en-US"/>
              <a:t>Ptolemy 2 has Jewish elders translate Law for his library</a:t>
            </a:r>
          </a:p>
          <a:p>
            <a:pPr lvl="1"/>
            <a:r>
              <a:rPr lang="en-US" altLang="en-US"/>
              <a:t>Later additions to story</a:t>
            </a:r>
          </a:p>
          <a:p>
            <a:pPr lvl="1"/>
            <a:r>
              <a:rPr lang="en-US" altLang="en-US"/>
              <a:t>General opinion of story today</a:t>
            </a:r>
          </a:p>
          <a:p>
            <a:pPr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108548" name="Picture 4" descr="LX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228600"/>
            <a:ext cx="16922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15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Importance of the LXX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Longest translation of any writing from antiquity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Gives OT text a century before oldest Hebrew manuscripts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Sets pattern for Greek theological terms in NT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Put OT in universal language of Mediterranean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Became the OT for the early church</a:t>
            </a:r>
          </a:p>
        </p:txBody>
      </p:sp>
    </p:spTree>
    <p:custDataLst>
      <p:tags r:id="rId1"/>
    </p:custDataLst>
  </p:cSld>
  <p:clrMapOvr>
    <a:masterClrMapping/>
  </p:clrMapOvr>
  <p:transition advTm="77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Independence </a:t>
            </a:r>
            <a:br>
              <a:rPr lang="en-US" altLang="en-US"/>
            </a:br>
            <a:r>
              <a:rPr lang="en-US" altLang="en-US"/>
              <a:t>under the Hasmoneans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160–63 BC</a:t>
            </a:r>
          </a:p>
        </p:txBody>
      </p:sp>
      <p:pic>
        <p:nvPicPr>
          <p:cNvPr id="110596" name="Picture 4" descr="CHANUKH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2530475" cy="28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utoUpdateAnimBg="0"/>
      <p:bldP spid="11059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Fertile Crescent	</a:t>
            </a:r>
          </a:p>
        </p:txBody>
      </p:sp>
      <p:pic>
        <p:nvPicPr>
          <p:cNvPr id="147461" name="Picture 5" descr="fertilecre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38388"/>
            <a:ext cx="7924800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9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Independence </a:t>
            </a:r>
            <a:br>
              <a:rPr lang="en-US" altLang="en-US"/>
            </a:br>
            <a:r>
              <a:rPr lang="en-US" altLang="en-US"/>
              <a:t>under the Hasmoneans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Antiochus 4 &amp; the Abomination of Desolation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 Maccabean Revolt (167-134)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 Hasmonean Dynasty (164-63)</a:t>
            </a:r>
          </a:p>
          <a:p>
            <a:pPr>
              <a:lnSpc>
                <a:spcPct val="90000"/>
              </a:lnSpc>
            </a:pPr>
            <a:r>
              <a:rPr lang="en-US" altLang="en-US"/>
              <a:t>Jewish Sects of the Period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Pharisees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Sadducees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Essenes</a:t>
            </a:r>
          </a:p>
        </p:txBody>
      </p:sp>
    </p:spTree>
    <p:custDataLst>
      <p:tags r:id="rId1"/>
    </p:custDataLst>
  </p:cSld>
  <p:clrMapOvr>
    <a:masterClrMapping/>
  </p:clrMapOvr>
  <p:transition advTm="18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bldLvl="2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Antiochus Epiphanes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2209800"/>
            <a:ext cx="8110537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175 – usurps throne from nephew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Tries to unify empire via Hellenism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Favors Hellenistic Jews; Jerusalem refounded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Deposes high priests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Onias 3 for Jason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Jason for Menelaus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168 – defeated by Romans in Egypt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Tries to destroy Judaism; rededicates temple to Zeus</a:t>
            </a:r>
          </a:p>
        </p:txBody>
      </p:sp>
      <p:pic>
        <p:nvPicPr>
          <p:cNvPr id="113668" name="Picture 4" descr="Antiochus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"/>
            <a:ext cx="1647825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0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3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3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bldLvl="2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Maccabean Revolt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Origin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Aged priest Matthias resists at Modin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He &amp; sons flee to wilderness to resist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Judah the Maccabee (166-160)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Succeeds father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His nickname "Hammerer"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Successful series of battles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Jonathan (to 142) &amp; Simon (to 134)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Seleucids weak; Maccs grow by diplomacy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Both murdered, but start dynasty</a:t>
            </a:r>
          </a:p>
        </p:txBody>
      </p:sp>
    </p:spTree>
    <p:custDataLst>
      <p:tags r:id="rId1"/>
    </p:custDataLst>
  </p:cSld>
  <p:clrMapOvr>
    <a:masterClrMapping/>
  </p:clrMapOvr>
  <p:transition advTm="1719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bldLvl="2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Hasmonean Dynasty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John Hyrcanus (134-104)</a:t>
            </a:r>
          </a:p>
          <a:p>
            <a:pPr lvl="1"/>
            <a:r>
              <a:rPr lang="en-US" altLang="en-US" sz="2400"/>
              <a:t>Greatly expands Judean territory</a:t>
            </a:r>
          </a:p>
          <a:p>
            <a:pPr lvl="1"/>
            <a:r>
              <a:rPr lang="en-US" altLang="en-US" sz="2400"/>
              <a:t>Rise of Pharisees &amp; Sadducees</a:t>
            </a:r>
          </a:p>
          <a:p>
            <a:r>
              <a:rPr lang="en-US" altLang="en-US" sz="2800"/>
              <a:t>Aristobolus (103)</a:t>
            </a:r>
          </a:p>
          <a:p>
            <a:pPr lvl="1"/>
            <a:r>
              <a:rPr lang="en-US" altLang="en-US" sz="2400"/>
              <a:t>Kills several brothers, takes title "king"</a:t>
            </a:r>
          </a:p>
          <a:p>
            <a:pPr lvl="1"/>
            <a:r>
              <a:rPr lang="en-US" altLang="en-US" sz="2400"/>
              <a:t>Dies from fear, drink, disease</a:t>
            </a:r>
          </a:p>
          <a:p>
            <a:r>
              <a:rPr lang="en-US" altLang="en-US" sz="2800"/>
              <a:t>Alexander Jannaeus (102-76)</a:t>
            </a:r>
          </a:p>
          <a:p>
            <a:pPr lvl="1"/>
            <a:r>
              <a:rPr lang="en-US" altLang="en-US" sz="2400"/>
              <a:t>Continues expansion to Solomon-sized</a:t>
            </a:r>
          </a:p>
          <a:p>
            <a:pPr lvl="1"/>
            <a:r>
              <a:rPr lang="en-US" altLang="en-US" sz="2400"/>
              <a:t>Troubles with Pharisees</a:t>
            </a:r>
          </a:p>
        </p:txBody>
      </p:sp>
    </p:spTree>
    <p:custDataLst>
      <p:tags r:id="rId1"/>
    </p:custDataLst>
  </p:cSld>
  <p:clrMapOvr>
    <a:masterClrMapping/>
  </p:clrMapOvr>
  <p:transition advTm="106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 bldLvl="2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Hasmonean Dynasty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Salome Alexandra (76-67)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Wife of Aristobolus &amp; Alex Jannaeus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Succeeds at Alex’s death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Two sons: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Hyrcanus 2 – made high priest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Aristobolus 2 – given military command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End of Hasmonean Independence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Salome dies, succeeded by Hyrcanus 2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Aristobolus 2 snatches throne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Hyrcanus flees, opens war, calls on Rome</a:t>
            </a:r>
          </a:p>
        </p:txBody>
      </p:sp>
    </p:spTree>
    <p:custDataLst>
      <p:tags r:id="rId1"/>
    </p:custDataLst>
  </p:cSld>
  <p:clrMapOvr>
    <a:masterClrMapping/>
  </p:clrMapOvr>
  <p:transition advTm="73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6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6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6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6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bldLvl="3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Jewish Sects of the Period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Three main groups:</a:t>
            </a:r>
          </a:p>
          <a:p>
            <a:pPr lvl="1"/>
            <a:r>
              <a:rPr lang="en-US" altLang="en-US"/>
              <a:t>Pharisees</a:t>
            </a:r>
          </a:p>
          <a:p>
            <a:pPr lvl="1"/>
            <a:r>
              <a:rPr lang="en-US" altLang="en-US"/>
              <a:t>Sadducees</a:t>
            </a:r>
          </a:p>
          <a:p>
            <a:pPr lvl="1"/>
            <a:r>
              <a:rPr lang="en-US" altLang="en-US"/>
              <a:t>Essenes</a:t>
            </a:r>
          </a:p>
          <a:p>
            <a:r>
              <a:rPr lang="en-US" altLang="en-US"/>
              <a:t>Their Theology</a:t>
            </a:r>
          </a:p>
          <a:p>
            <a:r>
              <a:rPr lang="en-US" altLang="en-US"/>
              <a:t>Their Influence &amp; Survival</a:t>
            </a:r>
          </a:p>
        </p:txBody>
      </p:sp>
    </p:spTree>
    <p:custDataLst>
      <p:tags r:id="rId1"/>
    </p:custDataLst>
  </p:cSld>
  <p:clrMapOvr>
    <a:masterClrMapping/>
  </p:clrMapOvr>
  <p:transition advTm="208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2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Palestine </a:t>
            </a:r>
            <a:br>
              <a:rPr lang="en-US" altLang="en-US"/>
            </a:br>
            <a:r>
              <a:rPr lang="en-US" altLang="en-US"/>
              <a:t>under the Romans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63 BC to 135 AD +</a:t>
            </a:r>
          </a:p>
        </p:txBody>
      </p:sp>
      <p:pic>
        <p:nvPicPr>
          <p:cNvPr id="118789" name="Picture 5" descr="augustus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22225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8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autoUpdateAnimBg="0"/>
      <p:bldP spid="11878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Palestine under the Romans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End of the Hasmonean Dynasty (63)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</a:t>
            </a:r>
            <a:r>
              <a:rPr lang="en-US" altLang="en-US" sz="2800" i="1"/>
              <a:t>Pax Romana </a:t>
            </a:r>
            <a:r>
              <a:rPr lang="en-US" altLang="en-US" sz="2800"/>
              <a:t>(30 BC – 170 AD)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Herod Family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Antipater, Herod's father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Herod the Great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Herod's sons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Herod's descendants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Messianic Expectation &amp; the End of the Jewish State</a:t>
            </a:r>
          </a:p>
        </p:txBody>
      </p:sp>
    </p:spTree>
    <p:custDataLst>
      <p:tags r:id="rId1"/>
    </p:custDataLst>
  </p:cSld>
  <p:clrMapOvr>
    <a:masterClrMapping/>
  </p:clrMapOvr>
  <p:transition advTm="19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bldLvl="2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End of the </a:t>
            </a:r>
            <a:br>
              <a:rPr lang="en-US" altLang="en-US"/>
            </a:br>
            <a:r>
              <a:rPr lang="en-US" altLang="en-US"/>
              <a:t>Hasmonean Dynasty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Hyrcanus flees brother Aristobolus.</a:t>
            </a:r>
          </a:p>
          <a:p>
            <a:pPr lvl="1"/>
            <a:r>
              <a:rPr lang="en-US" altLang="en-US"/>
              <a:t>Romans intervene in dispute.</a:t>
            </a:r>
          </a:p>
          <a:p>
            <a:pPr lvl="1"/>
            <a:r>
              <a:rPr lang="en-US" altLang="en-US"/>
              <a:t>Judea loses most of its conquered territories.</a:t>
            </a:r>
          </a:p>
          <a:p>
            <a:pPr lvl="1"/>
            <a:r>
              <a:rPr lang="en-US" altLang="en-US"/>
              <a:t>Hyrcanus 2 made "Ethnarch" of Judea instead of king.</a:t>
            </a:r>
          </a:p>
          <a:p>
            <a:r>
              <a:rPr lang="en-US" altLang="en-US"/>
              <a:t>Romans rule Palestine as client state or province from 63 BC to AD 639.</a:t>
            </a:r>
          </a:p>
        </p:txBody>
      </p:sp>
    </p:spTree>
    <p:custDataLst>
      <p:tags r:id="rId1"/>
    </p:custDataLst>
  </p:cSld>
  <p:clrMapOvr>
    <a:masterClrMapping/>
  </p:clrMapOvr>
  <p:transition advTm="53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bldLvl="2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Roman Peace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Two centuries (30 BC – 170 AD) of peace over empire beginning with Augustus</a:t>
            </a:r>
          </a:p>
          <a:p>
            <a:r>
              <a:rPr lang="en-US" altLang="en-US" sz="2800"/>
              <a:t>Great growth in prosperity, reaching peak in 2</a:t>
            </a:r>
            <a:r>
              <a:rPr lang="en-US" altLang="en-US" sz="2800" baseline="30000"/>
              <a:t>nd</a:t>
            </a:r>
            <a:r>
              <a:rPr lang="en-US" altLang="en-US" sz="2800"/>
              <a:t> century AD</a:t>
            </a:r>
          </a:p>
          <a:p>
            <a:r>
              <a:rPr lang="en-US" altLang="en-US" sz="2800"/>
              <a:t>Important for early spread of Xy:</a:t>
            </a:r>
          </a:p>
          <a:p>
            <a:pPr lvl="1"/>
            <a:r>
              <a:rPr lang="en-US" altLang="en-US" sz="2400"/>
              <a:t>Peace</a:t>
            </a:r>
          </a:p>
          <a:p>
            <a:pPr lvl="1"/>
            <a:r>
              <a:rPr lang="en-US" altLang="en-US" sz="2400"/>
              <a:t>Roman roads</a:t>
            </a:r>
          </a:p>
          <a:p>
            <a:pPr lvl="1"/>
            <a:r>
              <a:rPr lang="en-US" altLang="en-US" sz="2400"/>
              <a:t>Lack of national boundaries</a:t>
            </a:r>
          </a:p>
        </p:txBody>
      </p:sp>
    </p:spTree>
    <p:custDataLst>
      <p:tags r:id="rId1"/>
    </p:custDataLst>
  </p:cSld>
  <p:clrMapOvr>
    <a:masterClrMapping/>
  </p:clrMapOvr>
  <p:transition advTm="74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Ancient Sources </a:t>
            </a:r>
            <a:br>
              <a:rPr lang="en-US" altLang="en-US"/>
            </a:br>
            <a:r>
              <a:rPr lang="en-US" altLang="en-US"/>
              <a:t>on the IT Period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OT prediction, esp. Daniel</a:t>
            </a:r>
          </a:p>
          <a:p>
            <a:r>
              <a:rPr lang="en-US" altLang="en-US"/>
              <a:t>OT Apocrypha &amp; Pseudepigrapha</a:t>
            </a:r>
          </a:p>
          <a:p>
            <a:r>
              <a:rPr lang="en-US" altLang="en-US"/>
              <a:t>Philo of Alexandria (20 BC – AD 40+)</a:t>
            </a:r>
          </a:p>
          <a:p>
            <a:r>
              <a:rPr lang="en-US" altLang="en-US"/>
              <a:t>Josephus (AD 37-100+)</a:t>
            </a:r>
          </a:p>
          <a:p>
            <a:r>
              <a:rPr lang="en-US" altLang="en-US"/>
              <a:t>Dead Sea Scrolls</a:t>
            </a:r>
          </a:p>
          <a:p>
            <a:r>
              <a:rPr lang="en-US" altLang="en-US"/>
              <a:t>Rabbinic literature</a:t>
            </a:r>
          </a:p>
        </p:txBody>
      </p:sp>
      <p:pic>
        <p:nvPicPr>
          <p:cNvPr id="88068" name="Picture 4" descr="BS00979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304800"/>
            <a:ext cx="19272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22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Herod Family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Antipater, Herod's father</a:t>
            </a:r>
          </a:p>
          <a:p>
            <a:pPr lvl="1"/>
            <a:r>
              <a:rPr lang="en-US" altLang="en-US"/>
              <a:t>Idumean, advisor to Hyrcanus 2, power behind the throne</a:t>
            </a:r>
          </a:p>
          <a:p>
            <a:pPr lvl="1"/>
            <a:r>
              <a:rPr lang="en-US" altLang="en-US"/>
              <a:t>Made procurator of Judea for helping Julius Caesar</a:t>
            </a:r>
          </a:p>
          <a:p>
            <a:pPr lvl="1"/>
            <a:r>
              <a:rPr lang="en-US" altLang="en-US"/>
              <a:t>Made sons Phasael &amp; Herod administrators</a:t>
            </a:r>
          </a:p>
          <a:p>
            <a:pPr lvl="1"/>
            <a:r>
              <a:rPr lang="en-US" altLang="en-US"/>
              <a:t>Assassinated 43 BC</a:t>
            </a:r>
          </a:p>
        </p:txBody>
      </p:sp>
    </p:spTree>
    <p:custDataLst>
      <p:tags r:id="rId1"/>
    </p:custDataLst>
  </p:cSld>
  <p:clrMapOvr>
    <a:masterClrMapping/>
  </p:clrMapOvr>
  <p:transition advTm="78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bldLvl="2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Herod the Great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42 – appointed joint Tetrarch with brother Phasael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40 – Phasael killed by invading Parthians, Herod flees to Rome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40 – Roman senate appoints him King of the Jews.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37 – Herod reconquers Jerusalem.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31 – Throne insecure till death of Antony &amp; Cleopatra</a:t>
            </a:r>
          </a:p>
        </p:txBody>
      </p:sp>
    </p:spTree>
    <p:custDataLst>
      <p:tags r:id="rId1"/>
    </p:custDataLst>
  </p:cSld>
  <p:clrMapOvr>
    <a:masterClrMapping/>
  </p:clrMapOvr>
  <p:transition advTm="51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Herod the Great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His terrible family troubles</a:t>
            </a:r>
          </a:p>
          <a:p>
            <a:pPr lvl="1"/>
            <a:r>
              <a:rPr lang="en-US" altLang="en-US" sz="2400"/>
              <a:t>Combination of conniving &amp; suspicion</a:t>
            </a:r>
          </a:p>
          <a:p>
            <a:pPr lvl="1"/>
            <a:r>
              <a:rPr lang="en-US" altLang="en-US" sz="2400"/>
              <a:t>Eventually he kills favorite wife &amp; three sons, among others.</a:t>
            </a:r>
          </a:p>
          <a:p>
            <a:r>
              <a:rPr lang="en-US" altLang="en-US" sz="2800"/>
              <a:t>Herod's accomplishments</a:t>
            </a:r>
          </a:p>
          <a:p>
            <a:pPr lvl="1"/>
            <a:r>
              <a:rPr lang="en-US" altLang="en-US" sz="2400"/>
              <a:t>Ruled large territory</a:t>
            </a:r>
          </a:p>
          <a:p>
            <a:pPr lvl="1"/>
            <a:r>
              <a:rPr lang="en-US" altLang="en-US" sz="2400"/>
              <a:t>Renovated Jerusalem temple (19 BC +)</a:t>
            </a:r>
          </a:p>
          <a:p>
            <a:pPr lvl="1"/>
            <a:r>
              <a:rPr lang="en-US" altLang="en-US" sz="2400"/>
              <a:t>Building projects (Caesarea, Sebaste)</a:t>
            </a:r>
          </a:p>
          <a:p>
            <a:pPr lvl="1"/>
            <a:r>
              <a:rPr lang="en-US" altLang="en-US" sz="2400"/>
              <a:t>Killing Bethlehem's children</a:t>
            </a:r>
          </a:p>
        </p:txBody>
      </p:sp>
    </p:spTree>
    <p:custDataLst>
      <p:tags r:id="rId1"/>
    </p:custDataLst>
  </p:cSld>
  <p:clrMapOvr>
    <a:masterClrMapping/>
  </p:clrMapOvr>
  <p:transition advTm="90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Herod's Sons </a:t>
            </a:r>
            <a:br>
              <a:rPr lang="en-US" altLang="en-US"/>
            </a:br>
            <a:r>
              <a:rPr lang="en-US" altLang="en-US"/>
              <a:t>&amp; Descendants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Sons: ruled by his will after death</a:t>
            </a:r>
          </a:p>
          <a:p>
            <a:pPr lvl="1"/>
            <a:r>
              <a:rPr lang="en-US" altLang="en-US"/>
              <a:t>Archelaus – Judea/Samaria/Idumea till AD 6</a:t>
            </a:r>
          </a:p>
          <a:p>
            <a:pPr lvl="1"/>
            <a:r>
              <a:rPr lang="en-US" altLang="en-US"/>
              <a:t>Antipas – Galilee/Peraea to AD 39</a:t>
            </a:r>
          </a:p>
          <a:p>
            <a:pPr lvl="1"/>
            <a:r>
              <a:rPr lang="en-US" altLang="en-US"/>
              <a:t>Philip – Iturea/Trachonitis to AD 34</a:t>
            </a:r>
          </a:p>
          <a:p>
            <a:r>
              <a:rPr lang="en-US" altLang="en-US"/>
              <a:t>Descendants by Mariamne</a:t>
            </a:r>
          </a:p>
          <a:p>
            <a:pPr lvl="1"/>
            <a:r>
              <a:rPr lang="en-US" altLang="en-US"/>
              <a:t>Herod Agrippa 1 – King of Jews 41-44</a:t>
            </a:r>
          </a:p>
          <a:p>
            <a:pPr lvl="1"/>
            <a:r>
              <a:rPr lang="en-US" altLang="en-US"/>
              <a:t>Herod Agrippa 2 – a king to c100</a:t>
            </a:r>
          </a:p>
        </p:txBody>
      </p:sp>
    </p:spTree>
    <p:custDataLst>
      <p:tags r:id="rId1"/>
    </p:custDataLst>
  </p:cSld>
  <p:clrMapOvr>
    <a:masterClrMapping/>
  </p:clrMapOvr>
  <p:transition advTm="50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2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Messianic Expectation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Messianic fervor by the end of the IT period</a:t>
            </a:r>
          </a:p>
          <a:p>
            <a:r>
              <a:rPr lang="en-US" altLang="en-US"/>
              <a:t>The person of the Messiah</a:t>
            </a:r>
          </a:p>
          <a:p>
            <a:r>
              <a:rPr lang="en-US" altLang="en-US"/>
              <a:t>Various views of the Messianic Period</a:t>
            </a:r>
          </a:p>
          <a:p>
            <a:r>
              <a:rPr lang="en-US" altLang="en-US"/>
              <a:t>The typical order of events</a:t>
            </a:r>
          </a:p>
        </p:txBody>
      </p:sp>
    </p:spTree>
    <p:custDataLst>
      <p:tags r:id="rId1"/>
    </p:custDataLst>
  </p:cSld>
  <p:clrMapOvr>
    <a:masterClrMapping/>
  </p:clrMapOvr>
  <p:transition advTm="15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Messianic Fervor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Very strong in the 1</a:t>
            </a:r>
            <a:r>
              <a:rPr lang="en-US" altLang="en-US" baseline="30000"/>
              <a:t>st</a:t>
            </a:r>
            <a:r>
              <a:rPr lang="en-US" altLang="en-US"/>
              <a:t> century 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Dissatisfaction with Roman rule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Zealot leaders calling for revolt</a:t>
            </a:r>
          </a:p>
          <a:p>
            <a:pPr>
              <a:lnSpc>
                <a:spcPct val="90000"/>
              </a:lnSpc>
            </a:pPr>
            <a:r>
              <a:rPr lang="en-US" altLang="en-US"/>
              <a:t>Influential in leading many Jews to participate in revolt against Rome</a:t>
            </a:r>
          </a:p>
          <a:p>
            <a:pPr>
              <a:lnSpc>
                <a:spcPct val="90000"/>
              </a:lnSpc>
            </a:pPr>
            <a:r>
              <a:rPr lang="en-US" altLang="en-US"/>
              <a:t>Probably one of the reasons was that Daniel's prophecy of the 70 weeks looked like it was running out</a:t>
            </a:r>
          </a:p>
        </p:txBody>
      </p:sp>
    </p:spTree>
    <p:custDataLst>
      <p:tags r:id="rId1"/>
    </p:custDataLst>
  </p:cSld>
  <p:clrMapOvr>
    <a:masterClrMapping/>
  </p:clrMapOvr>
  <p:transition advTm="28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bldLvl="2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Person of the Messiah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Variety of views, changing with time</a:t>
            </a:r>
          </a:p>
          <a:p>
            <a:pPr lvl="1"/>
            <a:r>
              <a:rPr lang="en-US" altLang="en-US"/>
              <a:t>Early interpreters see Messiah as more than human, tho no clear view of deity</a:t>
            </a:r>
          </a:p>
          <a:p>
            <a:pPr lvl="1"/>
            <a:r>
              <a:rPr lang="en-US" altLang="en-US"/>
              <a:t>Later rabbinic materials tend to minimize importance of Messiah.</a:t>
            </a:r>
          </a:p>
          <a:p>
            <a:r>
              <a:rPr lang="en-US" altLang="en-US"/>
              <a:t>OT Paradoxes:</a:t>
            </a:r>
          </a:p>
          <a:p>
            <a:pPr lvl="1"/>
            <a:r>
              <a:rPr lang="en-US" altLang="en-US"/>
              <a:t>Re/ office, activity, being, coming</a:t>
            </a:r>
          </a:p>
          <a:p>
            <a:pPr lvl="1"/>
            <a:r>
              <a:rPr lang="en-US" altLang="en-US"/>
              <a:t>Solved by NT and Jesus</a:t>
            </a:r>
          </a:p>
        </p:txBody>
      </p:sp>
    </p:spTree>
    <p:custDataLst>
      <p:tags r:id="rId1"/>
    </p:custDataLst>
  </p:cSld>
  <p:clrMapOvr>
    <a:masterClrMapping/>
  </p:clrMapOvr>
  <p:transition advTm="36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 bldLvl="2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Various Views of the Messianic Period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Several alternatives:</a:t>
            </a:r>
          </a:p>
          <a:p>
            <a:pPr lvl="1"/>
            <a:r>
              <a:rPr lang="en-US" altLang="en-US" sz="2400"/>
              <a:t>Messianic period only</a:t>
            </a:r>
          </a:p>
          <a:p>
            <a:pPr lvl="1"/>
            <a:r>
              <a:rPr lang="en-US" altLang="en-US" sz="2400"/>
              <a:t>Eschaton only</a:t>
            </a:r>
          </a:p>
          <a:p>
            <a:pPr lvl="1"/>
            <a:r>
              <a:rPr lang="en-US" altLang="en-US" sz="2400"/>
              <a:t>Both will occur – most common</a:t>
            </a:r>
          </a:p>
          <a:p>
            <a:r>
              <a:rPr lang="en-US" altLang="en-US" sz="2800"/>
              <a:t>These alternatives somewhat resemble the Christian views:</a:t>
            </a:r>
          </a:p>
          <a:p>
            <a:pPr lvl="1"/>
            <a:r>
              <a:rPr lang="en-US" altLang="en-US" sz="2400"/>
              <a:t>Post-Millennial</a:t>
            </a:r>
          </a:p>
          <a:p>
            <a:pPr lvl="1"/>
            <a:r>
              <a:rPr lang="en-US" altLang="en-US" sz="2400"/>
              <a:t>A-Millennial</a:t>
            </a:r>
          </a:p>
          <a:p>
            <a:pPr lvl="1"/>
            <a:r>
              <a:rPr lang="en-US" altLang="en-US" sz="2400"/>
              <a:t>Pre-Millennial</a:t>
            </a:r>
          </a:p>
        </p:txBody>
      </p:sp>
    </p:spTree>
    <p:custDataLst>
      <p:tags r:id="rId1"/>
    </p:custDataLst>
  </p:cSld>
  <p:clrMapOvr>
    <a:masterClrMapping/>
  </p:clrMapOvr>
  <p:transition advTm="27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 bldLvl="2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Order of End-Time Events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Signs will precede the end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Moral decay, disaster, signs, forerunner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Messianic kingdom established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Return from exile, nations punished, Messiah rules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Days of Messiah (= Xn millennium)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Variable features, length uncertain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Ends with rebellion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Age to Come (= Xn eternal state)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Resurrection, judgment, eternal states</a:t>
            </a:r>
          </a:p>
        </p:txBody>
      </p:sp>
    </p:spTree>
    <p:custDataLst>
      <p:tags r:id="rId1"/>
    </p:custDataLst>
  </p:cSld>
  <p:clrMapOvr>
    <a:masterClrMapping/>
  </p:clrMapOvr>
  <p:transition advTm="25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 bldLvl="2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End of the </a:t>
            </a:r>
            <a:br>
              <a:rPr lang="en-US" altLang="en-US"/>
            </a:br>
            <a:r>
              <a:rPr lang="en-US" altLang="en-US"/>
              <a:t>Jewish State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2209800"/>
            <a:ext cx="8110537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The Roman Procurators (6-66 AD)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Replacement for Archelaus (AD 6)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activities of the Zealots (6+)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Caligula's statue (41)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Herod Agrippa 1's short rule (41-44)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insensitivity of the Procurators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(1</a:t>
            </a:r>
            <a:r>
              <a:rPr lang="en-US" altLang="en-US" sz="2800" baseline="30000"/>
              <a:t>st</a:t>
            </a:r>
            <a:r>
              <a:rPr lang="en-US" altLang="en-US" sz="2800"/>
              <a:t>) Jewish Revolt (66-73)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Started in Caesarea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Moderate Jews lose control to Zealots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Jerusalem destroyed (70), Masada (73)</a:t>
            </a:r>
          </a:p>
        </p:txBody>
      </p:sp>
      <p:pic>
        <p:nvPicPr>
          <p:cNvPr id="132101" name="Picture 5" descr="JudCap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85950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6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Daniel's Overview </a:t>
            </a:r>
            <a:br>
              <a:rPr lang="en-US" altLang="en-US"/>
            </a:br>
            <a:r>
              <a:rPr lang="en-US" altLang="en-US"/>
              <a:t>of the IT Period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/>
              <a:t>Nebuchadnezzar's Image (Dan 2)</a:t>
            </a:r>
          </a:p>
          <a:p>
            <a:r>
              <a:rPr lang="en-US" altLang="en-US" sz="2400"/>
              <a:t>Image described.</a:t>
            </a:r>
          </a:p>
          <a:p>
            <a:pPr lvl="1"/>
            <a:r>
              <a:rPr lang="en-US" altLang="en-US" sz="2000"/>
              <a:t>Gold head</a:t>
            </a:r>
          </a:p>
          <a:p>
            <a:pPr lvl="1"/>
            <a:r>
              <a:rPr lang="en-US" altLang="en-US" sz="2000"/>
              <a:t>Silver chest</a:t>
            </a:r>
          </a:p>
          <a:p>
            <a:pPr lvl="1"/>
            <a:r>
              <a:rPr lang="en-US" altLang="en-US" sz="2000"/>
              <a:t>Bronze thighs</a:t>
            </a:r>
          </a:p>
          <a:p>
            <a:pPr lvl="1"/>
            <a:r>
              <a:rPr lang="en-US" altLang="en-US" sz="2000"/>
              <a:t>Iron legs</a:t>
            </a:r>
          </a:p>
          <a:p>
            <a:pPr lvl="1"/>
            <a:r>
              <a:rPr lang="en-US" altLang="en-US" sz="2000"/>
              <a:t>Iron &amp; clay feet</a:t>
            </a:r>
          </a:p>
          <a:p>
            <a:r>
              <a:rPr lang="en-US" altLang="en-US" sz="2400"/>
              <a:t>Image destroyed by stone.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  <p:pic>
        <p:nvPicPr>
          <p:cNvPr id="89093" name="Picture 5" descr="dant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33956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2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bldLvl="2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Palestine Afterward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Rabbi Johanan ben Zakkai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Got Roman permission to continue school &amp; court at Jamnia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Rebuilt Judaism w/o sacrifice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Xns excluded from synagogue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(2</a:t>
            </a:r>
            <a:r>
              <a:rPr lang="en-US" altLang="en-US" sz="2800" baseline="30000"/>
              <a:t>nd</a:t>
            </a:r>
            <a:r>
              <a:rPr lang="en-US" altLang="en-US" sz="2800"/>
              <a:t>) Bar-Kochba Revolt (132-35)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Romans to rebuild Jerusalem as pagan city.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Simeon b Koseba revolts &amp; is recognized as Messiah.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Revolt put down w/ much slaughter.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Jews forbidden to come near Jerusalem</a:t>
            </a:r>
          </a:p>
        </p:txBody>
      </p:sp>
      <p:pic>
        <p:nvPicPr>
          <p:cNvPr id="133124" name="Picture 4" descr="BenZakkai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885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1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build="p" bldLvl="2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9463" y="1766888"/>
            <a:ext cx="7678737" cy="762000"/>
          </a:xfrm>
        </p:spPr>
        <p:txBody>
          <a:bodyPr/>
          <a:lstStyle/>
          <a:p>
            <a:r>
              <a:rPr lang="en-US" altLang="en-US"/>
              <a:t>The End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But God is not finished with Israel yet!</a:t>
            </a:r>
          </a:p>
        </p:txBody>
      </p:sp>
    </p:spTree>
    <p:custDataLst>
      <p:tags r:id="rId1"/>
    </p:custData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autoUpdateAnimBg="0"/>
      <p:bldP spid="13926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Daniel's Overview</a:t>
            </a: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Daniel's Four Wild Animals (Dan 7)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Successive animals come out of sea.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horn from the fourth animal.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wild animals judged.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One like a son of man receives ruling power.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2800"/>
          </a:p>
        </p:txBody>
      </p:sp>
      <p:pic>
        <p:nvPicPr>
          <p:cNvPr id="143367" name="Picture 7" descr="fourbeas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216150"/>
            <a:ext cx="3505200" cy="3122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93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The Kingdoms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Kingdom  </a:t>
            </a:r>
            <a:r>
              <a:rPr lang="en-US" altLang="en-US">
                <a:solidFill>
                  <a:schemeClr val="folHlink"/>
                </a:solidFill>
              </a:rPr>
              <a:t>Image</a:t>
            </a:r>
            <a:r>
              <a:rPr lang="en-US" altLang="en-US"/>
              <a:t>        Animal</a:t>
            </a:r>
          </a:p>
          <a:p>
            <a:pPr lvl="1"/>
            <a:r>
              <a:rPr lang="en-US" altLang="en-US"/>
              <a:t>Babylon  </a:t>
            </a:r>
            <a:r>
              <a:rPr lang="en-US" altLang="en-US">
                <a:solidFill>
                  <a:schemeClr val="folHlink"/>
                </a:solidFill>
              </a:rPr>
              <a:t>Gold head</a:t>
            </a:r>
            <a:r>
              <a:rPr lang="en-US" altLang="en-US"/>
              <a:t>     Lion w/ wings</a:t>
            </a:r>
          </a:p>
          <a:p>
            <a:pPr lvl="1"/>
            <a:r>
              <a:rPr lang="en-US" altLang="en-US"/>
              <a:t>Persia     </a:t>
            </a:r>
            <a:r>
              <a:rPr lang="en-US" altLang="en-US">
                <a:solidFill>
                  <a:schemeClr val="folHlink"/>
                </a:solidFill>
              </a:rPr>
              <a:t>Silver chest</a:t>
            </a:r>
            <a:r>
              <a:rPr lang="en-US" altLang="en-US"/>
              <a:t>   Bear eating</a:t>
            </a:r>
          </a:p>
          <a:p>
            <a:pPr lvl="1"/>
            <a:r>
              <a:rPr lang="en-US" altLang="en-US"/>
              <a:t>Greece    </a:t>
            </a:r>
            <a:r>
              <a:rPr lang="en-US" altLang="en-US">
                <a:solidFill>
                  <a:schemeClr val="folHlink"/>
                </a:solidFill>
              </a:rPr>
              <a:t>Br thighs</a:t>
            </a:r>
            <a:r>
              <a:rPr lang="en-US" altLang="en-US"/>
              <a:t>      Leopard 4-heads</a:t>
            </a:r>
          </a:p>
          <a:p>
            <a:pPr lvl="1"/>
            <a:r>
              <a:rPr lang="en-US" altLang="en-US"/>
              <a:t>Rome      </a:t>
            </a:r>
            <a:r>
              <a:rPr lang="en-US" altLang="en-US">
                <a:solidFill>
                  <a:schemeClr val="folHlink"/>
                </a:solidFill>
              </a:rPr>
              <a:t>Iron legs</a:t>
            </a:r>
            <a:r>
              <a:rPr lang="en-US" altLang="en-US"/>
              <a:t>      Terrible 10-horn</a:t>
            </a:r>
          </a:p>
          <a:p>
            <a:r>
              <a:rPr lang="en-US" altLang="en-US"/>
              <a:t>Will use this scheme to structure our survey.</a:t>
            </a:r>
          </a:p>
        </p:txBody>
      </p:sp>
    </p:spTree>
    <p:custDataLst>
      <p:tags r:id="rId1"/>
    </p:custDataLst>
  </p:cSld>
  <p:clrMapOvr>
    <a:masterClrMapping/>
  </p:clrMapOvr>
  <p:transition advTm="59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Structure of Survey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Palestine under the Persians</a:t>
            </a:r>
          </a:p>
          <a:p>
            <a:pPr lvl="1"/>
            <a:r>
              <a:rPr lang="en-US" altLang="en-US" sz="2400"/>
              <a:t>539-331 BC</a:t>
            </a:r>
          </a:p>
          <a:p>
            <a:r>
              <a:rPr lang="en-US" altLang="en-US" sz="2800"/>
              <a:t>Palestine under the Greeks</a:t>
            </a:r>
          </a:p>
          <a:p>
            <a:pPr lvl="1"/>
            <a:r>
              <a:rPr lang="en-US" altLang="en-US" sz="2400"/>
              <a:t>331-160 BC</a:t>
            </a:r>
          </a:p>
          <a:p>
            <a:r>
              <a:rPr lang="en-US" altLang="en-US" sz="2800"/>
              <a:t>Independence under the Hasmoneans</a:t>
            </a:r>
          </a:p>
          <a:p>
            <a:pPr lvl="1"/>
            <a:r>
              <a:rPr lang="en-US" altLang="en-US" sz="2400"/>
              <a:t>160-63 BC</a:t>
            </a:r>
          </a:p>
          <a:p>
            <a:r>
              <a:rPr lang="en-US" altLang="en-US" sz="2800"/>
              <a:t>Palestine under the Romans</a:t>
            </a:r>
          </a:p>
          <a:p>
            <a:pPr lvl="1"/>
            <a:r>
              <a:rPr lang="en-US" altLang="en-US" sz="2400"/>
              <a:t>63 BC to AD 135 and beyond</a:t>
            </a:r>
          </a:p>
        </p:txBody>
      </p:sp>
    </p:spTree>
    <p:custDataLst>
      <p:tags r:id="rId1"/>
    </p:custDataLst>
  </p:cSld>
  <p:clrMapOvr>
    <a:masterClrMapping/>
  </p:clrMapOvr>
  <p:transition advTm="49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9463" y="1766888"/>
            <a:ext cx="7678737" cy="762000"/>
          </a:xfrm>
        </p:spPr>
        <p:txBody>
          <a:bodyPr/>
          <a:lstStyle/>
          <a:p>
            <a:r>
              <a:rPr lang="en-US" altLang="en-US"/>
              <a:t>Palestine under Persia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539-331 BC</a:t>
            </a:r>
          </a:p>
        </p:txBody>
      </p:sp>
      <p:pic>
        <p:nvPicPr>
          <p:cNvPr id="99332" name="Picture 4" descr="pers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70238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utoUpdateAnimBg="0"/>
      <p:bldP spid="99331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3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|1.8|1.3|2.8|1.6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5.4|21.3|5.2|4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1|30.7|8.5|6.6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8.3|13.1|3.5|7.5|1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3.9|20.7|4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9.2|13.4|18.4|65.8|35.3|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9|7.7|12.7|36.6|2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7.1|16.2|33.3|16|8.9|20.3|57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3.4|8.7|14.6|5.2|18.9|8.1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|8.1|11.5|22.7|1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3.1|6.5|2.2|19.5|18.7|20.8|14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9.8|2.8|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|13|8.3|4.5|9.5|5.6|5.5|9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0.9|1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6.4|4.7|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4|13.4|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.7|43.7|18|55|16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7|4|10.8|27.7|46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5|32.7|15.6|14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4|3.4|4.2|2.1|0.7|1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6|28.9|17.4|5.8|3.8|19.9|19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5|49.8|9.8|15|4.5|24.1|37.9|8.4|6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|5.4|16.8|3.8|11.8|13.1|14.4|8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1|4.2|5.7|3.7|4.6|16.5|1.5|6.1|7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.1|1.1|1.3|4.3|130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2|0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2.8|4.4|0.8|0.6|0.7|0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6|13.6|1.5|7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1.9|8.8|3.2|8.7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4|15.4|30.8|30.5|56.6|29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3|30.2|21.9|7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9|5.7|15.1|4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2.6|13.1|3.6|1.6|3.5|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8.8|2.6|4|7.7|2.8|4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4|2.3|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|1.2|4|6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7|5.3|6.1|2.8|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2|3.2|6.7|5.9|2.4|0.7|0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3.3|1.8|3.7|2.8|3.9|1.6|2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2|1.2|0.6|1|0.9|1.1|1.4|2.5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1|33.3|1.5|0.9|2.7|0.9|1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1.5|1|2.3|4.7|4.5|6.8|3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6.8|5.5|21.9|4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1|12.7|7.6|7.3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5|6.7|3|4.3|2|6.4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1.2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Designs\Bold Stripes.pot</Template>
  <TotalTime>377</TotalTime>
  <Words>1959</Words>
  <Application>Microsoft Office PowerPoint</Application>
  <PresentationFormat>On-screen Show (4:3)</PresentationFormat>
  <Paragraphs>343</Paragraphs>
  <Slides>51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Bold Stripes</vt:lpstr>
      <vt:lpstr>Jewish Background  to the New Testament</vt:lpstr>
      <vt:lpstr>The Intertestament Period</vt:lpstr>
      <vt:lpstr> Fertile Crescent </vt:lpstr>
      <vt:lpstr>Ancient Sources  on the IT Period</vt:lpstr>
      <vt:lpstr>Daniel's Overview  of the IT Period</vt:lpstr>
      <vt:lpstr>Daniel's Overview</vt:lpstr>
      <vt:lpstr>The Kingdoms</vt:lpstr>
      <vt:lpstr>Structure of Survey</vt:lpstr>
      <vt:lpstr>Palestine under Persia</vt:lpstr>
      <vt:lpstr>Palestine under Persia</vt:lpstr>
      <vt:lpstr>The Rise of Cyrus</vt:lpstr>
      <vt:lpstr>The Return of the Jews</vt:lpstr>
      <vt:lpstr>Rebuilding: the 2nd Temple</vt:lpstr>
      <vt:lpstr>Revival &amp; Rebuilding:  The Walls</vt:lpstr>
      <vt:lpstr>The Aramaic Language</vt:lpstr>
      <vt:lpstr>The Rise of the Synagogue</vt:lpstr>
      <vt:lpstr>The IT Temples</vt:lpstr>
      <vt:lpstr>Palestine  under the Greeks</vt:lpstr>
      <vt:lpstr>Palestine under the Greeks</vt:lpstr>
      <vt:lpstr>Alexander the Great</vt:lpstr>
      <vt:lpstr>Alexander's Empire</vt:lpstr>
      <vt:lpstr>The Struggle for Succession</vt:lpstr>
      <vt:lpstr>The Empire Divided</vt:lpstr>
      <vt:lpstr>The Ptolemaic Dynasty</vt:lpstr>
      <vt:lpstr>The Seleucid Dynasty</vt:lpstr>
      <vt:lpstr>Hellenism</vt:lpstr>
      <vt:lpstr>The Septuagint (LXX)</vt:lpstr>
      <vt:lpstr>Importance of the LXX</vt:lpstr>
      <vt:lpstr>Independence  under the Hasmoneans</vt:lpstr>
      <vt:lpstr>Independence  under the Hasmoneans</vt:lpstr>
      <vt:lpstr>Antiochus Epiphanes</vt:lpstr>
      <vt:lpstr>The Maccabean Revolt</vt:lpstr>
      <vt:lpstr>The Hasmonean Dynasty</vt:lpstr>
      <vt:lpstr>The Hasmonean Dynasty</vt:lpstr>
      <vt:lpstr>Jewish Sects of the Period</vt:lpstr>
      <vt:lpstr>Palestine  under the Romans</vt:lpstr>
      <vt:lpstr>Palestine under the Romans</vt:lpstr>
      <vt:lpstr>The End of the  Hasmonean Dynasty</vt:lpstr>
      <vt:lpstr>The Roman Peace</vt:lpstr>
      <vt:lpstr>The Herod Family</vt:lpstr>
      <vt:lpstr>Herod the Great</vt:lpstr>
      <vt:lpstr>Herod the Great</vt:lpstr>
      <vt:lpstr>Herod's Sons  &amp; Descendants</vt:lpstr>
      <vt:lpstr>Messianic Expectation</vt:lpstr>
      <vt:lpstr>Messianic Fervor</vt:lpstr>
      <vt:lpstr>The Person of the Messiah</vt:lpstr>
      <vt:lpstr>Various Views of the Messianic Period</vt:lpstr>
      <vt:lpstr>Order of End-Time Events</vt:lpstr>
      <vt:lpstr>End of the  Jewish State</vt:lpstr>
      <vt:lpstr>Palestine Afterward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Jewish Background  to the New Testament</dc:title>
  <dc:creator>RC Newman</dc:creator>
  <cp:lastModifiedBy>Newman</cp:lastModifiedBy>
  <cp:revision>125</cp:revision>
  <cp:lastPrinted>1601-01-01T00:00:00Z</cp:lastPrinted>
  <dcterms:created xsi:type="dcterms:W3CDTF">2003-09-27T13:51:53Z</dcterms:created>
  <dcterms:modified xsi:type="dcterms:W3CDTF">2015-07-06T14:12:13Z</dcterms:modified>
</cp:coreProperties>
</file>