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2" r:id="rId8"/>
    <p:sldId id="273" r:id="rId9"/>
    <p:sldId id="261"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EBD1F1-983E-490E-ABA1-85200227E42E}" type="slidenum">
              <a:rPr lang="en-US" altLang="en-US"/>
              <a:pPr/>
              <a:t>‹#›</a:t>
            </a:fld>
            <a:endParaRPr lang="en-US" altLang="en-US"/>
          </a:p>
        </p:txBody>
      </p:sp>
    </p:spTree>
    <p:extLst>
      <p:ext uri="{BB962C8B-B14F-4D97-AF65-F5344CB8AC3E}">
        <p14:creationId xmlns:p14="http://schemas.microsoft.com/office/powerpoint/2010/main" val="279136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9EB2A30-C4F7-4672-A70B-496D23557774}" type="slidenum">
              <a:rPr lang="en-US" altLang="en-US"/>
              <a:pPr/>
              <a:t>‹#›</a:t>
            </a:fld>
            <a:endParaRPr lang="en-US" altLang="en-US"/>
          </a:p>
        </p:txBody>
      </p:sp>
    </p:spTree>
    <p:extLst>
      <p:ext uri="{BB962C8B-B14F-4D97-AF65-F5344CB8AC3E}">
        <p14:creationId xmlns:p14="http://schemas.microsoft.com/office/powerpoint/2010/main" val="249669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F8DDB33-AA00-43B1-8553-817E4185F3BC}" type="slidenum">
              <a:rPr lang="en-US" altLang="en-US"/>
              <a:pPr/>
              <a:t>‹#›</a:t>
            </a:fld>
            <a:endParaRPr lang="en-US" altLang="en-US"/>
          </a:p>
        </p:txBody>
      </p:sp>
    </p:spTree>
    <p:extLst>
      <p:ext uri="{BB962C8B-B14F-4D97-AF65-F5344CB8AC3E}">
        <p14:creationId xmlns:p14="http://schemas.microsoft.com/office/powerpoint/2010/main" val="2043759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B17F1E2-43B0-4797-81BA-81235C097269}" type="slidenum">
              <a:rPr lang="en-US" altLang="en-US"/>
              <a:pPr/>
              <a:t>‹#›</a:t>
            </a:fld>
            <a:endParaRPr lang="en-US" altLang="en-US"/>
          </a:p>
        </p:txBody>
      </p:sp>
    </p:spTree>
    <p:extLst>
      <p:ext uri="{BB962C8B-B14F-4D97-AF65-F5344CB8AC3E}">
        <p14:creationId xmlns:p14="http://schemas.microsoft.com/office/powerpoint/2010/main" val="27773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831FD9B-E2E8-4F38-8FE7-BAADA4CF3B25}" type="slidenum">
              <a:rPr lang="en-US" altLang="en-US"/>
              <a:pPr/>
              <a:t>‹#›</a:t>
            </a:fld>
            <a:endParaRPr lang="en-US" altLang="en-US"/>
          </a:p>
        </p:txBody>
      </p:sp>
    </p:spTree>
    <p:extLst>
      <p:ext uri="{BB962C8B-B14F-4D97-AF65-F5344CB8AC3E}">
        <p14:creationId xmlns:p14="http://schemas.microsoft.com/office/powerpoint/2010/main" val="252224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6214AA3-0577-4323-9671-E30CB42C95AF}" type="slidenum">
              <a:rPr lang="en-US" altLang="en-US"/>
              <a:pPr/>
              <a:t>‹#›</a:t>
            </a:fld>
            <a:endParaRPr lang="en-US" altLang="en-US"/>
          </a:p>
        </p:txBody>
      </p:sp>
    </p:spTree>
    <p:extLst>
      <p:ext uri="{BB962C8B-B14F-4D97-AF65-F5344CB8AC3E}">
        <p14:creationId xmlns:p14="http://schemas.microsoft.com/office/powerpoint/2010/main" val="1799807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6C12DDF-ED1C-4412-B999-99589F3748E3}" type="slidenum">
              <a:rPr lang="en-US" altLang="en-US"/>
              <a:pPr/>
              <a:t>‹#›</a:t>
            </a:fld>
            <a:endParaRPr lang="en-US" altLang="en-US"/>
          </a:p>
        </p:txBody>
      </p:sp>
    </p:spTree>
    <p:extLst>
      <p:ext uri="{BB962C8B-B14F-4D97-AF65-F5344CB8AC3E}">
        <p14:creationId xmlns:p14="http://schemas.microsoft.com/office/powerpoint/2010/main" val="87701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F4C471E-ACC6-48E3-AC94-07FD72CD4AA7}" type="slidenum">
              <a:rPr lang="en-US" altLang="en-US"/>
              <a:pPr/>
              <a:t>‹#›</a:t>
            </a:fld>
            <a:endParaRPr lang="en-US" altLang="en-US"/>
          </a:p>
        </p:txBody>
      </p:sp>
    </p:spTree>
    <p:extLst>
      <p:ext uri="{BB962C8B-B14F-4D97-AF65-F5344CB8AC3E}">
        <p14:creationId xmlns:p14="http://schemas.microsoft.com/office/powerpoint/2010/main" val="131379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5892480-C1AE-47A5-92DC-4E063B67C8E5}" type="slidenum">
              <a:rPr lang="en-US" altLang="en-US"/>
              <a:pPr/>
              <a:t>‹#›</a:t>
            </a:fld>
            <a:endParaRPr lang="en-US" altLang="en-US"/>
          </a:p>
        </p:txBody>
      </p:sp>
    </p:spTree>
    <p:extLst>
      <p:ext uri="{BB962C8B-B14F-4D97-AF65-F5344CB8AC3E}">
        <p14:creationId xmlns:p14="http://schemas.microsoft.com/office/powerpoint/2010/main" val="340132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13CA58A-0317-4C1F-BDBF-CE4CA37C8254}" type="slidenum">
              <a:rPr lang="en-US" altLang="en-US"/>
              <a:pPr/>
              <a:t>‹#›</a:t>
            </a:fld>
            <a:endParaRPr lang="en-US" altLang="en-US"/>
          </a:p>
        </p:txBody>
      </p:sp>
    </p:spTree>
    <p:extLst>
      <p:ext uri="{BB962C8B-B14F-4D97-AF65-F5344CB8AC3E}">
        <p14:creationId xmlns:p14="http://schemas.microsoft.com/office/powerpoint/2010/main" val="4609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E9641C1-74BB-43A0-97CE-3B4FCCE50BFA}" type="slidenum">
              <a:rPr lang="en-US" altLang="en-US"/>
              <a:pPr/>
              <a:t>‹#›</a:t>
            </a:fld>
            <a:endParaRPr lang="en-US" altLang="en-US"/>
          </a:p>
        </p:txBody>
      </p:sp>
    </p:spTree>
    <p:extLst>
      <p:ext uri="{BB962C8B-B14F-4D97-AF65-F5344CB8AC3E}">
        <p14:creationId xmlns:p14="http://schemas.microsoft.com/office/powerpoint/2010/main" val="402962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0B9C757-1FBB-48E8-9E30-27A783F6A611}" type="slidenum">
              <a:rPr lang="en-US" altLang="en-US"/>
              <a:pPr/>
              <a:t>‹#›</a:t>
            </a:fld>
            <a:endParaRPr lang="en-US" altLang="en-US"/>
          </a:p>
        </p:txBody>
      </p:sp>
    </p:spTree>
    <p:extLst>
      <p:ext uri="{BB962C8B-B14F-4D97-AF65-F5344CB8AC3E}">
        <p14:creationId xmlns:p14="http://schemas.microsoft.com/office/powerpoint/2010/main" val="146509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647018B-2F4F-4580-BD9E-8C3CD536E50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eathe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143000" y="636588"/>
            <a:ext cx="6781800" cy="5522912"/>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Jesus Discusses</a:t>
            </a:r>
            <a:br>
              <a:rPr lang="en-US" altLang="en-US"/>
            </a:br>
            <a:r>
              <a:rPr lang="en-US" altLang="en-US"/>
              <a:t>the Weather</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Jesus&amp;Weathe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15000"/>
            <a:ext cx="609600" cy="609600"/>
          </a:xfrm>
          <a:prstGeom prst="rect">
            <a:avLst/>
          </a:prstGeom>
        </p:spPr>
      </p:pic>
    </p:spTree>
    <p:custDataLst>
      <p:tags r:id="rId1"/>
    </p:custDataLst>
  </p:cSld>
  <p:clrMapOvr>
    <a:masterClrMapping/>
  </p:clrMapOvr>
  <p:transition advTm="2163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Jesus’ Rebuke (3b)</a:t>
            </a:r>
          </a:p>
        </p:txBody>
      </p:sp>
      <p:sp>
        <p:nvSpPr>
          <p:cNvPr id="9219" name="Rectangle 3"/>
          <p:cNvSpPr>
            <a:spLocks noGrp="1" noChangeArrowheads="1"/>
          </p:cNvSpPr>
          <p:nvPr>
            <p:ph type="body" idx="1"/>
          </p:nvPr>
        </p:nvSpPr>
        <p:spPr/>
        <p:txBody>
          <a:bodyPr/>
          <a:lstStyle/>
          <a:p>
            <a:r>
              <a:rPr lang="en-US" altLang="en-US"/>
              <a:t>“You know how to interpret the appearance of the sky, but you cannot interpret the signs of the times.”</a:t>
            </a:r>
          </a:p>
          <a:p>
            <a:r>
              <a:rPr lang="en-US" altLang="en-US"/>
              <a:t>You are being inconsistent.</a:t>
            </a:r>
          </a:p>
          <a:p>
            <a:r>
              <a:rPr lang="en-US" altLang="en-US"/>
              <a:t>Why haven’t you applied the same principles of observation to my works &amp; to the Old Testament prophecies about the Messiah?</a:t>
            </a:r>
          </a:p>
        </p:txBody>
      </p:sp>
    </p:spTree>
    <p:custDataLst>
      <p:tags r:id="rId1"/>
    </p:custDataLst>
  </p:cSld>
  <p:clrMapOvr>
    <a:masterClrMapping/>
  </p:clrMapOvr>
  <p:transition advTm="403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Jesus’ Diagnosis (4a)</a:t>
            </a:r>
          </a:p>
        </p:txBody>
      </p:sp>
      <p:sp>
        <p:nvSpPr>
          <p:cNvPr id="10243" name="Rectangle 3"/>
          <p:cNvSpPr>
            <a:spLocks noGrp="1" noChangeArrowheads="1"/>
          </p:cNvSpPr>
          <p:nvPr>
            <p:ph type="body" idx="1"/>
          </p:nvPr>
        </p:nvSpPr>
        <p:spPr/>
        <p:txBody>
          <a:bodyPr/>
          <a:lstStyle/>
          <a:p>
            <a:pPr>
              <a:lnSpc>
                <a:spcPct val="90000"/>
              </a:lnSpc>
            </a:pPr>
            <a:r>
              <a:rPr lang="en-US" altLang="en-US"/>
              <a:t>“A wicked and adulterous generation looks for a miraculous sign…”</a:t>
            </a:r>
          </a:p>
          <a:p>
            <a:pPr>
              <a:lnSpc>
                <a:spcPct val="90000"/>
              </a:lnSpc>
            </a:pPr>
            <a:r>
              <a:rPr lang="en-US" altLang="en-US"/>
              <a:t>“Wicked” points to fallen nature of mankind</a:t>
            </a:r>
          </a:p>
          <a:p>
            <a:pPr>
              <a:lnSpc>
                <a:spcPct val="90000"/>
              </a:lnSpc>
            </a:pPr>
            <a:r>
              <a:rPr lang="en-US" altLang="en-US"/>
              <a:t>“Adulterous” not literal here, but (as often in the Bible) refers to idolatry.</a:t>
            </a:r>
          </a:p>
          <a:p>
            <a:pPr lvl="1">
              <a:lnSpc>
                <a:spcPct val="90000"/>
              </a:lnSpc>
            </a:pPr>
            <a:r>
              <a:rPr lang="en-US" altLang="en-US"/>
              <a:t>They want a different God than the one that actually exists.</a:t>
            </a:r>
          </a:p>
          <a:p>
            <a:pPr lvl="1">
              <a:lnSpc>
                <a:spcPct val="90000"/>
              </a:lnSpc>
            </a:pPr>
            <a:r>
              <a:rPr lang="en-US" altLang="en-US"/>
              <a:t>They will use the refusal of a sign as an excuse for not following God.</a:t>
            </a:r>
          </a:p>
        </p:txBody>
      </p:sp>
    </p:spTree>
    <p:custDataLst>
      <p:tags r:id="rId1"/>
    </p:custDataLst>
  </p:cSld>
  <p:clrMapOvr>
    <a:masterClrMapping/>
  </p:clrMapOvr>
  <p:transition advTm="1265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Jesus’ Last Offer (4b)</a:t>
            </a:r>
          </a:p>
        </p:txBody>
      </p:sp>
      <p:sp>
        <p:nvSpPr>
          <p:cNvPr id="11267" name="Rectangle 3"/>
          <p:cNvSpPr>
            <a:spLocks noGrp="1" noChangeArrowheads="1"/>
          </p:cNvSpPr>
          <p:nvPr>
            <p:ph type="body" idx="1"/>
          </p:nvPr>
        </p:nvSpPr>
        <p:spPr>
          <a:xfrm>
            <a:off x="1295400" y="2209800"/>
            <a:ext cx="6629400" cy="3124200"/>
          </a:xfrm>
        </p:spPr>
        <p:txBody>
          <a:bodyPr/>
          <a:lstStyle/>
          <a:p>
            <a:pPr>
              <a:lnSpc>
                <a:spcPct val="90000"/>
              </a:lnSpc>
            </a:pPr>
            <a:r>
              <a:rPr lang="en-US" altLang="en-US"/>
              <a:t>“[No sign] will be given except the sign of Jonah.”</a:t>
            </a:r>
          </a:p>
          <a:p>
            <a:pPr>
              <a:lnSpc>
                <a:spcPct val="90000"/>
              </a:lnSpc>
            </a:pPr>
            <a:r>
              <a:rPr lang="en-US" altLang="en-US"/>
              <a:t>So one greater sign is still to come </a:t>
            </a:r>
            <a:r>
              <a:rPr lang="en-US" altLang="en-US">
                <a:latin typeface="WP TypographicSymbols" pitchFamily="2" charset="0"/>
              </a:rPr>
              <a:t>n</a:t>
            </a:r>
            <a:r>
              <a:rPr lang="en-US" altLang="en-US"/>
              <a:t> that of Jonah.</a:t>
            </a:r>
          </a:p>
          <a:p>
            <a:pPr>
              <a:lnSpc>
                <a:spcPct val="90000"/>
              </a:lnSpc>
            </a:pPr>
            <a:r>
              <a:rPr lang="en-US" altLang="en-US"/>
              <a:t>Jesus had already explained this back in Matthew 12:39-41.</a:t>
            </a:r>
          </a:p>
        </p:txBody>
      </p:sp>
    </p:spTree>
    <p:custDataLst>
      <p:tags r:id="rId1"/>
    </p:custDataLst>
  </p:cSld>
  <p:clrMapOvr>
    <a:masterClrMapping/>
  </p:clrMapOvr>
  <p:transition advTm="285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en-US" altLang="en-US"/>
              <a:t>Matthew 12:39-41</a:t>
            </a:r>
          </a:p>
        </p:txBody>
      </p:sp>
      <p:sp>
        <p:nvSpPr>
          <p:cNvPr id="12293" name="Text Box 5"/>
          <p:cNvSpPr txBox="1">
            <a:spLocks noChangeArrowheads="1"/>
          </p:cNvSpPr>
          <p:nvPr/>
        </p:nvSpPr>
        <p:spPr bwMode="auto">
          <a:xfrm>
            <a:off x="838200" y="1752600"/>
            <a:ext cx="7391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39 (NIV) He answered, “A wicked and adulterous generation asks for a miraculous sign! But none will be given it except the sign of the prophet Jonah. </a:t>
            </a:r>
          </a:p>
          <a:p>
            <a:r>
              <a:rPr lang="en-US" altLang="en-US" sz="2400"/>
              <a:t>40 For as Jonah was three days and three nights in the belly of a huge fish, so the Son of Man will be three days and three nights in the heart of the earth. </a:t>
            </a:r>
          </a:p>
          <a:p>
            <a:r>
              <a:rPr lang="en-US" altLang="en-US" sz="2400"/>
              <a:t>41 The men of Nineveh will stand up at the judgment with this generation and condemn it; for they repented at the preaching of Jonah, and now one greater than Jonah is here.”</a:t>
            </a:r>
          </a:p>
        </p:txBody>
      </p:sp>
    </p:spTree>
    <p:custDataLst>
      <p:tags r:id="rId1"/>
    </p:custDataLst>
  </p:cSld>
  <p:clrMapOvr>
    <a:masterClrMapping/>
  </p:clrMapOvr>
  <p:transition advTm="1171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MC900242061[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295400" y="709613"/>
            <a:ext cx="6477000" cy="5375275"/>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4"/>
          <p:cNvSpPr>
            <a:spLocks noGrp="1" noChangeArrowheads="1"/>
          </p:cNvSpPr>
          <p:nvPr>
            <p:ph type="ctrTitle"/>
          </p:nvPr>
        </p:nvSpPr>
        <p:spPr/>
        <p:txBody>
          <a:bodyPr/>
          <a:lstStyle/>
          <a:p>
            <a:r>
              <a:rPr lang="en-US" altLang="en-US"/>
              <a:t>Some Weather Observations</a:t>
            </a:r>
          </a:p>
        </p:txBody>
      </p:sp>
      <p:sp>
        <p:nvSpPr>
          <p:cNvPr id="1434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88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Some Observations</a:t>
            </a:r>
          </a:p>
        </p:txBody>
      </p:sp>
      <p:sp>
        <p:nvSpPr>
          <p:cNvPr id="16387" name="Rectangle 3"/>
          <p:cNvSpPr>
            <a:spLocks noGrp="1" noChangeArrowheads="1"/>
          </p:cNvSpPr>
          <p:nvPr>
            <p:ph type="body" idx="1"/>
          </p:nvPr>
        </p:nvSpPr>
        <p:spPr/>
        <p:txBody>
          <a:bodyPr/>
          <a:lstStyle/>
          <a:p>
            <a:pPr>
              <a:lnSpc>
                <a:spcPct val="90000"/>
              </a:lnSpc>
            </a:pPr>
            <a:r>
              <a:rPr lang="en-US" altLang="en-US"/>
              <a:t>Whether you are a Christian or not, are you making demands of God before you will obey what he commands?</a:t>
            </a:r>
          </a:p>
          <a:p>
            <a:pPr lvl="1">
              <a:lnSpc>
                <a:spcPct val="90000"/>
              </a:lnSpc>
            </a:pPr>
            <a:r>
              <a:rPr lang="en-US" altLang="en-US"/>
              <a:t>“I wish God would show me a sign…”</a:t>
            </a:r>
          </a:p>
          <a:p>
            <a:pPr>
              <a:lnSpc>
                <a:spcPct val="90000"/>
              </a:lnSpc>
            </a:pPr>
            <a:r>
              <a:rPr lang="en-US" altLang="en-US"/>
              <a:t>Even today in the West, when it seems there are few miracles occurring, God has provided so much evidence that no one will get off with the excuse “You didn’t make it clear enough!”</a:t>
            </a:r>
          </a:p>
        </p:txBody>
      </p:sp>
    </p:spTree>
    <p:custDataLst>
      <p:tags r:id="rId1"/>
    </p:custDataLst>
  </p:cSld>
  <p:clrMapOvr>
    <a:masterClrMapping/>
  </p:clrMapOvr>
  <p:transition advTm="864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More Observations</a:t>
            </a:r>
          </a:p>
        </p:txBody>
      </p:sp>
      <p:sp>
        <p:nvSpPr>
          <p:cNvPr id="17411" name="Rectangle 3"/>
          <p:cNvSpPr>
            <a:spLocks noGrp="1" noChangeArrowheads="1"/>
          </p:cNvSpPr>
          <p:nvPr>
            <p:ph type="body" idx="1"/>
          </p:nvPr>
        </p:nvSpPr>
        <p:spPr/>
        <p:txBody>
          <a:bodyPr/>
          <a:lstStyle/>
          <a:p>
            <a:pPr>
              <a:lnSpc>
                <a:spcPct val="90000"/>
              </a:lnSpc>
            </a:pPr>
            <a:r>
              <a:rPr lang="en-US" altLang="en-US"/>
              <a:t>When the claims that Jesus makes are entered into the competition among religions, the stakes become so high that anyone who does not search out the truth diligently is terribly careless.</a:t>
            </a:r>
          </a:p>
          <a:p>
            <a:pPr>
              <a:lnSpc>
                <a:spcPct val="90000"/>
              </a:lnSpc>
            </a:pPr>
            <a:r>
              <a:rPr lang="en-US" altLang="en-US"/>
              <a:t>We must recognize our own hearts:</a:t>
            </a:r>
          </a:p>
          <a:p>
            <a:pPr lvl="1">
              <a:lnSpc>
                <a:spcPct val="90000"/>
              </a:lnSpc>
            </a:pPr>
            <a:r>
              <a:rPr lang="en-US" altLang="en-US"/>
              <a:t>We have a tendency to deceive ourselves.</a:t>
            </a:r>
          </a:p>
          <a:p>
            <a:pPr lvl="1">
              <a:lnSpc>
                <a:spcPct val="90000"/>
              </a:lnSpc>
            </a:pPr>
            <a:r>
              <a:rPr lang="en-US" altLang="en-US"/>
              <a:t>We prefer a god of our own making rather than the God who is.</a:t>
            </a:r>
          </a:p>
        </p:txBody>
      </p:sp>
    </p:spTree>
    <p:custDataLst>
      <p:tags r:id="rId1"/>
    </p:custDataLst>
  </p:cSld>
  <p:clrMapOvr>
    <a:masterClrMapping/>
  </p:clrMapOvr>
  <p:transition advTm="1700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My Prayers</a:t>
            </a:r>
          </a:p>
        </p:txBody>
      </p:sp>
      <p:sp>
        <p:nvSpPr>
          <p:cNvPr id="18435" name="Rectangle 3"/>
          <p:cNvSpPr>
            <a:spLocks noGrp="1" noChangeArrowheads="1"/>
          </p:cNvSpPr>
          <p:nvPr>
            <p:ph type="body" idx="1"/>
          </p:nvPr>
        </p:nvSpPr>
        <p:spPr>
          <a:xfrm>
            <a:off x="1295400" y="2209800"/>
            <a:ext cx="6705600" cy="3048000"/>
          </a:xfrm>
        </p:spPr>
        <p:txBody>
          <a:bodyPr/>
          <a:lstStyle/>
          <a:p>
            <a:r>
              <a:rPr lang="en-US" altLang="en-US"/>
              <a:t>May God bring us to Himself.</a:t>
            </a:r>
          </a:p>
          <a:p>
            <a:r>
              <a:rPr lang="en-US" altLang="en-US"/>
              <a:t>May He protect us from ourselves.</a:t>
            </a:r>
          </a:p>
          <a:p>
            <a:r>
              <a:rPr lang="en-US" altLang="en-US"/>
              <a:t>May we not make shipwreck of the only life that we know we have.</a:t>
            </a:r>
          </a:p>
        </p:txBody>
      </p:sp>
    </p:spTree>
    <p:custDataLst>
      <p:tags r:id="rId1"/>
    </p:custDataLst>
  </p:cSld>
  <p:clrMapOvr>
    <a:masterClrMapping/>
  </p:clrMapOvr>
  <p:transition advTm="436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weathe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143000" y="636588"/>
            <a:ext cx="6781800" cy="5522912"/>
          </a:xfrm>
          <a:prstGeom prst="rect">
            <a:avLst/>
          </a:prstGeom>
          <a:noFill/>
          <a:extLst>
            <a:ext uri="{909E8E84-426E-40DD-AFC4-6F175D3DCCD1}">
              <a14:hiddenFill xmlns:a14="http://schemas.microsoft.com/office/drawing/2010/main">
                <a:solidFill>
                  <a:srgbClr val="FFFFFF"/>
                </a:solidFill>
              </a14:hiddenFill>
            </a:ext>
          </a:extLst>
        </p:spPr>
      </p:pic>
      <p:sp>
        <p:nvSpPr>
          <p:cNvPr id="19460" name="Rectangle 4"/>
          <p:cNvSpPr>
            <a:spLocks noGrp="1" noChangeArrowheads="1"/>
          </p:cNvSpPr>
          <p:nvPr>
            <p:ph type="ctrTitle"/>
          </p:nvPr>
        </p:nvSpPr>
        <p:spPr/>
        <p:txBody>
          <a:bodyPr/>
          <a:lstStyle/>
          <a:p>
            <a:r>
              <a:rPr lang="en-US" altLang="en-US"/>
              <a:t>The End</a:t>
            </a:r>
          </a:p>
        </p:txBody>
      </p:sp>
      <p:sp>
        <p:nvSpPr>
          <p:cNvPr id="1946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205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Matthew 16:1-4</a:t>
            </a:r>
          </a:p>
        </p:txBody>
      </p:sp>
      <p:sp>
        <p:nvSpPr>
          <p:cNvPr id="3075" name="Rectangle 3"/>
          <p:cNvSpPr>
            <a:spLocks noGrp="1" noChangeArrowheads="1"/>
          </p:cNvSpPr>
          <p:nvPr>
            <p:ph type="body" idx="1"/>
          </p:nvPr>
        </p:nvSpPr>
        <p:spPr>
          <a:xfrm>
            <a:off x="1219200" y="1676400"/>
            <a:ext cx="7239000" cy="4525963"/>
          </a:xfrm>
        </p:spPr>
        <p:txBody>
          <a:bodyPr/>
          <a:lstStyle/>
          <a:p>
            <a:r>
              <a:rPr lang="en-US" altLang="en-US"/>
              <a:t>Narrates an unusual incident, the meaning of which may be easily overlooked.</a:t>
            </a:r>
          </a:p>
          <a:p>
            <a:r>
              <a:rPr lang="en-US" altLang="en-US"/>
              <a:t>But the lesson it teaches was important back then, and equally so today.</a:t>
            </a:r>
          </a:p>
          <a:p>
            <a:r>
              <a:rPr lang="en-US" altLang="en-US"/>
              <a:t>Let’s have a look at the passage.</a:t>
            </a:r>
          </a:p>
        </p:txBody>
      </p:sp>
    </p:spTree>
    <p:custDataLst>
      <p:tags r:id="rId1"/>
    </p:custDataLst>
  </p:cSld>
  <p:clrMapOvr>
    <a:masterClrMapping/>
  </p:clrMapOvr>
  <p:transition advTm="175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US" altLang="en-US"/>
              <a:t>Matthew 16:1-4</a:t>
            </a:r>
          </a:p>
        </p:txBody>
      </p:sp>
      <p:sp>
        <p:nvSpPr>
          <p:cNvPr id="4101" name="Text Box 5"/>
          <p:cNvSpPr txBox="1">
            <a:spLocks noChangeArrowheads="1"/>
          </p:cNvSpPr>
          <p:nvPr/>
        </p:nvSpPr>
        <p:spPr bwMode="auto">
          <a:xfrm>
            <a:off x="609600" y="1524000"/>
            <a:ext cx="7924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(NIV) The Pharisees and Sadducees came to Jesus and tested him by asking him to show them a sign from heaven. </a:t>
            </a:r>
          </a:p>
          <a:p>
            <a:r>
              <a:rPr lang="en-US" altLang="en-US" sz="2400"/>
              <a:t>2 He replied, "When evening comes, you say, ‘It will be fair weather, for the sky is red,’ </a:t>
            </a:r>
          </a:p>
          <a:p>
            <a:r>
              <a:rPr lang="en-US" altLang="en-US" sz="2400"/>
              <a:t>3 and in the morning, ‘Today it will be stormy, for the sky is red and overcast.’ You know how to interpret the appearance of the sky, but you cannot interpret the signs of the times. </a:t>
            </a:r>
          </a:p>
          <a:p>
            <a:r>
              <a:rPr lang="en-US" altLang="en-US" sz="2400"/>
              <a:t>4 A wicked and adulterous generation looks for a miraculous sign, but none will be given it except the sign of Jonah." Jesus then left them and went away. </a:t>
            </a:r>
          </a:p>
        </p:txBody>
      </p:sp>
    </p:spTree>
    <p:custDataLst>
      <p:tags r:id="rId1"/>
    </p:custDataLst>
  </p:cSld>
  <p:clrMapOvr>
    <a:masterClrMapping/>
  </p:clrMapOvr>
  <p:transition advTm="671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heckerboard(across)">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The Demand (verse 1)</a:t>
            </a:r>
          </a:p>
        </p:txBody>
      </p:sp>
      <p:sp>
        <p:nvSpPr>
          <p:cNvPr id="6147" name="Rectangle 3"/>
          <p:cNvSpPr>
            <a:spLocks noGrp="1" noChangeArrowheads="1"/>
          </p:cNvSpPr>
          <p:nvPr>
            <p:ph type="body" idx="1"/>
          </p:nvPr>
        </p:nvSpPr>
        <p:spPr/>
        <p:txBody>
          <a:bodyPr/>
          <a:lstStyle/>
          <a:p>
            <a:pPr>
              <a:lnSpc>
                <a:spcPct val="90000"/>
              </a:lnSpc>
            </a:pPr>
            <a:r>
              <a:rPr lang="en-US" altLang="en-US" sz="2800"/>
              <a:t>“Show us a sign from heaven.”</a:t>
            </a:r>
          </a:p>
          <a:p>
            <a:pPr>
              <a:lnSpc>
                <a:spcPct val="90000"/>
              </a:lnSpc>
            </a:pPr>
            <a:r>
              <a:rPr lang="en-US" altLang="en-US" sz="2800"/>
              <a:t>Not sincere, but “testing” or “tempting.”</a:t>
            </a:r>
          </a:p>
          <a:p>
            <a:pPr>
              <a:lnSpc>
                <a:spcPct val="90000"/>
              </a:lnSpc>
            </a:pPr>
            <a:r>
              <a:rPr lang="en-US" altLang="en-US" sz="2800"/>
              <a:t>Note the background in Matthew:</a:t>
            </a:r>
          </a:p>
          <a:p>
            <a:pPr lvl="1">
              <a:lnSpc>
                <a:spcPct val="90000"/>
              </a:lnSpc>
            </a:pPr>
            <a:r>
              <a:rPr lang="en-US" altLang="en-US" sz="2400"/>
              <a:t>Some teachers of the law were present when Jesus healed a paralytic (9:2-8).</a:t>
            </a:r>
          </a:p>
          <a:p>
            <a:pPr lvl="1">
              <a:lnSpc>
                <a:spcPct val="90000"/>
              </a:lnSpc>
            </a:pPr>
            <a:r>
              <a:rPr lang="en-US" altLang="en-US" sz="2400"/>
              <a:t>Some Pharisees saw him when he cured a demon-possessed man (9:32-34).</a:t>
            </a:r>
          </a:p>
          <a:p>
            <a:pPr lvl="1">
              <a:lnSpc>
                <a:spcPct val="90000"/>
              </a:lnSpc>
            </a:pPr>
            <a:r>
              <a:rPr lang="en-US" altLang="en-US" sz="2400"/>
              <a:t>Other Pharisees saw him heal a man with a shriveled hand (12:10-14).</a:t>
            </a:r>
          </a:p>
          <a:p>
            <a:pPr lvl="1">
              <a:lnSpc>
                <a:spcPct val="90000"/>
              </a:lnSpc>
            </a:pPr>
            <a:r>
              <a:rPr lang="en-US" altLang="en-US" sz="2400"/>
              <a:t>Most likely some were present when he fed the 5000 (14:15-21) and the 4000 (15:32-38).</a:t>
            </a:r>
          </a:p>
          <a:p>
            <a:pPr lvl="1">
              <a:lnSpc>
                <a:spcPct val="90000"/>
              </a:lnSpc>
            </a:pPr>
            <a:endParaRPr lang="en-US" altLang="en-US" sz="2400"/>
          </a:p>
        </p:txBody>
      </p:sp>
    </p:spTree>
    <p:custDataLst>
      <p:tags r:id="rId1"/>
    </p:custDataLst>
  </p:cSld>
  <p:clrMapOvr>
    <a:masterClrMapping/>
  </p:clrMapOvr>
  <p:transition advTm="697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Jesus’ Response (vv 2-3a)</a:t>
            </a:r>
          </a:p>
        </p:txBody>
      </p:sp>
      <p:sp>
        <p:nvSpPr>
          <p:cNvPr id="7171" name="Rectangle 3"/>
          <p:cNvSpPr>
            <a:spLocks noGrp="1" noChangeArrowheads="1"/>
          </p:cNvSpPr>
          <p:nvPr>
            <p:ph type="body" idx="1"/>
          </p:nvPr>
        </p:nvSpPr>
        <p:spPr/>
        <p:txBody>
          <a:bodyPr/>
          <a:lstStyle/>
          <a:p>
            <a:r>
              <a:rPr lang="en-US" altLang="en-US"/>
              <a:t>Jesus notes the signficance of red sky in evening vs red sky in morning.</a:t>
            </a:r>
          </a:p>
          <a:p>
            <a:r>
              <a:rPr lang="en-US" altLang="en-US"/>
              <a:t>His response is ironic or humorous, but with a real punch.</a:t>
            </a:r>
          </a:p>
          <a:p>
            <a:r>
              <a:rPr lang="en-US" altLang="en-US"/>
              <a:t>Jesus gives them two “signs from heaven.”</a:t>
            </a:r>
          </a:p>
          <a:p>
            <a:pPr lvl="1"/>
            <a:r>
              <a:rPr lang="en-US" altLang="en-US"/>
              <a:t>These are reliable weather signs in that part of the world (north temperate zone).</a:t>
            </a:r>
          </a:p>
          <a:p>
            <a:pPr lvl="1"/>
            <a:r>
              <a:rPr lang="en-US" altLang="en-US"/>
              <a:t>These signs are known to his audience.</a:t>
            </a:r>
          </a:p>
        </p:txBody>
      </p:sp>
    </p:spTree>
    <p:custDataLst>
      <p:tags r:id="rId1"/>
    </p:custDataLst>
  </p:cSld>
  <p:clrMapOvr>
    <a:masterClrMapping/>
  </p:clrMapOvr>
  <p:transition advTm="625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altLang="en-US"/>
              <a:t>Sunset Red Sky</a:t>
            </a:r>
          </a:p>
        </p:txBody>
      </p:sp>
      <p:sp>
        <p:nvSpPr>
          <p:cNvPr id="21509" name="Rectangle 5"/>
          <p:cNvSpPr>
            <a:spLocks noGrp="1" noChangeArrowheads="1"/>
          </p:cNvSpPr>
          <p:nvPr>
            <p:ph type="body" sz="half" idx="1"/>
          </p:nvPr>
        </p:nvSpPr>
        <p:spPr/>
        <p:txBody>
          <a:bodyPr/>
          <a:lstStyle/>
          <a:p>
            <a:r>
              <a:rPr lang="en-US" altLang="en-US" sz="2800"/>
              <a:t>Red sky at sunset means the sky is clear far to the west.</a:t>
            </a:r>
          </a:p>
          <a:p>
            <a:r>
              <a:rPr lang="en-US" altLang="en-US" sz="2800"/>
              <a:t>In temperate zones, where prevailing wind is from the west…</a:t>
            </a:r>
          </a:p>
          <a:p>
            <a:r>
              <a:rPr lang="en-US" altLang="en-US" sz="2800"/>
              <a:t>This means (usually) that good weather is coming.</a:t>
            </a:r>
          </a:p>
        </p:txBody>
      </p:sp>
      <p:pic>
        <p:nvPicPr>
          <p:cNvPr id="21511" name="Picture 7" descr="DSC_0191 orange wing speeding across sunset sky en az"/>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478088"/>
            <a:ext cx="4038600" cy="277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41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 calcmode="lin" valueType="num">
                                      <p:cBhvr additive="base">
                                        <p:cTn id="7" dur="5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9">
                                            <p:txEl>
                                              <p:pRg st="1" end="1"/>
                                            </p:txEl>
                                          </p:spTgt>
                                        </p:tgtEl>
                                        <p:attrNameLst>
                                          <p:attrName>style.visibility</p:attrName>
                                        </p:attrNameLst>
                                      </p:cBhvr>
                                      <p:to>
                                        <p:strVal val="visible"/>
                                      </p:to>
                                    </p:set>
                                    <p:anim calcmode="lin" valueType="num">
                                      <p:cBhvr additive="base">
                                        <p:cTn id="13" dur="500" fill="hold"/>
                                        <p:tgtEl>
                                          <p:spTgt spid="215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9">
                                            <p:txEl>
                                              <p:pRg st="2" end="2"/>
                                            </p:txEl>
                                          </p:spTgt>
                                        </p:tgtEl>
                                        <p:attrNameLst>
                                          <p:attrName>style.visibility</p:attrName>
                                        </p:attrNameLst>
                                      </p:cBhvr>
                                      <p:to>
                                        <p:strVal val="visible"/>
                                      </p:to>
                                    </p:set>
                                    <p:anim calcmode="lin" valueType="num">
                                      <p:cBhvr additive="base">
                                        <p:cTn id="19" dur="500" fill="hold"/>
                                        <p:tgtEl>
                                          <p:spTgt spid="2150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en-US" altLang="en-US"/>
              <a:t>Sunrise Red w/ Clouds</a:t>
            </a:r>
          </a:p>
        </p:txBody>
      </p:sp>
      <p:sp>
        <p:nvSpPr>
          <p:cNvPr id="23557" name="Rectangle 5"/>
          <p:cNvSpPr>
            <a:spLocks noGrp="1" noChangeArrowheads="1"/>
          </p:cNvSpPr>
          <p:nvPr>
            <p:ph type="body" sz="half" idx="1"/>
          </p:nvPr>
        </p:nvSpPr>
        <p:spPr/>
        <p:txBody>
          <a:bodyPr/>
          <a:lstStyle/>
          <a:p>
            <a:pPr>
              <a:lnSpc>
                <a:spcPct val="90000"/>
              </a:lnSpc>
            </a:pPr>
            <a:r>
              <a:rPr lang="en-US" altLang="en-US" sz="2800"/>
              <a:t>Red sky in the morning means it is clear to the east.</a:t>
            </a:r>
          </a:p>
          <a:p>
            <a:pPr>
              <a:lnSpc>
                <a:spcPct val="90000"/>
              </a:lnSpc>
            </a:pPr>
            <a:r>
              <a:rPr lang="en-US" altLang="en-US" sz="2800"/>
              <a:t>Where the prevailing winds are from the west…</a:t>
            </a:r>
          </a:p>
          <a:p>
            <a:pPr>
              <a:lnSpc>
                <a:spcPct val="90000"/>
              </a:lnSpc>
            </a:pPr>
            <a:r>
              <a:rPr lang="en-US" altLang="en-US" sz="2800"/>
              <a:t>This means (with clouds overhead) that good weather is leaving.</a:t>
            </a:r>
          </a:p>
        </p:txBody>
      </p:sp>
      <p:pic>
        <p:nvPicPr>
          <p:cNvPr id="23559" name="Picture 7" descr="sunrise-10-18-04-40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47913"/>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69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additive="base">
                                        <p:cTn id="7" dur="5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7">
                                            <p:txEl>
                                              <p:pRg st="1" end="1"/>
                                            </p:txEl>
                                          </p:spTgt>
                                        </p:tgtEl>
                                        <p:attrNameLst>
                                          <p:attrName>style.visibility</p:attrName>
                                        </p:attrNameLst>
                                      </p:cBhvr>
                                      <p:to>
                                        <p:strVal val="visible"/>
                                      </p:to>
                                    </p:set>
                                    <p:anim calcmode="lin" valueType="num">
                                      <p:cBhvr additive="base">
                                        <p:cTn id="13" dur="500" fill="hold"/>
                                        <p:tgtEl>
                                          <p:spTgt spid="235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7">
                                            <p:txEl>
                                              <p:pRg st="2" end="2"/>
                                            </p:txEl>
                                          </p:spTgt>
                                        </p:tgtEl>
                                        <p:attrNameLst>
                                          <p:attrName>style.visibility</p:attrName>
                                        </p:attrNameLst>
                                      </p:cBhvr>
                                      <p:to>
                                        <p:strVal val="visible"/>
                                      </p:to>
                                    </p:set>
                                    <p:anim calcmode="lin" valueType="num">
                                      <p:cBhvr additive="base">
                                        <p:cTn id="19" dur="500" fill="hold"/>
                                        <p:tgtEl>
                                          <p:spTgt spid="2355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altLang="en-US"/>
              <a:t>Old Seaman’s Rhyme</a:t>
            </a:r>
          </a:p>
        </p:txBody>
      </p:sp>
      <p:sp>
        <p:nvSpPr>
          <p:cNvPr id="25605" name="Rectangle 5"/>
          <p:cNvSpPr>
            <a:spLocks noGrp="1" noChangeArrowheads="1"/>
          </p:cNvSpPr>
          <p:nvPr>
            <p:ph type="body" sz="half" idx="1"/>
          </p:nvPr>
        </p:nvSpPr>
        <p:spPr>
          <a:xfrm>
            <a:off x="457200" y="1905000"/>
            <a:ext cx="3657600" cy="3810000"/>
          </a:xfrm>
        </p:spPr>
        <p:txBody>
          <a:bodyPr/>
          <a:lstStyle/>
          <a:p>
            <a:r>
              <a:rPr lang="en-US" altLang="en-US" sz="3600"/>
              <a:t>Red sky in the morning, sailor take warning…</a:t>
            </a:r>
          </a:p>
          <a:p>
            <a:r>
              <a:rPr lang="en-US" altLang="en-US" sz="3600"/>
              <a:t>Red sky at night, sailor’s delight!</a:t>
            </a:r>
          </a:p>
        </p:txBody>
      </p:sp>
      <p:pic>
        <p:nvPicPr>
          <p:cNvPr id="25607" name="Picture 7" descr="Serenity%20sunset%20smaller%20fi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2120900"/>
            <a:ext cx="4343400" cy="325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08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additive="base">
                                        <p:cTn id="7"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5">
                                            <p:txEl>
                                              <p:pRg st="1" end="1"/>
                                            </p:txEl>
                                          </p:spTgt>
                                        </p:tgtEl>
                                        <p:attrNameLst>
                                          <p:attrName>style.visibility</p:attrName>
                                        </p:attrNameLst>
                                      </p:cBhvr>
                                      <p:to>
                                        <p:strVal val="visible"/>
                                      </p:to>
                                    </p:set>
                                    <p:anim calcmode="lin" valueType="num">
                                      <p:cBhvr additive="base">
                                        <p:cTn id="13" dur="500" fill="hold"/>
                                        <p:tgtEl>
                                          <p:spTgt spid="2560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The Signs</a:t>
            </a:r>
          </a:p>
        </p:txBody>
      </p:sp>
      <p:sp>
        <p:nvSpPr>
          <p:cNvPr id="8195" name="Rectangle 3"/>
          <p:cNvSpPr>
            <a:spLocks noGrp="1" noChangeArrowheads="1"/>
          </p:cNvSpPr>
          <p:nvPr>
            <p:ph type="body" idx="1"/>
          </p:nvPr>
        </p:nvSpPr>
        <p:spPr/>
        <p:txBody>
          <a:bodyPr/>
          <a:lstStyle/>
          <a:p>
            <a:r>
              <a:rPr lang="en-US" altLang="en-US"/>
              <a:t>How had they learned these weather signs?</a:t>
            </a:r>
          </a:p>
          <a:p>
            <a:pPr lvl="1"/>
            <a:r>
              <a:rPr lang="en-US" altLang="en-US"/>
              <a:t>Not by making demands from God</a:t>
            </a:r>
          </a:p>
          <a:p>
            <a:pPr lvl="1"/>
            <a:r>
              <a:rPr lang="en-US" altLang="en-US"/>
              <a:t>Not by setting arbitrary standards for what will be believed &amp; accepted</a:t>
            </a:r>
          </a:p>
          <a:p>
            <a:r>
              <a:rPr lang="en-US" altLang="en-US"/>
              <a:t>Rather by humbly &amp; patiently observing the phenomena around them, and then by trying to figure out what they mean.</a:t>
            </a:r>
          </a:p>
        </p:txBody>
      </p:sp>
    </p:spTree>
    <p:custDataLst>
      <p:tags r:id="rId1"/>
    </p:custDataLst>
  </p:cSld>
  <p:clrMapOvr>
    <a:masterClrMapping/>
  </p:clrMapOvr>
  <p:transition advTm="426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3.2"/>
</p:tagLst>
</file>

<file path=ppt/tags/tag10.xml><?xml version="1.0" encoding="utf-8"?>
<p:tagLst xmlns:a="http://schemas.openxmlformats.org/drawingml/2006/main" xmlns:r="http://schemas.openxmlformats.org/officeDocument/2006/relationships" xmlns:p="http://schemas.openxmlformats.org/presentationml/2006/main">
  <p:tag name="TIMING" val="|2|9.7|11.6"/>
</p:tagLst>
</file>

<file path=ppt/tags/tag11.xml><?xml version="1.0" encoding="utf-8"?>
<p:tagLst xmlns:a="http://schemas.openxmlformats.org/drawingml/2006/main" xmlns:r="http://schemas.openxmlformats.org/officeDocument/2006/relationships" xmlns:p="http://schemas.openxmlformats.org/presentationml/2006/main">
  <p:tag name="TIMING" val="|2.4|9.3|20.4|50.7|9.2"/>
</p:tagLst>
</file>

<file path=ppt/tags/tag12.xml><?xml version="1.0" encoding="utf-8"?>
<p:tagLst xmlns:a="http://schemas.openxmlformats.org/drawingml/2006/main" xmlns:r="http://schemas.openxmlformats.org/officeDocument/2006/relationships" xmlns:p="http://schemas.openxmlformats.org/presentationml/2006/main">
  <p:tag name="TIMING" val="|2.8|12.6|6.4"/>
</p:tagLst>
</file>

<file path=ppt/tags/tag13.xml><?xml version="1.0" encoding="utf-8"?>
<p:tagLst xmlns:a="http://schemas.openxmlformats.org/drawingml/2006/main" xmlns:r="http://schemas.openxmlformats.org/officeDocument/2006/relationships" xmlns:p="http://schemas.openxmlformats.org/presentationml/2006/main">
  <p:tag name="TIMING" val="|3.6"/>
</p:tagLst>
</file>

<file path=ppt/tags/tag14.xml><?xml version="1.0" encoding="utf-8"?>
<p:tagLst xmlns:a="http://schemas.openxmlformats.org/drawingml/2006/main" xmlns:r="http://schemas.openxmlformats.org/officeDocument/2006/relationships" xmlns:p="http://schemas.openxmlformats.org/presentationml/2006/main">
  <p:tag name="TIMING" val="|2.3"/>
</p:tagLst>
</file>

<file path=ppt/tags/tag15.xml><?xml version="1.0" encoding="utf-8"?>
<p:tagLst xmlns:a="http://schemas.openxmlformats.org/drawingml/2006/main" xmlns:r="http://schemas.openxmlformats.org/officeDocument/2006/relationships" xmlns:p="http://schemas.openxmlformats.org/presentationml/2006/main">
  <p:tag name="TIMING" val="|1.9|23.6|10.3"/>
</p:tagLst>
</file>

<file path=ppt/tags/tag16.xml><?xml version="1.0" encoding="utf-8"?>
<p:tagLst xmlns:a="http://schemas.openxmlformats.org/drawingml/2006/main" xmlns:r="http://schemas.openxmlformats.org/officeDocument/2006/relationships" xmlns:p="http://schemas.openxmlformats.org/presentationml/2006/main">
  <p:tag name="TIMING" val="|2|93.1|2.8|52.6"/>
</p:tagLst>
</file>

<file path=ppt/tags/tag17.xml><?xml version="1.0" encoding="utf-8"?>
<p:tagLst xmlns:a="http://schemas.openxmlformats.org/drawingml/2006/main" xmlns:r="http://schemas.openxmlformats.org/officeDocument/2006/relationships" xmlns:p="http://schemas.openxmlformats.org/presentationml/2006/main">
  <p:tag name="TIMING" val="|2.2|4.7|11.5"/>
</p:tagLst>
</file>

<file path=ppt/tags/tag18.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2.6|6.8|5.2"/>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ags/tag4.xml><?xml version="1.0" encoding="utf-8"?>
<p:tagLst xmlns:a="http://schemas.openxmlformats.org/drawingml/2006/main" xmlns:r="http://schemas.openxmlformats.org/officeDocument/2006/relationships" xmlns:p="http://schemas.openxmlformats.org/presentationml/2006/main">
  <p:tag name="TIMING" val="|3.2|12.9|6.6|6.6|11.9|6.1|6.4"/>
</p:tagLst>
</file>

<file path=ppt/tags/tag5.xml><?xml version="1.0" encoding="utf-8"?>
<p:tagLst xmlns:a="http://schemas.openxmlformats.org/drawingml/2006/main" xmlns:r="http://schemas.openxmlformats.org/officeDocument/2006/relationships" xmlns:p="http://schemas.openxmlformats.org/presentationml/2006/main">
  <p:tag name="TIMING" val="|1.5|7.3|8.4|22.1|14.1"/>
</p:tagLst>
</file>

<file path=ppt/tags/tag6.xml><?xml version="1.0" encoding="utf-8"?>
<p:tagLst xmlns:a="http://schemas.openxmlformats.org/drawingml/2006/main" xmlns:r="http://schemas.openxmlformats.org/officeDocument/2006/relationships" xmlns:p="http://schemas.openxmlformats.org/presentationml/2006/main">
  <p:tag name="TIMING" val="|5|25.4|6"/>
</p:tagLst>
</file>

<file path=ppt/tags/tag7.xml><?xml version="1.0" encoding="utf-8"?>
<p:tagLst xmlns:a="http://schemas.openxmlformats.org/drawingml/2006/main" xmlns:r="http://schemas.openxmlformats.org/officeDocument/2006/relationships" xmlns:p="http://schemas.openxmlformats.org/presentationml/2006/main">
  <p:tag name="TIMING" val="|2.7|21.6|4.3"/>
</p:tagLst>
</file>

<file path=ppt/tags/tag8.xml><?xml version="1.0" encoding="utf-8"?>
<p:tagLst xmlns:a="http://schemas.openxmlformats.org/drawingml/2006/main" xmlns:r="http://schemas.openxmlformats.org/officeDocument/2006/relationships" xmlns:p="http://schemas.openxmlformats.org/presentationml/2006/main">
  <p:tag name="TIMING" val="|26.9|6.6"/>
</p:tagLst>
</file>

<file path=ppt/tags/tag9.xml><?xml version="1.0" encoding="utf-8"?>
<p:tagLst xmlns:a="http://schemas.openxmlformats.org/drawingml/2006/main" xmlns:r="http://schemas.openxmlformats.org/officeDocument/2006/relationships" xmlns:p="http://schemas.openxmlformats.org/presentationml/2006/main">
  <p:tag name="TIMING" val="|2|3.8|8.3|5.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160</TotalTime>
  <Words>935</Words>
  <Application>Microsoft Office PowerPoint</Application>
  <PresentationFormat>On-screen Show (4:3)</PresentationFormat>
  <Paragraphs>74</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Jesus Discusses the Weather</vt:lpstr>
      <vt:lpstr>Matthew 16:1-4</vt:lpstr>
      <vt:lpstr>Matthew 16:1-4</vt:lpstr>
      <vt:lpstr>The Demand (verse 1)</vt:lpstr>
      <vt:lpstr>Jesus’ Response (vv 2-3a)</vt:lpstr>
      <vt:lpstr>Sunset Red Sky</vt:lpstr>
      <vt:lpstr>Sunrise Red w/ Clouds</vt:lpstr>
      <vt:lpstr>Old Seaman’s Rhyme</vt:lpstr>
      <vt:lpstr>The Signs</vt:lpstr>
      <vt:lpstr>Jesus’ Rebuke (3b)</vt:lpstr>
      <vt:lpstr>Jesus’ Diagnosis (4a)</vt:lpstr>
      <vt:lpstr>Jesus’ Last Offer (4b)</vt:lpstr>
      <vt:lpstr>Matthew 12:39-41</vt:lpstr>
      <vt:lpstr>Some Weather Observations</vt:lpstr>
      <vt:lpstr>Some Observations</vt:lpstr>
      <vt:lpstr>More Observations</vt:lpstr>
      <vt:lpstr>My Prayers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Discusses the Weather</dc:title>
  <dc:creator>rnewman</dc:creator>
  <cp:lastModifiedBy>Newman</cp:lastModifiedBy>
  <cp:revision>75</cp:revision>
  <dcterms:created xsi:type="dcterms:W3CDTF">2010-09-15T19:14:43Z</dcterms:created>
  <dcterms:modified xsi:type="dcterms:W3CDTF">2015-07-06T13:49:48Z</dcterms:modified>
</cp:coreProperties>
</file>