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0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1524000" y="3454400"/>
            <a:ext cx="7543800" cy="762000"/>
          </a:xfrm>
        </p:spPr>
        <p:txBody>
          <a:bodyPr/>
          <a:lstStyle>
            <a:lvl1pPr>
              <a:defRPr sz="4400"/>
            </a:lvl1pPr>
          </a:lstStyle>
          <a:p>
            <a:pPr lvl="0"/>
            <a:r>
              <a:rPr lang="en-US" altLang="en-US" noProof="0" smtClean="0"/>
              <a:t>Click to edit Master title style</a:t>
            </a:r>
          </a:p>
        </p:txBody>
      </p:sp>
      <p:sp>
        <p:nvSpPr>
          <p:cNvPr id="7171" name="Rectangle 3"/>
          <p:cNvSpPr>
            <a:spLocks noGrp="1" noChangeArrowheads="1"/>
          </p:cNvSpPr>
          <p:nvPr>
            <p:ph type="subTitle" idx="1"/>
          </p:nvPr>
        </p:nvSpPr>
        <p:spPr>
          <a:xfrm>
            <a:off x="1524000" y="4267200"/>
            <a:ext cx="7543800" cy="609600"/>
          </a:xfrm>
        </p:spPr>
        <p:txBody>
          <a:bodyPr/>
          <a:lstStyle>
            <a:lvl1pPr marL="0" indent="0">
              <a:buFontTx/>
              <a:buNone/>
              <a:defRPr/>
            </a:lvl1pPr>
          </a:lstStyle>
          <a:p>
            <a:pPr lvl="0"/>
            <a:r>
              <a:rPr lang="en-US" altLang="en-US" noProof="0" smtClean="0"/>
              <a:t>Click to edit Master subtitle style</a:t>
            </a:r>
          </a:p>
        </p:txBody>
      </p:sp>
      <p:sp>
        <p:nvSpPr>
          <p:cNvPr id="7172" name="Rectangle 4"/>
          <p:cNvSpPr>
            <a:spLocks noGrp="1" noChangeArrowheads="1"/>
          </p:cNvSpPr>
          <p:nvPr>
            <p:ph type="dt" sz="half" idx="2"/>
          </p:nvPr>
        </p:nvSpPr>
        <p:spPr/>
        <p:txBody>
          <a:bodyPr/>
          <a:lstStyle>
            <a:lvl1pPr>
              <a:defRPr/>
            </a:lvl1pPr>
          </a:lstStyle>
          <a:p>
            <a:endParaRPr lang="en-US" altLang="en-US"/>
          </a:p>
        </p:txBody>
      </p:sp>
      <p:sp>
        <p:nvSpPr>
          <p:cNvPr id="7173" name="Rectangle 5"/>
          <p:cNvSpPr>
            <a:spLocks noGrp="1" noChangeArrowheads="1"/>
          </p:cNvSpPr>
          <p:nvPr>
            <p:ph type="ftr" sz="quarter" idx="3"/>
          </p:nvPr>
        </p:nvSpPr>
        <p:spPr/>
        <p:txBody>
          <a:bodyPr/>
          <a:lstStyle>
            <a:lvl1pPr>
              <a:defRPr/>
            </a:lvl1pPr>
          </a:lstStyle>
          <a:p>
            <a:endParaRPr lang="en-US" altLang="en-US"/>
          </a:p>
        </p:txBody>
      </p:sp>
      <p:sp>
        <p:nvSpPr>
          <p:cNvPr id="7174" name="Rectangle 6"/>
          <p:cNvSpPr>
            <a:spLocks noGrp="1" noChangeArrowheads="1"/>
          </p:cNvSpPr>
          <p:nvPr>
            <p:ph type="sldNum" sz="quarter" idx="4"/>
          </p:nvPr>
        </p:nvSpPr>
        <p:spPr/>
        <p:txBody>
          <a:bodyPr/>
          <a:lstStyle>
            <a:lvl1pPr>
              <a:defRPr/>
            </a:lvl1pPr>
          </a:lstStyle>
          <a:p>
            <a:fld id="{39FD7467-7884-440A-92BA-3F0279E99CFF}" type="slidenum">
              <a:rPr lang="en-US" altLang="en-US"/>
              <a:pPr/>
              <a:t>‹#›</a:t>
            </a:fld>
            <a:endParaRPr lang="en-US" altLang="en-US"/>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0CFA73C-56F9-433C-B3CA-D875031B059D}" type="slidenum">
              <a:rPr lang="en-US" altLang="en-US"/>
              <a:pPr/>
              <a:t>‹#›</a:t>
            </a:fld>
            <a:endParaRPr lang="en-US" altLang="en-US"/>
          </a:p>
        </p:txBody>
      </p:sp>
    </p:spTree>
    <p:extLst>
      <p:ext uri="{BB962C8B-B14F-4D97-AF65-F5344CB8AC3E}">
        <p14:creationId xmlns:p14="http://schemas.microsoft.com/office/powerpoint/2010/main" val="1709582389"/>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00900" y="381000"/>
            <a:ext cx="194310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1600" y="381000"/>
            <a:ext cx="56769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5981BDB-4172-43E6-B698-9FF9605C100E}" type="slidenum">
              <a:rPr lang="en-US" altLang="en-US"/>
              <a:pPr/>
              <a:t>‹#›</a:t>
            </a:fld>
            <a:endParaRPr lang="en-US" altLang="en-US"/>
          </a:p>
        </p:txBody>
      </p:sp>
    </p:spTree>
    <p:extLst>
      <p:ext uri="{BB962C8B-B14F-4D97-AF65-F5344CB8AC3E}">
        <p14:creationId xmlns:p14="http://schemas.microsoft.com/office/powerpoint/2010/main" val="3952107287"/>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4935106-78F3-47F6-918E-C42BDF856B71}" type="slidenum">
              <a:rPr lang="en-US" altLang="en-US"/>
              <a:pPr/>
              <a:t>‹#›</a:t>
            </a:fld>
            <a:endParaRPr lang="en-US" altLang="en-US"/>
          </a:p>
        </p:txBody>
      </p:sp>
    </p:spTree>
    <p:extLst>
      <p:ext uri="{BB962C8B-B14F-4D97-AF65-F5344CB8AC3E}">
        <p14:creationId xmlns:p14="http://schemas.microsoft.com/office/powerpoint/2010/main" val="1048007695"/>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B5A6394-30B1-4230-A13F-9C8C9EA23CD2}" type="slidenum">
              <a:rPr lang="en-US" altLang="en-US"/>
              <a:pPr/>
              <a:t>‹#›</a:t>
            </a:fld>
            <a:endParaRPr lang="en-US" altLang="en-US"/>
          </a:p>
        </p:txBody>
      </p:sp>
    </p:spTree>
    <p:extLst>
      <p:ext uri="{BB962C8B-B14F-4D97-AF65-F5344CB8AC3E}">
        <p14:creationId xmlns:p14="http://schemas.microsoft.com/office/powerpoint/2010/main" val="723089052"/>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914400"/>
            <a:ext cx="37719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95900" y="914400"/>
            <a:ext cx="37719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C9996F9-1036-41CA-9EB2-3FF60DD86DA1}" type="slidenum">
              <a:rPr lang="en-US" altLang="en-US"/>
              <a:pPr/>
              <a:t>‹#›</a:t>
            </a:fld>
            <a:endParaRPr lang="en-US" altLang="en-US"/>
          </a:p>
        </p:txBody>
      </p:sp>
    </p:spTree>
    <p:extLst>
      <p:ext uri="{BB962C8B-B14F-4D97-AF65-F5344CB8AC3E}">
        <p14:creationId xmlns:p14="http://schemas.microsoft.com/office/powerpoint/2010/main" val="2718430238"/>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14F014E4-FA38-41B9-8A2A-5D5BF413D822}" type="slidenum">
              <a:rPr lang="en-US" altLang="en-US"/>
              <a:pPr/>
              <a:t>‹#›</a:t>
            </a:fld>
            <a:endParaRPr lang="en-US" altLang="en-US"/>
          </a:p>
        </p:txBody>
      </p:sp>
    </p:spTree>
    <p:extLst>
      <p:ext uri="{BB962C8B-B14F-4D97-AF65-F5344CB8AC3E}">
        <p14:creationId xmlns:p14="http://schemas.microsoft.com/office/powerpoint/2010/main" val="2467627050"/>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9580883F-D396-4EFE-836F-E997DAD0E0DB}" type="slidenum">
              <a:rPr lang="en-US" altLang="en-US"/>
              <a:pPr/>
              <a:t>‹#›</a:t>
            </a:fld>
            <a:endParaRPr lang="en-US" altLang="en-US"/>
          </a:p>
        </p:txBody>
      </p:sp>
    </p:spTree>
    <p:extLst>
      <p:ext uri="{BB962C8B-B14F-4D97-AF65-F5344CB8AC3E}">
        <p14:creationId xmlns:p14="http://schemas.microsoft.com/office/powerpoint/2010/main" val="4221050034"/>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4AD52C26-F2E9-4E49-8C79-6519B1DF6C7B}" type="slidenum">
              <a:rPr lang="en-US" altLang="en-US"/>
              <a:pPr/>
              <a:t>‹#›</a:t>
            </a:fld>
            <a:endParaRPr lang="en-US" altLang="en-US"/>
          </a:p>
        </p:txBody>
      </p:sp>
    </p:spTree>
    <p:extLst>
      <p:ext uri="{BB962C8B-B14F-4D97-AF65-F5344CB8AC3E}">
        <p14:creationId xmlns:p14="http://schemas.microsoft.com/office/powerpoint/2010/main" val="4084847703"/>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57C28EF-D06E-4E67-A6A3-A4E848664B6A}" type="slidenum">
              <a:rPr lang="en-US" altLang="en-US"/>
              <a:pPr/>
              <a:t>‹#›</a:t>
            </a:fld>
            <a:endParaRPr lang="en-US" altLang="en-US"/>
          </a:p>
        </p:txBody>
      </p:sp>
    </p:spTree>
    <p:extLst>
      <p:ext uri="{BB962C8B-B14F-4D97-AF65-F5344CB8AC3E}">
        <p14:creationId xmlns:p14="http://schemas.microsoft.com/office/powerpoint/2010/main" val="3791170042"/>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ADAAB9C-5390-4617-B7D6-A3A801BB907E}" type="slidenum">
              <a:rPr lang="en-US" altLang="en-US"/>
              <a:pPr/>
              <a:t>‹#›</a:t>
            </a:fld>
            <a:endParaRPr lang="en-US" altLang="en-US"/>
          </a:p>
        </p:txBody>
      </p:sp>
    </p:spTree>
    <p:extLst>
      <p:ext uri="{BB962C8B-B14F-4D97-AF65-F5344CB8AC3E}">
        <p14:creationId xmlns:p14="http://schemas.microsoft.com/office/powerpoint/2010/main" val="4081985696"/>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body" idx="1"/>
          </p:nvPr>
        </p:nvSpPr>
        <p:spPr bwMode="auto">
          <a:xfrm>
            <a:off x="1371600" y="914400"/>
            <a:ext cx="76962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147" name="Rectangle 3"/>
          <p:cNvSpPr>
            <a:spLocks noGrp="1" noChangeArrowheads="1"/>
          </p:cNvSpPr>
          <p:nvPr>
            <p:ph type="title"/>
          </p:nvPr>
        </p:nvSpPr>
        <p:spPr bwMode="auto">
          <a:xfrm>
            <a:off x="1371600" y="381000"/>
            <a:ext cx="7772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6148" name="Rectangle 4"/>
          <p:cNvSpPr>
            <a:spLocks noGrp="1" noChangeArrowheads="1"/>
          </p:cNvSpPr>
          <p:nvPr>
            <p:ph type="dt" sz="half" idx="2"/>
          </p:nvPr>
        </p:nvSpPr>
        <p:spPr bwMode="auto">
          <a:xfrm>
            <a:off x="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vl1pPr>
          </a:lstStyle>
          <a:p>
            <a:endParaRPr lang="en-US" altLang="en-US"/>
          </a:p>
        </p:txBody>
      </p:sp>
      <p:sp>
        <p:nvSpPr>
          <p:cNvPr id="6149" name="Rectangle 5"/>
          <p:cNvSpPr>
            <a:spLocks noGrp="1" noChangeArrowheads="1"/>
          </p:cNvSpPr>
          <p:nvPr>
            <p:ph type="ftr" sz="quarter" idx="3"/>
          </p:nvPr>
        </p:nvSpPr>
        <p:spPr bwMode="auto">
          <a:xfrm>
            <a:off x="3124200" y="6629400"/>
            <a:ext cx="2895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en-US"/>
          </a:p>
        </p:txBody>
      </p:sp>
      <p:sp>
        <p:nvSpPr>
          <p:cNvPr id="6150" name="Rectangle 6"/>
          <p:cNvSpPr>
            <a:spLocks noGrp="1" noChangeArrowheads="1"/>
          </p:cNvSpPr>
          <p:nvPr>
            <p:ph type="sldNum" sz="quarter" idx="4"/>
          </p:nvPr>
        </p:nvSpPr>
        <p:spPr bwMode="auto">
          <a:xfrm>
            <a:off x="723900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vl1pPr>
          </a:lstStyle>
          <a:p>
            <a:fld id="{5A39B3F5-E607-4EE1-B6D0-4165AAE36F7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p:fade thruBlk="1"/>
  </p:transition>
  <p:txStyles>
    <p:titleStyle>
      <a:lvl1pPr algn="l" rtl="0" fontAlgn="base">
        <a:spcBef>
          <a:spcPct val="0"/>
        </a:spcBef>
        <a:spcAft>
          <a:spcPct val="0"/>
        </a:spcAft>
        <a:defRPr sz="4000" b="1" i="1">
          <a:solidFill>
            <a:schemeClr val="tx2"/>
          </a:solidFill>
          <a:latin typeface="+mj-lt"/>
          <a:ea typeface="+mj-ea"/>
          <a:cs typeface="+mj-cs"/>
        </a:defRPr>
      </a:lvl1pPr>
      <a:lvl2pPr algn="l" rtl="0" fontAlgn="base">
        <a:spcBef>
          <a:spcPct val="0"/>
        </a:spcBef>
        <a:spcAft>
          <a:spcPct val="0"/>
        </a:spcAft>
        <a:defRPr sz="4000" b="1" i="1">
          <a:solidFill>
            <a:schemeClr val="tx2"/>
          </a:solidFill>
          <a:latin typeface="Times New Roman" pitchFamily="18" charset="0"/>
        </a:defRPr>
      </a:lvl2pPr>
      <a:lvl3pPr algn="l" rtl="0" fontAlgn="base">
        <a:spcBef>
          <a:spcPct val="0"/>
        </a:spcBef>
        <a:spcAft>
          <a:spcPct val="0"/>
        </a:spcAft>
        <a:defRPr sz="4000" b="1" i="1">
          <a:solidFill>
            <a:schemeClr val="tx2"/>
          </a:solidFill>
          <a:latin typeface="Times New Roman" pitchFamily="18" charset="0"/>
        </a:defRPr>
      </a:lvl3pPr>
      <a:lvl4pPr algn="l" rtl="0" fontAlgn="base">
        <a:spcBef>
          <a:spcPct val="0"/>
        </a:spcBef>
        <a:spcAft>
          <a:spcPct val="0"/>
        </a:spcAft>
        <a:defRPr sz="4000" b="1" i="1">
          <a:solidFill>
            <a:schemeClr val="tx2"/>
          </a:solidFill>
          <a:latin typeface="Times New Roman" pitchFamily="18" charset="0"/>
        </a:defRPr>
      </a:lvl4pPr>
      <a:lvl5pPr algn="l" rtl="0" fontAlgn="base">
        <a:spcBef>
          <a:spcPct val="0"/>
        </a:spcBef>
        <a:spcAft>
          <a:spcPct val="0"/>
        </a:spcAft>
        <a:defRPr sz="4000" b="1" i="1">
          <a:solidFill>
            <a:schemeClr val="tx2"/>
          </a:solidFill>
          <a:latin typeface="Times New Roman" pitchFamily="18" charset="0"/>
        </a:defRPr>
      </a:lvl5pPr>
      <a:lvl6pPr marL="457200" algn="l" rtl="0" fontAlgn="base">
        <a:spcBef>
          <a:spcPct val="0"/>
        </a:spcBef>
        <a:spcAft>
          <a:spcPct val="0"/>
        </a:spcAft>
        <a:defRPr sz="4000" b="1" i="1">
          <a:solidFill>
            <a:schemeClr val="tx2"/>
          </a:solidFill>
          <a:latin typeface="Times New Roman" pitchFamily="18" charset="0"/>
        </a:defRPr>
      </a:lvl6pPr>
      <a:lvl7pPr marL="914400" algn="l" rtl="0" fontAlgn="base">
        <a:spcBef>
          <a:spcPct val="0"/>
        </a:spcBef>
        <a:spcAft>
          <a:spcPct val="0"/>
        </a:spcAft>
        <a:defRPr sz="4000" b="1" i="1">
          <a:solidFill>
            <a:schemeClr val="tx2"/>
          </a:solidFill>
          <a:latin typeface="Times New Roman" pitchFamily="18" charset="0"/>
        </a:defRPr>
      </a:lvl7pPr>
      <a:lvl8pPr marL="1371600" algn="l" rtl="0" fontAlgn="base">
        <a:spcBef>
          <a:spcPct val="0"/>
        </a:spcBef>
        <a:spcAft>
          <a:spcPct val="0"/>
        </a:spcAft>
        <a:defRPr sz="4000" b="1" i="1">
          <a:solidFill>
            <a:schemeClr val="tx2"/>
          </a:solidFill>
          <a:latin typeface="Times New Roman" pitchFamily="18" charset="0"/>
        </a:defRPr>
      </a:lvl8pPr>
      <a:lvl9pPr marL="1828800" algn="l" rtl="0" fontAlgn="base">
        <a:spcBef>
          <a:spcPct val="0"/>
        </a:spcBef>
        <a:spcAft>
          <a:spcPct val="0"/>
        </a:spcAft>
        <a:defRPr sz="4000" b="1" i="1">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tags" Target="../tags/tag2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447800" y="1676400"/>
            <a:ext cx="3810000" cy="1676400"/>
          </a:xfrm>
        </p:spPr>
        <p:txBody>
          <a:bodyPr/>
          <a:lstStyle/>
          <a:p>
            <a:r>
              <a:rPr lang="en-US" altLang="en-US" sz="5400"/>
              <a:t>Jesus Lives!</a:t>
            </a:r>
            <a:br>
              <a:rPr lang="en-US" altLang="en-US" sz="5400"/>
            </a:br>
            <a:r>
              <a:rPr lang="en-US" altLang="en-US" sz="5400"/>
              <a:t>Convincing </a:t>
            </a:r>
            <a:br>
              <a:rPr lang="en-US" altLang="en-US" sz="5400"/>
            </a:br>
            <a:r>
              <a:rPr lang="en-US" altLang="en-US" sz="5400"/>
              <a:t>Evidence</a:t>
            </a:r>
          </a:p>
        </p:txBody>
      </p:sp>
      <p:sp>
        <p:nvSpPr>
          <p:cNvPr id="2051" name="Rectangle 3"/>
          <p:cNvSpPr>
            <a:spLocks noGrp="1" noChangeArrowheads="1"/>
          </p:cNvSpPr>
          <p:nvPr>
            <p:ph type="subTitle" idx="1"/>
          </p:nvPr>
        </p:nvSpPr>
        <p:spPr>
          <a:xfrm>
            <a:off x="1524000" y="4267200"/>
            <a:ext cx="3657600" cy="609600"/>
          </a:xfrm>
        </p:spPr>
        <p:txBody>
          <a:bodyPr/>
          <a:lstStyle/>
          <a:p>
            <a:r>
              <a:rPr lang="en-US" altLang="en-US"/>
              <a:t>Robert C. Newman</a:t>
            </a:r>
          </a:p>
        </p:txBody>
      </p:sp>
      <p:pic>
        <p:nvPicPr>
          <p:cNvPr id="2052" name="Picture 4" descr="resurrection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76888" y="533400"/>
            <a:ext cx="3159125" cy="4343400"/>
          </a:xfrm>
          <a:prstGeom prst="rect">
            <a:avLst/>
          </a:prstGeom>
          <a:noFill/>
          <a:extLst>
            <a:ext uri="{909E8E84-426E-40DD-AFC4-6F175D3DCCD1}">
              <a14:hiddenFill xmlns:a14="http://schemas.microsoft.com/office/drawing/2010/main">
                <a:solidFill>
                  <a:srgbClr val="FFFFFF"/>
                </a:solidFill>
              </a14:hiddenFill>
            </a:ext>
          </a:extLst>
        </p:spPr>
      </p:pic>
      <p:pic>
        <p:nvPicPr>
          <p:cNvPr id="2" name="JesusLives.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609600" y="5715000"/>
            <a:ext cx="609600" cy="609600"/>
          </a:xfrm>
          <a:prstGeom prst="rect">
            <a:avLst/>
          </a:prstGeom>
        </p:spPr>
      </p:pic>
    </p:spTree>
    <p:custDataLst>
      <p:tags r:id="rId1"/>
    </p:custDataLst>
  </p:cSld>
  <p:clrMapOvr>
    <a:masterClrMapping/>
  </p:clrMapOvr>
  <p:transition advTm="30684">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p:cTn id="11" dur="500" fill="hold"/>
                                        <p:tgtEl>
                                          <p:spTgt spid="2050"/>
                                        </p:tgtEl>
                                        <p:attrNameLst>
                                          <p:attrName>ppt_w</p:attrName>
                                        </p:attrNameLst>
                                      </p:cBhvr>
                                      <p:tavLst>
                                        <p:tav tm="0">
                                          <p:val>
                                            <p:fltVal val="0"/>
                                          </p:val>
                                        </p:tav>
                                        <p:tav tm="100000">
                                          <p:val>
                                            <p:strVal val="#ppt_w"/>
                                          </p:val>
                                        </p:tav>
                                      </p:tavLst>
                                    </p:anim>
                                    <p:anim calcmode="lin" valueType="num">
                                      <p:cBhvr>
                                        <p:cTn id="12" dur="500" fill="hold"/>
                                        <p:tgtEl>
                                          <p:spTgt spid="2050"/>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051">
                                            <p:txEl>
                                              <p:pRg st="0" end="0"/>
                                            </p:txEl>
                                          </p:spTgt>
                                        </p:tgtEl>
                                        <p:attrNameLst>
                                          <p:attrName>style.visibility</p:attrName>
                                        </p:attrNameLst>
                                      </p:cBhvr>
                                      <p:to>
                                        <p:strVal val="visible"/>
                                      </p:to>
                                    </p:set>
                                    <p:animEffect transition="in" filter="checkerboard(across)">
                                      <p:cBhvr>
                                        <p:cTn id="17" dur="500"/>
                                        <p:tgtEl>
                                          <p:spTgt spid="2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18" fill="hold" display="0">
                  <p:stCondLst>
                    <p:cond delay="indefinite"/>
                  </p:stCondLst>
                  <p:endCondLst>
                    <p:cond evt="onStopAudio" delay="0">
                      <p:tgtEl>
                        <p:sldTgt/>
                      </p:tgtEl>
                    </p:cond>
                  </p:endCondLst>
                </p:cTn>
                <p:tgtEl>
                  <p:spTgt spid="2"/>
                </p:tgtEl>
              </p:cMediaNode>
            </p:audio>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sz="3600"/>
              <a:t>Many Appearances</a:t>
            </a:r>
          </a:p>
        </p:txBody>
      </p:sp>
      <p:sp>
        <p:nvSpPr>
          <p:cNvPr id="16387" name="Rectangle 3"/>
          <p:cNvSpPr>
            <a:spLocks noGrp="1" noChangeArrowheads="1"/>
          </p:cNvSpPr>
          <p:nvPr>
            <p:ph type="body" idx="1"/>
          </p:nvPr>
        </p:nvSpPr>
        <p:spPr>
          <a:xfrm>
            <a:off x="1447800" y="1066800"/>
            <a:ext cx="7696200" cy="5181600"/>
          </a:xfrm>
        </p:spPr>
        <p:txBody>
          <a:bodyPr/>
          <a:lstStyle/>
          <a:p>
            <a:r>
              <a:rPr lang="en-US" altLang="en-US" sz="2800"/>
              <a:t>(5) to ten apostles (1 Cor 15:5; Luke 24:36-48; John 20:19-23):</a:t>
            </a:r>
          </a:p>
          <a:p>
            <a:pPr lvl="1"/>
            <a:r>
              <a:rPr lang="en-US" altLang="en-US" sz="2400"/>
              <a:t>John 20:19 (NIV) On the evening of that first day of the week, when the disciples were together, with the doors locked for fear of the Jews, Jesus came and stood among them and said, "Peace be with you!" 20 After he said this, he showed them his hands and side. The disciples were overjoyed when they saw the Lord. 21 Again Jesus said, "Peace be with you! As the Father has sent me, I am sending you." 22 And with that he breathed on them and said, "Receive the Holy Spirit. 23 If you forgive anyone his sins, they are forgiven; if you do not forgive them, they are not forgiven." </a:t>
            </a:r>
          </a:p>
        </p:txBody>
      </p:sp>
    </p:spTree>
    <p:custDataLst>
      <p:tags r:id="rId1"/>
    </p:custDataLst>
  </p:cSld>
  <p:clrMapOvr>
    <a:masterClrMapping/>
  </p:clrMapOvr>
  <p:transition advTm="42632">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checkerboard(across)">
                                      <p:cBhvr>
                                        <p:cTn id="7" dur="500"/>
                                        <p:tgtEl>
                                          <p:spTgt spid="163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checkerboard(across)">
                                      <p:cBhvr>
                                        <p:cTn id="12" dur="500"/>
                                        <p:tgtEl>
                                          <p:spTgt spid="163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sz="3600"/>
              <a:t>Many Appearances</a:t>
            </a:r>
          </a:p>
        </p:txBody>
      </p:sp>
      <p:sp>
        <p:nvSpPr>
          <p:cNvPr id="17411" name="Rectangle 3"/>
          <p:cNvSpPr>
            <a:spLocks noGrp="1" noChangeArrowheads="1"/>
          </p:cNvSpPr>
          <p:nvPr>
            <p:ph type="body" idx="1"/>
          </p:nvPr>
        </p:nvSpPr>
        <p:spPr>
          <a:xfrm>
            <a:off x="1447800" y="1143000"/>
            <a:ext cx="7696200" cy="4800600"/>
          </a:xfrm>
        </p:spPr>
        <p:txBody>
          <a:bodyPr/>
          <a:lstStyle/>
          <a:p>
            <a:r>
              <a:rPr lang="en-US" altLang="en-US" sz="2800"/>
              <a:t>(6) to 11 apostles the next week (John 20:26-29):</a:t>
            </a:r>
          </a:p>
          <a:p>
            <a:pPr lvl="1"/>
            <a:r>
              <a:rPr lang="en-US" altLang="en-US" sz="2400"/>
              <a:t>John 20:26 (NIV) A week later his disciples were in the house again, and Thomas was with them. Though the doors were locked, Jesus came and stood among them and said, "Peace be with you!" 27 Then he said to Thomas, "Put your finger here; see my hands. Reach out your hand and put it into my side. Stop doubting and believe." 28 Thomas said to him, "My Lord and my God!" 29 Then Jesus told him, "Because you have seen me, you have believed; blessed are those who have not seen and yet have believed." </a:t>
            </a:r>
          </a:p>
          <a:p>
            <a:pPr lvl="1">
              <a:buFontTx/>
              <a:buNone/>
            </a:pPr>
            <a:endParaRPr lang="en-US" altLang="en-US" sz="2400"/>
          </a:p>
        </p:txBody>
      </p:sp>
    </p:spTree>
    <p:custDataLst>
      <p:tags r:id="rId1"/>
    </p:custDataLst>
  </p:cSld>
  <p:clrMapOvr>
    <a:masterClrMapping/>
  </p:clrMapOvr>
  <p:transition advTm="53668">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checkerboard(across)">
                                      <p:cBhvr>
                                        <p:cTn id="7" dur="500"/>
                                        <p:tgtEl>
                                          <p:spTgt spid="174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checkerboard(across)">
                                      <p:cBhvr>
                                        <p:cTn id="12" dur="500"/>
                                        <p:tgtEl>
                                          <p:spTgt spid="174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sz="3600"/>
              <a:t>Many Appearances</a:t>
            </a:r>
          </a:p>
        </p:txBody>
      </p:sp>
      <p:sp>
        <p:nvSpPr>
          <p:cNvPr id="18435" name="Rectangle 3"/>
          <p:cNvSpPr>
            <a:spLocks noGrp="1" noChangeArrowheads="1"/>
          </p:cNvSpPr>
          <p:nvPr>
            <p:ph type="body" idx="1"/>
          </p:nvPr>
        </p:nvSpPr>
        <p:spPr>
          <a:xfrm>
            <a:off x="1447800" y="1066800"/>
            <a:ext cx="7696200" cy="5486400"/>
          </a:xfrm>
        </p:spPr>
        <p:txBody>
          <a:bodyPr/>
          <a:lstStyle/>
          <a:p>
            <a:pPr>
              <a:lnSpc>
                <a:spcPct val="80000"/>
              </a:lnSpc>
            </a:pPr>
            <a:r>
              <a:rPr lang="en-US" altLang="en-US" sz="1800"/>
              <a:t>(7) to 7 disciples on the shore of Galilee (John 21:1-22):</a:t>
            </a:r>
          </a:p>
          <a:p>
            <a:pPr lvl="1">
              <a:lnSpc>
                <a:spcPct val="80000"/>
              </a:lnSpc>
            </a:pPr>
            <a:r>
              <a:rPr lang="en-US" altLang="en-US" sz="1600"/>
              <a:t>John 21:1 (NIV) Afterward Jesus appeared again to his disciples, by the Sea of Tiberias. It happened this way: 2 Simon Peter, Thomas (called Didymus), Nathanael from Cana in Galilee, the sons of Zebedee, and two other disciples were together. 3 "I'm going out to fish," Simon Peter told them, and they said, "We'll go with you." So they went out and got into the boat, but that night they caught nothing. 4 Early in the morning, Jesus stood on the shore, but the disciples did not realize that it was Jesus. 5 He called out to them, "Friends, haven't you any fish?" "No," they answered. 6 He said, "Throw your net on the right side of the boat and you will find some." When they did, they were unable to haul the net in because of the large number of fish. 7 Then the disciple whom Jesus loved said to Peter, "It is the Lord!" As soon as Simon Peter heard him say, "It is the Lord," he wrapped his outer garment around him (for he had taken it off) and jumped into the water. 8 The other disciples followed in the boat, towing the net full of fish, for they were not far from shore, about a hundred yards.9 When they landed, they saw a fire of burning coals there with fish on it, and some bread. 10 Jesus said to them, "Bring some of the fish you have just caught." 11 Simon Peter climbed aboard and dragged the net ashore. It was full of large fish, 153, but even with so many the net was not torn. 12 Jesus said to them, "Come and have breakfast." None of the disciples dared ask him, "Who are you?" They knew it was the Lord. 13 Jesus came, took the bread and gave it to them, and did the same with the fish. 14 This was now the third time Jesus appeared to his disciples after he was raised from the dead. 15 When they had finished eating, Jesus said to Simon Peter, "Simon son of John, do you truly love me more than these?"</a:t>
            </a:r>
          </a:p>
          <a:p>
            <a:pPr lvl="1">
              <a:lnSpc>
                <a:spcPct val="80000"/>
              </a:lnSpc>
              <a:buFontTx/>
              <a:buNone/>
            </a:pPr>
            <a:endParaRPr lang="en-US" altLang="en-US" sz="1600"/>
          </a:p>
        </p:txBody>
      </p:sp>
    </p:spTree>
    <p:custDataLst>
      <p:tags r:id="rId1"/>
    </p:custDataLst>
  </p:cSld>
  <p:clrMapOvr>
    <a:masterClrMapping/>
  </p:clrMapOvr>
  <p:transition advTm="106844">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checkerboard(across)">
                                      <p:cBhvr>
                                        <p:cTn id="7" dur="500"/>
                                        <p:tgtEl>
                                          <p:spTgt spid="184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8435">
                                            <p:txEl>
                                              <p:pRg st="1" end="1"/>
                                            </p:txEl>
                                          </p:spTgt>
                                        </p:tgtEl>
                                        <p:attrNameLst>
                                          <p:attrName>style.visibility</p:attrName>
                                        </p:attrNameLst>
                                      </p:cBhvr>
                                      <p:to>
                                        <p:strVal val="visible"/>
                                      </p:to>
                                    </p:set>
                                    <p:animEffect transition="in" filter="checkerboard(across)">
                                      <p:cBhvr>
                                        <p:cTn id="12" dur="500"/>
                                        <p:tgtEl>
                                          <p:spTgt spid="184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sz="3600"/>
              <a:t>Many Appearances</a:t>
            </a:r>
          </a:p>
        </p:txBody>
      </p:sp>
      <p:sp>
        <p:nvSpPr>
          <p:cNvPr id="19459" name="Rectangle 3"/>
          <p:cNvSpPr>
            <a:spLocks noGrp="1" noChangeArrowheads="1"/>
          </p:cNvSpPr>
          <p:nvPr>
            <p:ph type="body" idx="1"/>
          </p:nvPr>
        </p:nvSpPr>
        <p:spPr>
          <a:xfrm>
            <a:off x="1447800" y="1066800"/>
            <a:ext cx="7696200" cy="5486400"/>
          </a:xfrm>
        </p:spPr>
        <p:txBody>
          <a:bodyPr/>
          <a:lstStyle/>
          <a:p>
            <a:pPr>
              <a:lnSpc>
                <a:spcPct val="90000"/>
              </a:lnSpc>
            </a:pPr>
            <a:r>
              <a:rPr lang="en-US" altLang="en-US"/>
              <a:t>(8) to 11 on a mountain in Galilee (Matthew 28:16; = 1 Cor 15:6?):</a:t>
            </a:r>
          </a:p>
          <a:p>
            <a:pPr lvl="1">
              <a:lnSpc>
                <a:spcPct val="90000"/>
              </a:lnSpc>
            </a:pPr>
            <a:r>
              <a:rPr lang="en-US" altLang="en-US"/>
              <a:t>Matt 28:16 (NIV) Then the eleven disciples went to Galilee, to the mountain where Jesus had told them to go. 17 When they saw him, they worshiped him; but some doubted. 18 Then Jesus came to them and said, </a:t>
            </a:r>
            <a:r>
              <a:rPr lang="en-US" altLang="en-US">
                <a:cs typeface="Times New Roman" pitchFamily="18" charset="0"/>
              </a:rPr>
              <a:t>"</a:t>
            </a:r>
            <a:r>
              <a:rPr lang="en-US" altLang="en-US"/>
              <a:t>All authority in heaven and on earth has been given to me…</a:t>
            </a:r>
            <a:r>
              <a:rPr lang="en-US" altLang="en-US">
                <a:cs typeface="Times New Roman" pitchFamily="18" charset="0"/>
              </a:rPr>
              <a:t>"</a:t>
            </a:r>
          </a:p>
          <a:p>
            <a:pPr lvl="1">
              <a:lnSpc>
                <a:spcPct val="90000"/>
              </a:lnSpc>
            </a:pPr>
            <a:r>
              <a:rPr lang="en-US" altLang="en-US"/>
              <a:t>1Cor 15:6 (NIV) After that, he appeared to more than five hundred of the brothers at the same time, most of whom are still living, though some have fallen asleep. </a:t>
            </a:r>
          </a:p>
        </p:txBody>
      </p:sp>
    </p:spTree>
    <p:custDataLst>
      <p:tags r:id="rId1"/>
    </p:custDataLst>
  </p:cSld>
  <p:clrMapOvr>
    <a:masterClrMapping/>
  </p:clrMapOvr>
  <p:transition advTm="68508">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checkerboard(across)">
                                      <p:cBhvr>
                                        <p:cTn id="7" dur="500"/>
                                        <p:tgtEl>
                                          <p:spTgt spid="194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checkerboard(across)">
                                      <p:cBhvr>
                                        <p:cTn id="12" dur="500"/>
                                        <p:tgtEl>
                                          <p:spTgt spid="194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9459">
                                            <p:txEl>
                                              <p:pRg st="2" end="2"/>
                                            </p:txEl>
                                          </p:spTgt>
                                        </p:tgtEl>
                                        <p:attrNameLst>
                                          <p:attrName>style.visibility</p:attrName>
                                        </p:attrNameLst>
                                      </p:cBhvr>
                                      <p:to>
                                        <p:strVal val="visible"/>
                                      </p:to>
                                    </p:set>
                                    <p:animEffect transition="in" filter="checkerboard(across)">
                                      <p:cBhvr>
                                        <p:cTn id="17" dur="500"/>
                                        <p:tgtEl>
                                          <p:spTgt spid="194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sz="3600"/>
              <a:t>Many Appearances</a:t>
            </a:r>
          </a:p>
        </p:txBody>
      </p:sp>
      <p:sp>
        <p:nvSpPr>
          <p:cNvPr id="20483" name="Rectangle 3"/>
          <p:cNvSpPr>
            <a:spLocks noGrp="1" noChangeArrowheads="1"/>
          </p:cNvSpPr>
          <p:nvPr>
            <p:ph type="body" idx="1"/>
          </p:nvPr>
        </p:nvSpPr>
        <p:spPr/>
        <p:txBody>
          <a:bodyPr/>
          <a:lstStyle/>
          <a:p>
            <a:pPr>
              <a:lnSpc>
                <a:spcPct val="90000"/>
              </a:lnSpc>
            </a:pPr>
            <a:r>
              <a:rPr lang="en-US" altLang="en-US"/>
              <a:t>(9) to James (1 Cor 15:7):</a:t>
            </a:r>
          </a:p>
          <a:p>
            <a:pPr lvl="1">
              <a:lnSpc>
                <a:spcPct val="90000"/>
              </a:lnSpc>
            </a:pPr>
            <a:r>
              <a:rPr lang="en-US" altLang="en-US"/>
              <a:t>1Cor 15:7 (NIV) Then he appeared to James, then to all the apostles…</a:t>
            </a:r>
          </a:p>
          <a:p>
            <a:pPr>
              <a:lnSpc>
                <a:spcPct val="90000"/>
              </a:lnSpc>
            </a:pPr>
            <a:r>
              <a:rPr lang="en-US" altLang="en-US"/>
              <a:t>(10) to the apostles in Jerusalem at a meal (Acts 1:4-5):</a:t>
            </a:r>
          </a:p>
          <a:p>
            <a:pPr lvl="1">
              <a:lnSpc>
                <a:spcPct val="90000"/>
              </a:lnSpc>
            </a:pPr>
            <a:r>
              <a:rPr lang="en-US" altLang="en-US"/>
              <a:t>Acts 1:4 (NIV) On one occasion, while he was eating with them, he gave them this command: "Do not leave Jerusalem, but wait for the gift my Father promised, which you have heard me speak about. 5 For John baptized with water, but in a few days you will be baptized with the Holy Spirit." </a:t>
            </a:r>
          </a:p>
        </p:txBody>
      </p:sp>
    </p:spTree>
  </p:cSld>
  <p:clrMapOvr>
    <a:masterClrMapping/>
  </p:clrMapOvr>
  <p:transition advTm="65785">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sz="3600"/>
              <a:t>Many Appearances</a:t>
            </a:r>
          </a:p>
        </p:txBody>
      </p:sp>
      <p:sp>
        <p:nvSpPr>
          <p:cNvPr id="21507" name="Rectangle 3"/>
          <p:cNvSpPr>
            <a:spLocks noGrp="1" noChangeArrowheads="1"/>
          </p:cNvSpPr>
          <p:nvPr>
            <p:ph type="body" idx="1"/>
          </p:nvPr>
        </p:nvSpPr>
        <p:spPr>
          <a:xfrm>
            <a:off x="1447800" y="1143000"/>
            <a:ext cx="7696200" cy="5486400"/>
          </a:xfrm>
        </p:spPr>
        <p:txBody>
          <a:bodyPr/>
          <a:lstStyle/>
          <a:p>
            <a:pPr>
              <a:lnSpc>
                <a:spcPct val="90000"/>
              </a:lnSpc>
            </a:pPr>
            <a:r>
              <a:rPr lang="en-US" altLang="en-US"/>
              <a:t>(11) to the apostles at his ascension (1 Cor 15:7; Luke 24:49-51; Acts 1:6-9):</a:t>
            </a:r>
          </a:p>
          <a:p>
            <a:pPr lvl="1">
              <a:lnSpc>
                <a:spcPct val="90000"/>
              </a:lnSpc>
            </a:pPr>
            <a:r>
              <a:rPr lang="en-US" altLang="en-US"/>
              <a:t>Acts 1:6 (NIV) So when they met together, they asked him, "Lord, are you at this time going to restore the kingdom to Israel?" 7 He said to them: "It is not for you to know the times or dates the Father has set by his own authority. 8 But you will receive power when the Holy Spirit comes on you; and you will be my witnesses in Jerusalem, and in all Judea and Samaria, and to the ends of the earth." 9 After he said this, he was taken up before their very eyes, and a cloud hid him from their sight. </a:t>
            </a:r>
          </a:p>
        </p:txBody>
      </p:sp>
    </p:spTree>
    <p:custDataLst>
      <p:tags r:id="rId1"/>
    </p:custDataLst>
  </p:cSld>
  <p:clrMapOvr>
    <a:masterClrMapping/>
  </p:clrMapOvr>
  <p:transition advTm="37404">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checkerboard(across)">
                                      <p:cBhvr>
                                        <p:cTn id="7" dur="500"/>
                                        <p:tgtEl>
                                          <p:spTgt spid="215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1507">
                                            <p:txEl>
                                              <p:pRg st="1" end="1"/>
                                            </p:txEl>
                                          </p:spTgt>
                                        </p:tgtEl>
                                        <p:attrNameLst>
                                          <p:attrName>style.visibility</p:attrName>
                                        </p:attrNameLst>
                                      </p:cBhvr>
                                      <p:to>
                                        <p:strVal val="visible"/>
                                      </p:to>
                                    </p:set>
                                    <p:animEffect transition="in" filter="checkerboard(across)">
                                      <p:cBhvr>
                                        <p:cTn id="12" dur="500"/>
                                        <p:tgtEl>
                                          <p:spTgt spid="215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sz="3600"/>
              <a:t>Many Appearances</a:t>
            </a:r>
          </a:p>
        </p:txBody>
      </p:sp>
      <p:sp>
        <p:nvSpPr>
          <p:cNvPr id="22531" name="Rectangle 3"/>
          <p:cNvSpPr>
            <a:spLocks noGrp="1" noChangeArrowheads="1"/>
          </p:cNvSpPr>
          <p:nvPr>
            <p:ph type="body" idx="1"/>
          </p:nvPr>
        </p:nvSpPr>
        <p:spPr>
          <a:xfrm>
            <a:off x="1447800" y="1143000"/>
            <a:ext cx="7696200" cy="5486400"/>
          </a:xfrm>
        </p:spPr>
        <p:txBody>
          <a:bodyPr/>
          <a:lstStyle/>
          <a:p>
            <a:r>
              <a:rPr lang="en-US" altLang="en-US"/>
              <a:t>(12) to Paul, on the road to Damascus (1 Cor 15:8; three times in Acts 9, 22, 26):</a:t>
            </a:r>
          </a:p>
          <a:p>
            <a:pPr lvl="1"/>
            <a:r>
              <a:rPr lang="en-US" altLang="en-US"/>
              <a:t>1Cor 15:8 (NIV) and last of all he appeared to me also, as to one abnormally born. 9 For I am the least of the apostles and do not even deserve to be called an apostle, because I persecuted the church of God.</a:t>
            </a:r>
          </a:p>
          <a:p>
            <a:pPr lvl="1"/>
            <a:r>
              <a:rPr lang="en-US" altLang="en-US"/>
              <a:t>Paul in Acts three times narrates how this appearance of the risen Jesus turned his whole life around. </a:t>
            </a:r>
          </a:p>
        </p:txBody>
      </p:sp>
    </p:spTree>
    <p:custDataLst>
      <p:tags r:id="rId1"/>
    </p:custDataLst>
  </p:cSld>
  <p:clrMapOvr>
    <a:masterClrMapping/>
  </p:clrMapOvr>
  <p:transition advTm="42732">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checkerboard(across)">
                                      <p:cBhvr>
                                        <p:cTn id="7" dur="500"/>
                                        <p:tgtEl>
                                          <p:spTgt spid="225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2531">
                                            <p:txEl>
                                              <p:pRg st="1" end="1"/>
                                            </p:txEl>
                                          </p:spTgt>
                                        </p:tgtEl>
                                        <p:attrNameLst>
                                          <p:attrName>style.visibility</p:attrName>
                                        </p:attrNameLst>
                                      </p:cBhvr>
                                      <p:to>
                                        <p:strVal val="visible"/>
                                      </p:to>
                                    </p:set>
                                    <p:animEffect transition="in" filter="checkerboard(across)">
                                      <p:cBhvr>
                                        <p:cTn id="12" dur="500"/>
                                        <p:tgtEl>
                                          <p:spTgt spid="2253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2531">
                                            <p:txEl>
                                              <p:pRg st="2" end="2"/>
                                            </p:txEl>
                                          </p:spTgt>
                                        </p:tgtEl>
                                        <p:attrNameLst>
                                          <p:attrName>style.visibility</p:attrName>
                                        </p:attrNameLst>
                                      </p:cBhvr>
                                      <p:to>
                                        <p:strVal val="visible"/>
                                      </p:to>
                                    </p:set>
                                    <p:animEffect transition="in" filter="checkerboard(across)">
                                      <p:cBhvr>
                                        <p:cTn id="17" dur="500"/>
                                        <p:tgtEl>
                                          <p:spTgt spid="225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sz="3600"/>
              <a:t>Appearances to Many at Once</a:t>
            </a:r>
          </a:p>
        </p:txBody>
      </p:sp>
      <p:sp>
        <p:nvSpPr>
          <p:cNvPr id="23555" name="Rectangle 3"/>
          <p:cNvSpPr>
            <a:spLocks noGrp="1" noChangeArrowheads="1"/>
          </p:cNvSpPr>
          <p:nvPr>
            <p:ph type="body" idx="1"/>
          </p:nvPr>
        </p:nvSpPr>
        <p:spPr>
          <a:xfrm>
            <a:off x="1447800" y="1219200"/>
            <a:ext cx="7696200" cy="4724400"/>
          </a:xfrm>
        </p:spPr>
        <p:txBody>
          <a:bodyPr/>
          <a:lstStyle/>
          <a:p>
            <a:r>
              <a:rPr lang="en-US" altLang="en-US"/>
              <a:t>(1) to several women returning from the tomb</a:t>
            </a:r>
          </a:p>
          <a:p>
            <a:r>
              <a:rPr lang="en-US" altLang="en-US"/>
              <a:t>(5), (6), (7) to groups of apostles</a:t>
            </a:r>
          </a:p>
          <a:p>
            <a:r>
              <a:rPr lang="en-US" altLang="en-US"/>
              <a:t>(8) to more than 500 on a single occasion</a:t>
            </a:r>
          </a:p>
          <a:p>
            <a:r>
              <a:rPr lang="en-US" altLang="en-US"/>
              <a:t>(10), (11) to groups of apostles</a:t>
            </a:r>
          </a:p>
        </p:txBody>
      </p:sp>
    </p:spTree>
    <p:custDataLst>
      <p:tags r:id="rId1"/>
    </p:custDataLst>
  </p:cSld>
  <p:clrMapOvr>
    <a:masterClrMapping/>
  </p:clrMapOvr>
  <p:transition advTm="58364">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additive="base">
                                        <p:cTn id="7" dur="5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555">
                                            <p:txEl>
                                              <p:pRg st="1" end="1"/>
                                            </p:txEl>
                                          </p:spTgt>
                                        </p:tgtEl>
                                        <p:attrNameLst>
                                          <p:attrName>style.visibility</p:attrName>
                                        </p:attrNameLst>
                                      </p:cBhvr>
                                      <p:to>
                                        <p:strVal val="visible"/>
                                      </p:to>
                                    </p:set>
                                    <p:anim calcmode="lin" valueType="num">
                                      <p:cBhvr additive="base">
                                        <p:cTn id="13" dur="5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5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555">
                                            <p:txEl>
                                              <p:pRg st="2" end="2"/>
                                            </p:txEl>
                                          </p:spTgt>
                                        </p:tgtEl>
                                        <p:attrNameLst>
                                          <p:attrName>style.visibility</p:attrName>
                                        </p:attrNameLst>
                                      </p:cBhvr>
                                      <p:to>
                                        <p:strVal val="visible"/>
                                      </p:to>
                                    </p:set>
                                    <p:anim calcmode="lin" valueType="num">
                                      <p:cBhvr additive="base">
                                        <p:cTn id="19" dur="5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5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555">
                                            <p:txEl>
                                              <p:pRg st="3" end="3"/>
                                            </p:txEl>
                                          </p:spTgt>
                                        </p:tgtEl>
                                        <p:attrNameLst>
                                          <p:attrName>style.visibility</p:attrName>
                                        </p:attrNameLst>
                                      </p:cBhvr>
                                      <p:to>
                                        <p:strVal val="visible"/>
                                      </p:to>
                                    </p:set>
                                    <p:anim calcmode="lin" valueType="num">
                                      <p:cBhvr additive="base">
                                        <p:cTn id="25" dur="500" fill="hold"/>
                                        <p:tgtEl>
                                          <p:spTgt spid="2355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55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sz="3600"/>
              <a:t>Multiple-Sense Appearances</a:t>
            </a:r>
          </a:p>
        </p:txBody>
      </p:sp>
      <p:sp>
        <p:nvSpPr>
          <p:cNvPr id="24579" name="Rectangle 3"/>
          <p:cNvSpPr>
            <a:spLocks noGrp="1" noChangeArrowheads="1"/>
          </p:cNvSpPr>
          <p:nvPr>
            <p:ph type="body" idx="1"/>
          </p:nvPr>
        </p:nvSpPr>
        <p:spPr>
          <a:xfrm>
            <a:off x="1447800" y="1371600"/>
            <a:ext cx="7696200" cy="5486400"/>
          </a:xfrm>
        </p:spPr>
        <p:txBody>
          <a:bodyPr/>
          <a:lstStyle/>
          <a:p>
            <a:r>
              <a:rPr lang="en-US" altLang="en-US"/>
              <a:t>All the appearances listed involve seeing Jesus.</a:t>
            </a:r>
          </a:p>
          <a:p>
            <a:r>
              <a:rPr lang="en-US" altLang="en-US"/>
              <a:t>All of them involve hearing him speak.</a:t>
            </a:r>
          </a:p>
          <a:p>
            <a:r>
              <a:rPr lang="en-US" altLang="en-US"/>
              <a:t>In (1) and (5), possibly (2), and perhaps on other occasions, the disciples touched Jesus.</a:t>
            </a:r>
          </a:p>
          <a:p>
            <a:r>
              <a:rPr lang="en-US" altLang="en-US"/>
              <a:t>In (5), and probably (7) and (10), Jesus eats food in their presence.</a:t>
            </a:r>
          </a:p>
        </p:txBody>
      </p:sp>
    </p:spTree>
    <p:custDataLst>
      <p:tags r:id="rId1"/>
    </p:custDataLst>
  </p:cSld>
  <p:clrMapOvr>
    <a:masterClrMapping/>
  </p:clrMapOvr>
  <p:transition advTm="58765">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additive="base">
                                        <p:cTn id="7" dur="5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579">
                                            <p:txEl>
                                              <p:pRg st="1" end="1"/>
                                            </p:txEl>
                                          </p:spTgt>
                                        </p:tgtEl>
                                        <p:attrNameLst>
                                          <p:attrName>style.visibility</p:attrName>
                                        </p:attrNameLst>
                                      </p:cBhvr>
                                      <p:to>
                                        <p:strVal val="visible"/>
                                      </p:to>
                                    </p:set>
                                    <p:anim calcmode="lin" valueType="num">
                                      <p:cBhvr additive="base">
                                        <p:cTn id="13" dur="5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5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579">
                                            <p:txEl>
                                              <p:pRg st="2" end="2"/>
                                            </p:txEl>
                                          </p:spTgt>
                                        </p:tgtEl>
                                        <p:attrNameLst>
                                          <p:attrName>style.visibility</p:attrName>
                                        </p:attrNameLst>
                                      </p:cBhvr>
                                      <p:to>
                                        <p:strVal val="visible"/>
                                      </p:to>
                                    </p:set>
                                    <p:anim calcmode="lin" valueType="num">
                                      <p:cBhvr additive="base">
                                        <p:cTn id="19" dur="5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5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4579">
                                            <p:txEl>
                                              <p:pRg st="3" end="3"/>
                                            </p:txEl>
                                          </p:spTgt>
                                        </p:tgtEl>
                                        <p:attrNameLst>
                                          <p:attrName>style.visibility</p:attrName>
                                        </p:attrNameLst>
                                      </p:cBhvr>
                                      <p:to>
                                        <p:strVal val="visible"/>
                                      </p:to>
                                    </p:set>
                                    <p:anim calcmode="lin" valueType="num">
                                      <p:cBhvr additive="base">
                                        <p:cTn id="25" dur="500" fill="hold"/>
                                        <p:tgtEl>
                                          <p:spTgt spid="2457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57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sz="3600"/>
              <a:t>Lengthy Appearances</a:t>
            </a:r>
          </a:p>
        </p:txBody>
      </p:sp>
      <p:sp>
        <p:nvSpPr>
          <p:cNvPr id="25603" name="Rectangle 3"/>
          <p:cNvSpPr>
            <a:spLocks noGrp="1" noChangeArrowheads="1"/>
          </p:cNvSpPr>
          <p:nvPr>
            <p:ph type="body" idx="1"/>
          </p:nvPr>
        </p:nvSpPr>
        <p:spPr>
          <a:xfrm>
            <a:off x="1447800" y="1066800"/>
            <a:ext cx="7696200" cy="5486400"/>
          </a:xfrm>
        </p:spPr>
        <p:txBody>
          <a:bodyPr/>
          <a:lstStyle/>
          <a:p>
            <a:r>
              <a:rPr lang="en-US" altLang="en-US" sz="2800"/>
              <a:t>In (4) Jesus walks with two disciples for several miles, and waits while food is being prepared.  This appearance probably lasted an hour or so.</a:t>
            </a:r>
          </a:p>
          <a:p>
            <a:r>
              <a:rPr lang="en-US" altLang="en-US" sz="2800"/>
              <a:t>In (5), Jesus eats some food and explains a number of Bible passages to the apostles.</a:t>
            </a:r>
          </a:p>
          <a:p>
            <a:r>
              <a:rPr lang="en-US" altLang="en-US" sz="2800"/>
              <a:t>In (7), the disciples drag the boat ashore, count the fish, cook some of them and eat them.</a:t>
            </a:r>
          </a:p>
          <a:p>
            <a:r>
              <a:rPr lang="en-US" altLang="en-US" sz="2800"/>
              <a:t>At least on these three occasions, Jesus’ appearances probably lasted an hour or more.</a:t>
            </a:r>
          </a:p>
        </p:txBody>
      </p:sp>
    </p:spTree>
    <p:custDataLst>
      <p:tags r:id="rId1"/>
    </p:custDataLst>
  </p:cSld>
  <p:clrMapOvr>
    <a:masterClrMapping/>
  </p:clrMapOvr>
  <p:transition advTm="59716">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5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603">
                                            <p:txEl>
                                              <p:pRg st="1" end="1"/>
                                            </p:txEl>
                                          </p:spTgt>
                                        </p:tgtEl>
                                        <p:attrNameLst>
                                          <p:attrName>style.visibility</p:attrName>
                                        </p:attrNameLst>
                                      </p:cBhvr>
                                      <p:to>
                                        <p:strVal val="visible"/>
                                      </p:to>
                                    </p:set>
                                    <p:anim calcmode="lin" valueType="num">
                                      <p:cBhvr additive="base">
                                        <p:cTn id="13" dur="5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6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5603">
                                            <p:txEl>
                                              <p:pRg st="2" end="2"/>
                                            </p:txEl>
                                          </p:spTgt>
                                        </p:tgtEl>
                                        <p:attrNameLst>
                                          <p:attrName>style.visibility</p:attrName>
                                        </p:attrNameLst>
                                      </p:cBhvr>
                                      <p:to>
                                        <p:strVal val="visible"/>
                                      </p:to>
                                    </p:set>
                                    <p:anim calcmode="lin" valueType="num">
                                      <p:cBhvr additive="base">
                                        <p:cTn id="19" dur="500" fill="hold"/>
                                        <p:tgtEl>
                                          <p:spTgt spid="2560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60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5603">
                                            <p:txEl>
                                              <p:pRg st="3" end="3"/>
                                            </p:txEl>
                                          </p:spTgt>
                                        </p:tgtEl>
                                        <p:attrNameLst>
                                          <p:attrName>style.visibility</p:attrName>
                                        </p:attrNameLst>
                                      </p:cBhvr>
                                      <p:to>
                                        <p:strVal val="visible"/>
                                      </p:to>
                                    </p:set>
                                    <p:anim calcmode="lin" valueType="num">
                                      <p:cBhvr additive="base">
                                        <p:cTn id="25" dur="500" fill="hold"/>
                                        <p:tgtEl>
                                          <p:spTgt spid="2560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560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3600"/>
              <a:t>The Disciples Transformed</a:t>
            </a:r>
          </a:p>
        </p:txBody>
      </p:sp>
      <p:sp>
        <p:nvSpPr>
          <p:cNvPr id="8195" name="Rectangle 3"/>
          <p:cNvSpPr>
            <a:spLocks noGrp="1" noChangeArrowheads="1"/>
          </p:cNvSpPr>
          <p:nvPr>
            <p:ph type="body" idx="1"/>
          </p:nvPr>
        </p:nvSpPr>
        <p:spPr>
          <a:xfrm>
            <a:off x="1447800" y="1143000"/>
            <a:ext cx="7696200" cy="5486400"/>
          </a:xfrm>
        </p:spPr>
        <p:txBody>
          <a:bodyPr/>
          <a:lstStyle/>
          <a:p>
            <a:r>
              <a:rPr lang="en-US" altLang="en-US" sz="2800"/>
              <a:t>According to the Bible, on the third day after Jesus</a:t>
            </a:r>
            <a:r>
              <a:rPr lang="en-US" altLang="en-US" sz="2800">
                <a:cs typeface="Times New Roman" pitchFamily="18" charset="0"/>
              </a:rPr>
              <a:t>'</a:t>
            </a:r>
            <a:r>
              <a:rPr lang="en-US" altLang="en-US" sz="2800"/>
              <a:t> death, his disciples were fearful &amp; discouraged.</a:t>
            </a:r>
          </a:p>
          <a:p>
            <a:pPr lvl="1"/>
            <a:r>
              <a:rPr lang="en-US" altLang="en-US" sz="2400"/>
              <a:t>John 20:19 (NIV) On the evening of that first day of the week… the disciples were together, with the doors locked for fear of the Jews…</a:t>
            </a:r>
          </a:p>
          <a:p>
            <a:r>
              <a:rPr lang="en-US" altLang="en-US" sz="2800"/>
              <a:t>But by the 50</a:t>
            </a:r>
            <a:r>
              <a:rPr lang="en-US" altLang="en-US" sz="2800" baseline="30000"/>
              <a:t>th</a:t>
            </a:r>
            <a:r>
              <a:rPr lang="en-US" altLang="en-US" sz="2800"/>
              <a:t> day, they were risking their lives to speak out for him!</a:t>
            </a:r>
          </a:p>
          <a:p>
            <a:pPr lvl="1"/>
            <a:r>
              <a:rPr lang="en-US" altLang="en-US" sz="2400"/>
              <a:t>Acts 2:14 (NIV) Then Peter stood up with the Eleven, raised his voice and addressed the crowd: </a:t>
            </a:r>
            <a:r>
              <a:rPr lang="en-US" altLang="en-US" sz="2400">
                <a:cs typeface="Times New Roman" pitchFamily="18" charset="0"/>
              </a:rPr>
              <a:t>"</a:t>
            </a:r>
            <a:r>
              <a:rPr lang="en-US" altLang="en-US" sz="2400"/>
              <a:t>Fellow Jews and all of you who live in Jerusalem, let me explain this to you; listen carefully to what I say.</a:t>
            </a:r>
            <a:r>
              <a:rPr lang="en-US" altLang="en-US" sz="2400">
                <a:cs typeface="Times New Roman" pitchFamily="18" charset="0"/>
              </a:rPr>
              <a:t>"</a:t>
            </a:r>
            <a:r>
              <a:rPr lang="en-US" altLang="en-US" sz="2400"/>
              <a:t> </a:t>
            </a:r>
          </a:p>
        </p:txBody>
      </p:sp>
    </p:spTree>
    <p:custDataLst>
      <p:tags r:id="rId1"/>
    </p:custDataLst>
  </p:cSld>
  <p:clrMapOvr>
    <a:masterClrMapping/>
  </p:clrMapOvr>
  <p:transition advTm="35692">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195">
                                            <p:txEl>
                                              <p:pRg st="1" end="1"/>
                                            </p:txEl>
                                          </p:spTgt>
                                        </p:tgtEl>
                                        <p:attrNameLst>
                                          <p:attrName>style.visibility</p:attrName>
                                        </p:attrNameLst>
                                      </p:cBhvr>
                                      <p:to>
                                        <p:strVal val="visible"/>
                                      </p:to>
                                    </p:set>
                                    <p:anim calcmode="lin" valueType="num">
                                      <p:cBhvr additive="base">
                                        <p:cTn id="13" dur="500" fill="hold"/>
                                        <p:tgtEl>
                                          <p:spTgt spid="81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195">
                                            <p:txEl>
                                              <p:pRg st="2" end="2"/>
                                            </p:txEl>
                                          </p:spTgt>
                                        </p:tgtEl>
                                        <p:attrNameLst>
                                          <p:attrName>style.visibility</p:attrName>
                                        </p:attrNameLst>
                                      </p:cBhvr>
                                      <p:to>
                                        <p:strVal val="visible"/>
                                      </p:to>
                                    </p:set>
                                    <p:anim calcmode="lin" valueType="num">
                                      <p:cBhvr additive="base">
                                        <p:cTn id="19" dur="500" fill="hold"/>
                                        <p:tgtEl>
                                          <p:spTgt spid="819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1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195">
                                            <p:txEl>
                                              <p:pRg st="3" end="3"/>
                                            </p:txEl>
                                          </p:spTgt>
                                        </p:tgtEl>
                                        <p:attrNameLst>
                                          <p:attrName>style.visibility</p:attrName>
                                        </p:attrNameLst>
                                      </p:cBhvr>
                                      <p:to>
                                        <p:strVal val="visible"/>
                                      </p:to>
                                    </p:set>
                                    <p:anim calcmode="lin" valueType="num">
                                      <p:cBhvr additive="base">
                                        <p:cTn id="25" dur="500" fill="hold"/>
                                        <p:tgtEl>
                                          <p:spTgt spid="819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19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sz="3600"/>
              <a:t>Appearances which convey teaching</a:t>
            </a:r>
          </a:p>
        </p:txBody>
      </p:sp>
      <p:sp>
        <p:nvSpPr>
          <p:cNvPr id="26627" name="Rectangle 3"/>
          <p:cNvSpPr>
            <a:spLocks noGrp="1" noChangeArrowheads="1"/>
          </p:cNvSpPr>
          <p:nvPr>
            <p:ph type="body" idx="1"/>
          </p:nvPr>
        </p:nvSpPr>
        <p:spPr>
          <a:xfrm>
            <a:off x="1447800" y="1371600"/>
            <a:ext cx="7696200" cy="5486400"/>
          </a:xfrm>
        </p:spPr>
        <p:txBody>
          <a:bodyPr/>
          <a:lstStyle/>
          <a:p>
            <a:r>
              <a:rPr lang="en-US" altLang="en-US"/>
              <a:t>Twice Jesus explains Scripture to his disciples (on the way to Emmaus, afterwards in Jerusalem).</a:t>
            </a:r>
          </a:p>
          <a:p>
            <a:r>
              <a:rPr lang="en-US" altLang="en-US"/>
              <a:t>These sessions are probably the sources of the Old Testament interpretations that see Jesus as the fulfillment of messianic prophecy which the various NT writers give us in their writings.</a:t>
            </a:r>
          </a:p>
        </p:txBody>
      </p:sp>
    </p:spTree>
    <p:custDataLst>
      <p:tags r:id="rId1"/>
    </p:custDataLst>
  </p:cSld>
  <p:clrMapOvr>
    <a:masterClrMapping/>
  </p:clrMapOvr>
  <p:transition advTm="22092">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checkerboard(across)">
                                      <p:cBhvr>
                                        <p:cTn id="7" dur="500"/>
                                        <p:tgtEl>
                                          <p:spTgt spid="266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6627">
                                            <p:txEl>
                                              <p:pRg st="1" end="1"/>
                                            </p:txEl>
                                          </p:spTgt>
                                        </p:tgtEl>
                                        <p:attrNameLst>
                                          <p:attrName>style.visibility</p:attrName>
                                        </p:attrNameLst>
                                      </p:cBhvr>
                                      <p:to>
                                        <p:strVal val="visible"/>
                                      </p:to>
                                    </p:set>
                                    <p:animEffect transition="in" filter="checkerboard(across)">
                                      <p:cBhvr>
                                        <p:cTn id="12" dur="500"/>
                                        <p:tgtEl>
                                          <p:spTgt spid="266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sz="3600"/>
              <a:t>Conclusions</a:t>
            </a:r>
          </a:p>
        </p:txBody>
      </p:sp>
      <p:sp>
        <p:nvSpPr>
          <p:cNvPr id="27651" name="Rectangle 3"/>
          <p:cNvSpPr>
            <a:spLocks noGrp="1" noChangeArrowheads="1"/>
          </p:cNvSpPr>
          <p:nvPr>
            <p:ph type="body" idx="1"/>
          </p:nvPr>
        </p:nvSpPr>
        <p:spPr>
          <a:xfrm>
            <a:off x="1447800" y="1143000"/>
            <a:ext cx="7696200" cy="4724400"/>
          </a:xfrm>
        </p:spPr>
        <p:txBody>
          <a:bodyPr/>
          <a:lstStyle/>
          <a:p>
            <a:pPr>
              <a:lnSpc>
                <a:spcPct val="80000"/>
              </a:lnSpc>
            </a:pPr>
            <a:r>
              <a:rPr lang="en-US" altLang="en-US" sz="2800"/>
              <a:t>Jesus’ disciples were crushed by his death.</a:t>
            </a:r>
          </a:p>
          <a:p>
            <a:pPr>
              <a:lnSpc>
                <a:spcPct val="80000"/>
              </a:lnSpc>
            </a:pPr>
            <a:r>
              <a:rPr lang="en-US" altLang="en-US" sz="2800"/>
              <a:t>It was necessary for him to convince his followers that he had risen from the dead.</a:t>
            </a:r>
          </a:p>
          <a:p>
            <a:pPr>
              <a:lnSpc>
                <a:spcPct val="80000"/>
              </a:lnSpc>
            </a:pPr>
            <a:r>
              <a:rPr lang="en-US" altLang="en-US" sz="2800"/>
              <a:t>He did!  They were later willing to risk death for his sake.</a:t>
            </a:r>
          </a:p>
          <a:p>
            <a:pPr>
              <a:lnSpc>
                <a:spcPct val="80000"/>
              </a:lnSpc>
            </a:pPr>
            <a:r>
              <a:rPr lang="en-US" altLang="en-US" sz="2800"/>
              <a:t>The New Testament gives us sufficient evidence that the apostles must be true witnesses, liars, or fools; there is no real fourth alternative.</a:t>
            </a:r>
          </a:p>
          <a:p>
            <a:pPr>
              <a:lnSpc>
                <a:spcPct val="80000"/>
              </a:lnSpc>
            </a:pPr>
            <a:r>
              <a:rPr lang="en-US" altLang="en-US" sz="2800"/>
              <a:t>Do you need to be convinced he is living?</a:t>
            </a:r>
          </a:p>
          <a:p>
            <a:pPr lvl="1">
              <a:lnSpc>
                <a:spcPct val="80000"/>
              </a:lnSpc>
            </a:pPr>
            <a:r>
              <a:rPr lang="en-US" altLang="en-US" sz="2400"/>
              <a:t>John 7:17 (NIV) If anyone chooses to do God's will, he will find out whether my teaching comes from God or whether I speak on my own. </a:t>
            </a:r>
          </a:p>
        </p:txBody>
      </p:sp>
    </p:spTree>
    <p:custDataLst>
      <p:tags r:id="rId1"/>
    </p:custDataLst>
  </p:cSld>
  <p:clrMapOvr>
    <a:masterClrMapping/>
  </p:clrMapOvr>
  <p:transition advTm="57363">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additive="base">
                                        <p:cTn id="7" dur="5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651">
                                            <p:txEl>
                                              <p:pRg st="1" end="1"/>
                                            </p:txEl>
                                          </p:spTgt>
                                        </p:tgtEl>
                                        <p:attrNameLst>
                                          <p:attrName>style.visibility</p:attrName>
                                        </p:attrNameLst>
                                      </p:cBhvr>
                                      <p:to>
                                        <p:strVal val="visible"/>
                                      </p:to>
                                    </p:set>
                                    <p:anim calcmode="lin" valueType="num">
                                      <p:cBhvr additive="base">
                                        <p:cTn id="13" dur="5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6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7651">
                                            <p:txEl>
                                              <p:pRg st="2" end="2"/>
                                            </p:txEl>
                                          </p:spTgt>
                                        </p:tgtEl>
                                        <p:attrNameLst>
                                          <p:attrName>style.visibility</p:attrName>
                                        </p:attrNameLst>
                                      </p:cBhvr>
                                      <p:to>
                                        <p:strVal val="visible"/>
                                      </p:to>
                                    </p:set>
                                    <p:anim calcmode="lin" valueType="num">
                                      <p:cBhvr additive="base">
                                        <p:cTn id="19" dur="5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6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7651">
                                            <p:txEl>
                                              <p:pRg st="3" end="3"/>
                                            </p:txEl>
                                          </p:spTgt>
                                        </p:tgtEl>
                                        <p:attrNameLst>
                                          <p:attrName>style.visibility</p:attrName>
                                        </p:attrNameLst>
                                      </p:cBhvr>
                                      <p:to>
                                        <p:strVal val="visible"/>
                                      </p:to>
                                    </p:set>
                                    <p:anim calcmode="lin" valueType="num">
                                      <p:cBhvr additive="base">
                                        <p:cTn id="25" dur="500" fill="hold"/>
                                        <p:tgtEl>
                                          <p:spTgt spid="2765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765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7651">
                                            <p:txEl>
                                              <p:pRg st="4" end="4"/>
                                            </p:txEl>
                                          </p:spTgt>
                                        </p:tgtEl>
                                        <p:attrNameLst>
                                          <p:attrName>style.visibility</p:attrName>
                                        </p:attrNameLst>
                                      </p:cBhvr>
                                      <p:to>
                                        <p:strVal val="visible"/>
                                      </p:to>
                                    </p:set>
                                    <p:anim calcmode="lin" valueType="num">
                                      <p:cBhvr additive="base">
                                        <p:cTn id="31" dur="500" fill="hold"/>
                                        <p:tgtEl>
                                          <p:spTgt spid="2765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765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7651">
                                            <p:txEl>
                                              <p:pRg st="5" end="5"/>
                                            </p:txEl>
                                          </p:spTgt>
                                        </p:tgtEl>
                                        <p:attrNameLst>
                                          <p:attrName>style.visibility</p:attrName>
                                        </p:attrNameLst>
                                      </p:cBhvr>
                                      <p:to>
                                        <p:strVal val="visible"/>
                                      </p:to>
                                    </p:set>
                                    <p:anim calcmode="lin" valueType="num">
                                      <p:cBhvr additive="base">
                                        <p:cTn id="37" dur="500" fill="hold"/>
                                        <p:tgtEl>
                                          <p:spTgt spid="2765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765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4"/>
          <p:cNvSpPr>
            <a:spLocks noGrp="1" noChangeArrowheads="1"/>
          </p:cNvSpPr>
          <p:nvPr>
            <p:ph type="ctrTitle"/>
          </p:nvPr>
        </p:nvSpPr>
        <p:spPr/>
        <p:txBody>
          <a:bodyPr/>
          <a:lstStyle/>
          <a:p>
            <a:r>
              <a:rPr lang="en-US" altLang="en-US"/>
              <a:t>The End</a:t>
            </a:r>
          </a:p>
        </p:txBody>
      </p:sp>
      <p:sp>
        <p:nvSpPr>
          <p:cNvPr id="28677" name="Rectangle 5"/>
          <p:cNvSpPr>
            <a:spLocks noGrp="1" noChangeArrowheads="1"/>
          </p:cNvSpPr>
          <p:nvPr>
            <p:ph type="subTitle" idx="1"/>
          </p:nvPr>
        </p:nvSpPr>
        <p:spPr>
          <a:xfrm>
            <a:off x="1524000" y="4267200"/>
            <a:ext cx="3581400" cy="1219200"/>
          </a:xfrm>
        </p:spPr>
        <p:txBody>
          <a:bodyPr/>
          <a:lstStyle/>
          <a:p>
            <a:r>
              <a:rPr lang="en-US" altLang="en-US"/>
              <a:t>May you encounter the living Jesus!</a:t>
            </a:r>
          </a:p>
        </p:txBody>
      </p:sp>
      <p:pic>
        <p:nvPicPr>
          <p:cNvPr id="28678" name="Picture 6" descr="resurrectio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4325" y="609600"/>
            <a:ext cx="3206750" cy="46482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23133">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8676"/>
                                        </p:tgtEl>
                                        <p:attrNameLst>
                                          <p:attrName>style.visibility</p:attrName>
                                        </p:attrNameLst>
                                      </p:cBhvr>
                                      <p:to>
                                        <p:strVal val="visible"/>
                                      </p:to>
                                    </p:set>
                                    <p:anim calcmode="lin" valueType="num">
                                      <p:cBhvr>
                                        <p:cTn id="7" dur="500" fill="hold"/>
                                        <p:tgtEl>
                                          <p:spTgt spid="28676"/>
                                        </p:tgtEl>
                                        <p:attrNameLst>
                                          <p:attrName>ppt_w</p:attrName>
                                        </p:attrNameLst>
                                      </p:cBhvr>
                                      <p:tavLst>
                                        <p:tav tm="0">
                                          <p:val>
                                            <p:fltVal val="0"/>
                                          </p:val>
                                        </p:tav>
                                        <p:tav tm="100000">
                                          <p:val>
                                            <p:strVal val="#ppt_w"/>
                                          </p:val>
                                        </p:tav>
                                      </p:tavLst>
                                    </p:anim>
                                    <p:anim calcmode="lin" valueType="num">
                                      <p:cBhvr>
                                        <p:cTn id="8" dur="500" fill="hold"/>
                                        <p:tgtEl>
                                          <p:spTgt spid="2867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8677">
                                            <p:txEl>
                                              <p:pRg st="0" end="0"/>
                                            </p:txEl>
                                          </p:spTgt>
                                        </p:tgtEl>
                                        <p:attrNameLst>
                                          <p:attrName>style.visibility</p:attrName>
                                        </p:attrNameLst>
                                      </p:cBhvr>
                                      <p:to>
                                        <p:strVal val="visible"/>
                                      </p:to>
                                    </p:set>
                                    <p:animEffect transition="in" filter="checkerboard(across)">
                                      <p:cBhvr>
                                        <p:cTn id="13" dur="500"/>
                                        <p:tgtEl>
                                          <p:spTgt spid="2867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p:bldP spid="2867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sz="3600"/>
              <a:t>What Happened to Them?</a:t>
            </a:r>
          </a:p>
        </p:txBody>
      </p:sp>
      <p:sp>
        <p:nvSpPr>
          <p:cNvPr id="9219" name="Rectangle 3"/>
          <p:cNvSpPr>
            <a:spLocks noGrp="1" noChangeArrowheads="1"/>
          </p:cNvSpPr>
          <p:nvPr>
            <p:ph type="body" idx="1"/>
          </p:nvPr>
        </p:nvSpPr>
        <p:spPr>
          <a:xfrm>
            <a:off x="1447800" y="1219200"/>
            <a:ext cx="7696200" cy="5638800"/>
          </a:xfrm>
        </p:spPr>
        <p:txBody>
          <a:bodyPr/>
          <a:lstStyle/>
          <a:p>
            <a:r>
              <a:rPr lang="en-US" altLang="en-US" sz="2800"/>
              <a:t>According to the Bible, they were now convinced Jesus was alive:</a:t>
            </a:r>
          </a:p>
          <a:p>
            <a:pPr lvl="1"/>
            <a:r>
              <a:rPr lang="en-US" altLang="en-US" sz="2400"/>
              <a:t>Acts 1:3 (NIV) After his suffering, he showed himself to these men and gave many convincing proofs that he was alive. He appeared to them over a period of forty days and spoke about the kingdom of God. </a:t>
            </a:r>
          </a:p>
          <a:p>
            <a:r>
              <a:rPr lang="en-US" altLang="en-US" sz="2800"/>
              <a:t>They were now empowered by the Holy Spirit:</a:t>
            </a:r>
          </a:p>
          <a:p>
            <a:pPr lvl="1"/>
            <a:r>
              <a:rPr lang="en-US" altLang="en-US" sz="2400"/>
              <a:t>Acts 1:8 (NIV) But you will receive power when the Holy Spirit comes on you; and you will be my witnesses in Jerusalem, and in all Judea and Samaria, and to the ends of the earth. </a:t>
            </a:r>
          </a:p>
        </p:txBody>
      </p:sp>
    </p:spTree>
    <p:custDataLst>
      <p:tags r:id="rId1"/>
    </p:custDataLst>
  </p:cSld>
  <p:clrMapOvr>
    <a:masterClrMapping/>
  </p:clrMapOvr>
  <p:transition advTm="41881">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19">
                                            <p:txEl>
                                              <p:pRg st="1" end="1"/>
                                            </p:txEl>
                                          </p:spTgt>
                                        </p:tgtEl>
                                        <p:attrNameLst>
                                          <p:attrName>style.visibility</p:attrName>
                                        </p:attrNameLst>
                                      </p:cBhvr>
                                      <p:to>
                                        <p:strVal val="visible"/>
                                      </p:to>
                                    </p:set>
                                    <p:anim calcmode="lin" valueType="num">
                                      <p:cBhvr additive="base">
                                        <p:cTn id="13" dur="5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219">
                                            <p:txEl>
                                              <p:pRg st="2" end="2"/>
                                            </p:txEl>
                                          </p:spTgt>
                                        </p:tgtEl>
                                        <p:attrNameLst>
                                          <p:attrName>style.visibility</p:attrName>
                                        </p:attrNameLst>
                                      </p:cBhvr>
                                      <p:to>
                                        <p:strVal val="visible"/>
                                      </p:to>
                                    </p:set>
                                    <p:anim calcmode="lin" valueType="num">
                                      <p:cBhvr additive="base">
                                        <p:cTn id="19"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219">
                                            <p:txEl>
                                              <p:pRg st="3" end="3"/>
                                            </p:txEl>
                                          </p:spTgt>
                                        </p:tgtEl>
                                        <p:attrNameLst>
                                          <p:attrName>style.visibility</p:attrName>
                                        </p:attrNameLst>
                                      </p:cBhvr>
                                      <p:to>
                                        <p:strVal val="visible"/>
                                      </p:to>
                                    </p:set>
                                    <p:anim calcmode="lin" valueType="num">
                                      <p:cBhvr additive="base">
                                        <p:cTn id="25" dur="500" fill="hold"/>
                                        <p:tgtEl>
                                          <p:spTgt spid="92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21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sz="3600"/>
              <a:t>Alternative Suggestions</a:t>
            </a:r>
          </a:p>
        </p:txBody>
      </p:sp>
      <p:sp>
        <p:nvSpPr>
          <p:cNvPr id="10243" name="Rectangle 3"/>
          <p:cNvSpPr>
            <a:spLocks noGrp="1" noChangeArrowheads="1"/>
          </p:cNvSpPr>
          <p:nvPr>
            <p:ph type="body" idx="1"/>
          </p:nvPr>
        </p:nvSpPr>
        <p:spPr>
          <a:xfrm>
            <a:off x="1447800" y="1143000"/>
            <a:ext cx="7696200" cy="5181600"/>
          </a:xfrm>
        </p:spPr>
        <p:txBody>
          <a:bodyPr/>
          <a:lstStyle/>
          <a:p>
            <a:pPr>
              <a:lnSpc>
                <a:spcPct val="90000"/>
              </a:lnSpc>
            </a:pPr>
            <a:r>
              <a:rPr lang="en-US" altLang="en-US" sz="2800"/>
              <a:t>Those who deny the miraculous have proposed other scenarios:</a:t>
            </a:r>
          </a:p>
          <a:p>
            <a:pPr lvl="1">
              <a:lnSpc>
                <a:spcPct val="90000"/>
              </a:lnSpc>
            </a:pPr>
            <a:r>
              <a:rPr lang="en-US" altLang="en-US" sz="2400"/>
              <a:t>Jesus</a:t>
            </a:r>
            <a:r>
              <a:rPr lang="en-US" altLang="en-US" sz="2400">
                <a:cs typeface="Times New Roman" pitchFamily="18" charset="0"/>
              </a:rPr>
              <a:t>'</a:t>
            </a:r>
            <a:r>
              <a:rPr lang="en-US" altLang="en-US" sz="2400"/>
              <a:t> disciples stole his body.</a:t>
            </a:r>
          </a:p>
          <a:p>
            <a:pPr lvl="1">
              <a:lnSpc>
                <a:spcPct val="90000"/>
              </a:lnSpc>
            </a:pPr>
            <a:r>
              <a:rPr lang="en-US" altLang="en-US" sz="2400"/>
              <a:t>Jesus didn’t die on the cross, but only went into a coma.</a:t>
            </a:r>
          </a:p>
          <a:p>
            <a:pPr lvl="1">
              <a:lnSpc>
                <a:spcPct val="90000"/>
              </a:lnSpc>
            </a:pPr>
            <a:r>
              <a:rPr lang="en-US" altLang="en-US" sz="2400"/>
              <a:t>Jesus</a:t>
            </a:r>
            <a:r>
              <a:rPr lang="en-US" altLang="en-US" sz="2400">
                <a:cs typeface="Times New Roman" pitchFamily="18" charset="0"/>
              </a:rPr>
              <a:t>'</a:t>
            </a:r>
            <a:r>
              <a:rPr lang="en-US" altLang="en-US" sz="2400"/>
              <a:t> disciples had hallucinations in which they saw him alive.</a:t>
            </a:r>
          </a:p>
          <a:p>
            <a:pPr>
              <a:lnSpc>
                <a:spcPct val="90000"/>
              </a:lnSpc>
            </a:pPr>
            <a:r>
              <a:rPr lang="en-US" altLang="en-US" sz="2800"/>
              <a:t>All these proposals have serious historical problems.  See our other PowerPoint talk, </a:t>
            </a:r>
            <a:r>
              <a:rPr lang="en-US" altLang="en-US" sz="2800">
                <a:cs typeface="Times New Roman" pitchFamily="18" charset="0"/>
              </a:rPr>
              <a:t>"</a:t>
            </a:r>
            <a:r>
              <a:rPr lang="en-US" altLang="en-US" sz="2800"/>
              <a:t>Evidence for the Resurrection.</a:t>
            </a:r>
            <a:r>
              <a:rPr lang="en-US" altLang="en-US" sz="2800">
                <a:cs typeface="Times New Roman" pitchFamily="18" charset="0"/>
              </a:rPr>
              <a:t>"</a:t>
            </a:r>
          </a:p>
          <a:p>
            <a:pPr>
              <a:lnSpc>
                <a:spcPct val="90000"/>
              </a:lnSpc>
            </a:pPr>
            <a:r>
              <a:rPr lang="en-US" altLang="en-US" sz="2800"/>
              <a:t>Few recent historians doubt that the disciples thought Jesus had risen from the dead.</a:t>
            </a:r>
          </a:p>
        </p:txBody>
      </p:sp>
    </p:spTree>
    <p:custDataLst>
      <p:tags r:id="rId1"/>
    </p:custDataLst>
  </p:cSld>
  <p:clrMapOvr>
    <a:masterClrMapping/>
  </p:clrMapOvr>
  <p:transition advTm="33609">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43">
                                            <p:txEl>
                                              <p:pRg st="1" end="1"/>
                                            </p:txEl>
                                          </p:spTgt>
                                        </p:tgtEl>
                                        <p:attrNameLst>
                                          <p:attrName>style.visibility</p:attrName>
                                        </p:attrNameLst>
                                      </p:cBhvr>
                                      <p:to>
                                        <p:strVal val="visible"/>
                                      </p:to>
                                    </p:set>
                                    <p:anim calcmode="lin" valueType="num">
                                      <p:cBhvr additive="base">
                                        <p:cTn id="13" dur="5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243">
                                            <p:txEl>
                                              <p:pRg st="2" end="2"/>
                                            </p:txEl>
                                          </p:spTgt>
                                        </p:tgtEl>
                                        <p:attrNameLst>
                                          <p:attrName>style.visibility</p:attrName>
                                        </p:attrNameLst>
                                      </p:cBhvr>
                                      <p:to>
                                        <p:strVal val="visible"/>
                                      </p:to>
                                    </p:set>
                                    <p:anim calcmode="lin" valueType="num">
                                      <p:cBhvr additive="base">
                                        <p:cTn id="19" dur="5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2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243">
                                            <p:txEl>
                                              <p:pRg st="3" end="3"/>
                                            </p:txEl>
                                          </p:spTgt>
                                        </p:tgtEl>
                                        <p:attrNameLst>
                                          <p:attrName>style.visibility</p:attrName>
                                        </p:attrNameLst>
                                      </p:cBhvr>
                                      <p:to>
                                        <p:strVal val="visible"/>
                                      </p:to>
                                    </p:set>
                                    <p:anim calcmode="lin" valueType="num">
                                      <p:cBhvr additive="base">
                                        <p:cTn id="25" dur="500" fill="hold"/>
                                        <p:tgtEl>
                                          <p:spTgt spid="1024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2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243">
                                            <p:txEl>
                                              <p:pRg st="4" end="4"/>
                                            </p:txEl>
                                          </p:spTgt>
                                        </p:tgtEl>
                                        <p:attrNameLst>
                                          <p:attrName>style.visibility</p:attrName>
                                        </p:attrNameLst>
                                      </p:cBhvr>
                                      <p:to>
                                        <p:strVal val="visible"/>
                                      </p:to>
                                    </p:set>
                                    <p:anim calcmode="lin" valueType="num">
                                      <p:cBhvr additive="base">
                                        <p:cTn id="31" dur="500" fill="hold"/>
                                        <p:tgtEl>
                                          <p:spTgt spid="1024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24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243">
                                            <p:txEl>
                                              <p:pRg st="5" end="5"/>
                                            </p:txEl>
                                          </p:spTgt>
                                        </p:tgtEl>
                                        <p:attrNameLst>
                                          <p:attrName>style.visibility</p:attrName>
                                        </p:attrNameLst>
                                      </p:cBhvr>
                                      <p:to>
                                        <p:strVal val="visible"/>
                                      </p:to>
                                    </p:set>
                                    <p:anim calcmode="lin" valueType="num">
                                      <p:cBhvr additive="base">
                                        <p:cTn id="37" dur="500" fill="hold"/>
                                        <p:tgtEl>
                                          <p:spTgt spid="1024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24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sz="3600"/>
              <a:t>Many Convincing Evidences</a:t>
            </a:r>
          </a:p>
        </p:txBody>
      </p:sp>
      <p:sp>
        <p:nvSpPr>
          <p:cNvPr id="11267" name="Rectangle 3"/>
          <p:cNvSpPr>
            <a:spLocks noGrp="1" noChangeArrowheads="1"/>
          </p:cNvSpPr>
          <p:nvPr>
            <p:ph type="body" idx="1"/>
          </p:nvPr>
        </p:nvSpPr>
        <p:spPr>
          <a:xfrm>
            <a:off x="1447800" y="1143000"/>
            <a:ext cx="7696200" cy="4800600"/>
          </a:xfrm>
        </p:spPr>
        <p:txBody>
          <a:bodyPr/>
          <a:lstStyle/>
          <a:p>
            <a:pPr>
              <a:buFontTx/>
              <a:buNone/>
            </a:pPr>
            <a:r>
              <a:rPr lang="en-US" altLang="en-US"/>
              <a:t>The Bible presents a number of features regarding Jesus</a:t>
            </a:r>
            <a:r>
              <a:rPr lang="en-US" altLang="en-US">
                <a:cs typeface="Times New Roman" pitchFamily="18" charset="0"/>
              </a:rPr>
              <a:t>'</a:t>
            </a:r>
            <a:r>
              <a:rPr lang="en-US" altLang="en-US"/>
              <a:t> resurrection that are convincing:</a:t>
            </a:r>
          </a:p>
          <a:p>
            <a:r>
              <a:rPr lang="en-US" altLang="en-US"/>
              <a:t>Many post-resurrection appearances</a:t>
            </a:r>
          </a:p>
          <a:p>
            <a:r>
              <a:rPr lang="en-US" altLang="en-US"/>
              <a:t>Appearances to many people at once</a:t>
            </a:r>
          </a:p>
          <a:p>
            <a:r>
              <a:rPr lang="en-US" altLang="en-US"/>
              <a:t>Multiple-sense appearances</a:t>
            </a:r>
          </a:p>
          <a:p>
            <a:r>
              <a:rPr lang="en-US" altLang="en-US"/>
              <a:t>Lengthy appearances</a:t>
            </a:r>
          </a:p>
          <a:p>
            <a:r>
              <a:rPr lang="en-US" altLang="en-US"/>
              <a:t>Appearances which convey teaching</a:t>
            </a:r>
          </a:p>
        </p:txBody>
      </p:sp>
    </p:spTree>
    <p:custDataLst>
      <p:tags r:id="rId1"/>
    </p:custDataLst>
  </p:cSld>
  <p:clrMapOvr>
    <a:masterClrMapping/>
  </p:clrMapOvr>
  <p:transition advTm="31356">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anim calcmode="lin" valueType="num">
                                      <p:cBhvr additive="base">
                                        <p:cTn id="13" dur="5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anim calcmode="lin" valueType="num">
                                      <p:cBhvr additive="base">
                                        <p:cTn id="19" dur="5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267">
                                            <p:txEl>
                                              <p:pRg st="3" end="3"/>
                                            </p:txEl>
                                          </p:spTgt>
                                        </p:tgtEl>
                                        <p:attrNameLst>
                                          <p:attrName>style.visibility</p:attrName>
                                        </p:attrNameLst>
                                      </p:cBhvr>
                                      <p:to>
                                        <p:strVal val="visible"/>
                                      </p:to>
                                    </p:set>
                                    <p:anim calcmode="lin" valueType="num">
                                      <p:cBhvr additive="base">
                                        <p:cTn id="25" dur="500" fill="hold"/>
                                        <p:tgtEl>
                                          <p:spTgt spid="1126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2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267">
                                            <p:txEl>
                                              <p:pRg st="4" end="4"/>
                                            </p:txEl>
                                          </p:spTgt>
                                        </p:tgtEl>
                                        <p:attrNameLst>
                                          <p:attrName>style.visibility</p:attrName>
                                        </p:attrNameLst>
                                      </p:cBhvr>
                                      <p:to>
                                        <p:strVal val="visible"/>
                                      </p:to>
                                    </p:set>
                                    <p:anim calcmode="lin" valueType="num">
                                      <p:cBhvr additive="base">
                                        <p:cTn id="31" dur="500" fill="hold"/>
                                        <p:tgtEl>
                                          <p:spTgt spid="1126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26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267">
                                            <p:txEl>
                                              <p:pRg st="5" end="5"/>
                                            </p:txEl>
                                          </p:spTgt>
                                        </p:tgtEl>
                                        <p:attrNameLst>
                                          <p:attrName>style.visibility</p:attrName>
                                        </p:attrNameLst>
                                      </p:cBhvr>
                                      <p:to>
                                        <p:strVal val="visible"/>
                                      </p:to>
                                    </p:set>
                                    <p:anim calcmode="lin" valueType="num">
                                      <p:cBhvr additive="base">
                                        <p:cTn id="37" dur="500" fill="hold"/>
                                        <p:tgtEl>
                                          <p:spTgt spid="1126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26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sz="3600"/>
              <a:t>Many Appearances</a:t>
            </a:r>
          </a:p>
        </p:txBody>
      </p:sp>
      <p:sp>
        <p:nvSpPr>
          <p:cNvPr id="12291" name="Rectangle 3"/>
          <p:cNvSpPr>
            <a:spLocks noGrp="1" noChangeArrowheads="1"/>
          </p:cNvSpPr>
          <p:nvPr>
            <p:ph type="body" idx="1"/>
          </p:nvPr>
        </p:nvSpPr>
        <p:spPr>
          <a:xfrm>
            <a:off x="1447800" y="1143000"/>
            <a:ext cx="7696200" cy="5181600"/>
          </a:xfrm>
        </p:spPr>
        <p:txBody>
          <a:bodyPr/>
          <a:lstStyle/>
          <a:p>
            <a:pPr>
              <a:lnSpc>
                <a:spcPct val="90000"/>
              </a:lnSpc>
              <a:buFontTx/>
              <a:buNone/>
            </a:pPr>
            <a:r>
              <a:rPr lang="en-US" altLang="en-US"/>
              <a:t>At least 11 appearances, perhaps 13, are recorded in the New Testament.</a:t>
            </a:r>
          </a:p>
          <a:p>
            <a:pPr>
              <a:lnSpc>
                <a:spcPct val="90000"/>
              </a:lnSpc>
            </a:pPr>
            <a:r>
              <a:rPr lang="en-US" altLang="en-US"/>
              <a:t>(1) To the women returning from the tomb (Matthew 28:9):</a:t>
            </a:r>
          </a:p>
          <a:p>
            <a:pPr lvl="1">
              <a:lnSpc>
                <a:spcPct val="90000"/>
              </a:lnSpc>
            </a:pPr>
            <a:r>
              <a:rPr lang="en-US" altLang="en-US"/>
              <a:t>Matt 28:8-10 (NIV) So the women hurried away from the tomb, afraid yet filled with joy, and ran to tell his disciples. 9 Suddenly Jesus met them. </a:t>
            </a:r>
            <a:r>
              <a:rPr lang="en-US" altLang="en-US">
                <a:cs typeface="Times New Roman" pitchFamily="18" charset="0"/>
              </a:rPr>
              <a:t>"</a:t>
            </a:r>
            <a:r>
              <a:rPr lang="en-US" altLang="en-US"/>
              <a:t>Greetings,</a:t>
            </a:r>
            <a:r>
              <a:rPr lang="en-US" altLang="en-US">
                <a:cs typeface="Times New Roman" pitchFamily="18" charset="0"/>
              </a:rPr>
              <a:t>"</a:t>
            </a:r>
            <a:r>
              <a:rPr lang="en-US" altLang="en-US"/>
              <a:t> he said. They came to him, clasped his feet and worshiped him. 10 Then Jesus said to them, </a:t>
            </a:r>
            <a:r>
              <a:rPr lang="en-US" altLang="en-US">
                <a:cs typeface="Times New Roman" pitchFamily="18" charset="0"/>
              </a:rPr>
              <a:t>"</a:t>
            </a:r>
            <a:r>
              <a:rPr lang="en-US" altLang="en-US"/>
              <a:t>Do not be afraid. Go and tell my brothers to go to Galilee; there they will see me.</a:t>
            </a:r>
            <a:r>
              <a:rPr lang="en-US" altLang="en-US">
                <a:cs typeface="Times New Roman" pitchFamily="18" charset="0"/>
              </a:rPr>
              <a:t>"</a:t>
            </a:r>
            <a:r>
              <a:rPr lang="en-US" altLang="en-US"/>
              <a:t> </a:t>
            </a:r>
          </a:p>
        </p:txBody>
      </p:sp>
    </p:spTree>
    <p:custDataLst>
      <p:tags r:id="rId1"/>
    </p:custDataLst>
  </p:cSld>
  <p:clrMapOvr>
    <a:masterClrMapping/>
  </p:clrMapOvr>
  <p:transition advTm="33559">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checkerboard(across)">
                                      <p:cBhvr>
                                        <p:cTn id="7" dur="500"/>
                                        <p:tgtEl>
                                          <p:spTgt spid="122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Effect transition="in" filter="checkerboard(across)">
                                      <p:cBhvr>
                                        <p:cTn id="12" dur="500"/>
                                        <p:tgtEl>
                                          <p:spTgt spid="122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2291">
                                            <p:txEl>
                                              <p:pRg st="2" end="2"/>
                                            </p:txEl>
                                          </p:spTgt>
                                        </p:tgtEl>
                                        <p:attrNameLst>
                                          <p:attrName>style.visibility</p:attrName>
                                        </p:attrNameLst>
                                      </p:cBhvr>
                                      <p:to>
                                        <p:strVal val="visible"/>
                                      </p:to>
                                    </p:set>
                                    <p:animEffect transition="in" filter="checkerboard(across)">
                                      <p:cBhvr>
                                        <p:cTn id="17" dur="500"/>
                                        <p:tgtEl>
                                          <p:spTgt spid="122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sz="3600"/>
              <a:t>Many Appearances</a:t>
            </a:r>
          </a:p>
        </p:txBody>
      </p:sp>
      <p:sp>
        <p:nvSpPr>
          <p:cNvPr id="13315" name="Rectangle 3"/>
          <p:cNvSpPr>
            <a:spLocks noGrp="1" noChangeArrowheads="1"/>
          </p:cNvSpPr>
          <p:nvPr>
            <p:ph type="body" idx="1"/>
          </p:nvPr>
        </p:nvSpPr>
        <p:spPr>
          <a:xfrm>
            <a:off x="1447800" y="1066800"/>
            <a:ext cx="7696200" cy="5029200"/>
          </a:xfrm>
        </p:spPr>
        <p:txBody>
          <a:bodyPr/>
          <a:lstStyle/>
          <a:p>
            <a:pPr>
              <a:lnSpc>
                <a:spcPct val="90000"/>
              </a:lnSpc>
            </a:pPr>
            <a:r>
              <a:rPr lang="en-US" altLang="en-US" sz="2400"/>
              <a:t>(2) to Mary Magdalene (John 20:11-17):</a:t>
            </a:r>
          </a:p>
          <a:p>
            <a:pPr lvl="1">
              <a:lnSpc>
                <a:spcPct val="90000"/>
              </a:lnSpc>
            </a:pPr>
            <a:r>
              <a:rPr lang="en-US" altLang="en-US" sz="2000"/>
              <a:t>John 20:11 (NIV) but Mary stood outside the tomb crying. As she wept, she bent over to look into the tomb 12 and saw two angels in white, seated where Jesus' body had been, one at the head and the other at the foot. 13 They asked her, "Woman, why are you crying?" "They have taken my Lord away," she said, "and I don't know where they have put him." 14 At this, she turned around and saw Jesus standing there, but she did not realize that it was Jesus. 15 "Woman," he said, "why are you crying? Who is it you are looking for?" Thinking he was the gardener, she said, "Sir, if you have carried him away, tell me where you have put him, and I will get him." 16 Jesus said to her, "Mary." She turned toward him and cried out in Aramaic, "Rabboni!" (which means Teacher). 17 Jesus said, "Do not hold on to me, for I have not yet returned to the Father. Go instead to my brothers and tell them, </a:t>
            </a:r>
            <a:r>
              <a:rPr lang="en-US" altLang="en-US" sz="2000">
                <a:cs typeface="Times New Roman" pitchFamily="18" charset="0"/>
              </a:rPr>
              <a:t>'</a:t>
            </a:r>
            <a:r>
              <a:rPr lang="en-US" altLang="en-US" sz="2000"/>
              <a:t>I am returning to my Father and your Father, to my God and your God.'" </a:t>
            </a:r>
          </a:p>
          <a:p>
            <a:pPr lvl="1">
              <a:lnSpc>
                <a:spcPct val="90000"/>
              </a:lnSpc>
              <a:buFontTx/>
              <a:buNone/>
            </a:pPr>
            <a:endParaRPr lang="en-US" altLang="en-US" sz="2000"/>
          </a:p>
        </p:txBody>
      </p:sp>
    </p:spTree>
    <p:custDataLst>
      <p:tags r:id="rId1"/>
    </p:custDataLst>
  </p:cSld>
  <p:clrMapOvr>
    <a:masterClrMapping/>
  </p:clrMapOvr>
  <p:transition advTm="81858">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checkerboard(across)">
                                      <p:cBhvr>
                                        <p:cTn id="7" dur="500"/>
                                        <p:tgtEl>
                                          <p:spTgt spid="133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checkerboard(across)">
                                      <p:cBhvr>
                                        <p:cTn id="12" dur="500"/>
                                        <p:tgtEl>
                                          <p:spTgt spid="133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sz="3600"/>
              <a:t>Many Appearances</a:t>
            </a:r>
          </a:p>
        </p:txBody>
      </p:sp>
      <p:sp>
        <p:nvSpPr>
          <p:cNvPr id="14339" name="Rectangle 3"/>
          <p:cNvSpPr>
            <a:spLocks noGrp="1" noChangeArrowheads="1"/>
          </p:cNvSpPr>
          <p:nvPr>
            <p:ph type="body" idx="1"/>
          </p:nvPr>
        </p:nvSpPr>
        <p:spPr/>
        <p:txBody>
          <a:bodyPr/>
          <a:lstStyle/>
          <a:p>
            <a:pPr>
              <a:lnSpc>
                <a:spcPct val="90000"/>
              </a:lnSpc>
            </a:pPr>
            <a:r>
              <a:rPr lang="en-US" altLang="en-US"/>
              <a:t>(3) to Peter (1 Cor 15:5; Lk 24:34):</a:t>
            </a:r>
          </a:p>
          <a:p>
            <a:pPr lvl="1">
              <a:lnSpc>
                <a:spcPct val="90000"/>
              </a:lnSpc>
            </a:pPr>
            <a:r>
              <a:rPr lang="en-US" altLang="en-US"/>
              <a:t>1Cor 15:3-5 (NIV) For what I received I passed on to you as of first importance: that Christ died for our sins according to the Scriptures, 4 that he was buried, that he was raised on the third day according to the Scriptures, 5 and that he appeared to Peter, and then to the Twelve. </a:t>
            </a:r>
          </a:p>
          <a:p>
            <a:pPr lvl="1">
              <a:lnSpc>
                <a:spcPct val="90000"/>
              </a:lnSpc>
            </a:pPr>
            <a:r>
              <a:rPr lang="en-US" altLang="en-US"/>
              <a:t>Luke 24:33-34 (NIV) They got up and returned at once to Jerusalem. There they found the Eleven and those with them, assembled together 34 and saying, "It is true! The Lord has risen and has appeared to Simon." </a:t>
            </a:r>
          </a:p>
          <a:p>
            <a:pPr lvl="1">
              <a:lnSpc>
                <a:spcPct val="90000"/>
              </a:lnSpc>
              <a:buFontTx/>
              <a:buNone/>
            </a:pPr>
            <a:endParaRPr lang="en-US" altLang="en-US"/>
          </a:p>
        </p:txBody>
      </p:sp>
    </p:spTree>
    <p:custDataLst>
      <p:tags r:id="rId1"/>
    </p:custDataLst>
  </p:cSld>
  <p:clrMapOvr>
    <a:masterClrMapping/>
  </p:clrMapOvr>
  <p:transition advTm="44053">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checkerboard(across)">
                                      <p:cBhvr>
                                        <p:cTn id="7" dur="500"/>
                                        <p:tgtEl>
                                          <p:spTgt spid="143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Effect transition="in" filter="checkerboard(across)">
                                      <p:cBhvr>
                                        <p:cTn id="12" dur="500"/>
                                        <p:tgtEl>
                                          <p:spTgt spid="143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animEffect transition="in" filter="checkerboard(across)">
                                      <p:cBhvr>
                                        <p:cTn id="17" dur="500"/>
                                        <p:tgtEl>
                                          <p:spTgt spid="143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sz="3600"/>
              <a:t>Many Appearances</a:t>
            </a:r>
          </a:p>
        </p:txBody>
      </p:sp>
      <p:sp>
        <p:nvSpPr>
          <p:cNvPr id="15363" name="Rectangle 3"/>
          <p:cNvSpPr>
            <a:spLocks noGrp="1" noChangeArrowheads="1"/>
          </p:cNvSpPr>
          <p:nvPr>
            <p:ph type="body" idx="1"/>
          </p:nvPr>
        </p:nvSpPr>
        <p:spPr>
          <a:xfrm>
            <a:off x="1371600" y="914400"/>
            <a:ext cx="7696200" cy="5943600"/>
          </a:xfrm>
        </p:spPr>
        <p:txBody>
          <a:bodyPr/>
          <a:lstStyle/>
          <a:p>
            <a:pPr>
              <a:lnSpc>
                <a:spcPct val="80000"/>
              </a:lnSpc>
            </a:pPr>
            <a:r>
              <a:rPr lang="en-US" altLang="en-US" sz="1800"/>
              <a:t>(4) to two on  the way to Emmaus (Luke 24:13-31):</a:t>
            </a:r>
          </a:p>
          <a:p>
            <a:pPr lvl="1">
              <a:lnSpc>
                <a:spcPct val="80000"/>
              </a:lnSpc>
            </a:pPr>
            <a:r>
              <a:rPr lang="en-US" altLang="en-US" sz="1600"/>
              <a:t>Luke 24:13 (NIV) Now that same day two of them were going to a village called Emmaus, about seven miles from Jerusalem. 14 They were talking with each other about everything that had happened. 15 As they talked and discussed these things with each other, Jesus himself came up and walked along with them; 16 but they were kept from recognizing him. 17 He asked them, "What are you discussing together as you walk along?" They stood still, their faces downcast. 18 One of them, named Cleopas, asked him, "Are you only a visitor to Jerusalem and do not know the things that have happened there in these days?" 19 "What things?" he asked. "About Jesus of Nazareth," they replied. "He was a prophet, powerful in word and deed before God and all the people. 20 The chief priests and our rulers handed him over to be sentenced to death, and they crucified him; 21 but we had hoped that he was the one who was going to redeem Israel. And what is more, it is the third day since all this took place. 22 In addition, some of our women amazed us. They went to the tomb early this morning 23 but didn't find his body. They came and told us that they had seen a vision of angels, who said he was alive. 24 Then some of our companions went to the tomb and found it just as the women had said, but him they did not see." 25 He said to them, "How foolish you are, and how slow of heart to believe all that the prophets have spoken! 26 Did not the Christ have to suffer these things and then enter his glory?" 27 And beginning with Moses and all the Prophets, he explained to them what was said in all the Scriptures concerning himself. 28 As they approached the village to which they were going, Jesus acted as if he were going farther. 29 But they urged him strongly, "Stay with us, for it is nearly evening; the day is almost over." So he went in to stay with them. 30 When he was at the table with them, he took bread, gave thanks, broke it and began to give it to them. 31 Then their eyes were opened and they recognized him, and he disappeared from their sight. </a:t>
            </a:r>
          </a:p>
          <a:p>
            <a:pPr lvl="1">
              <a:lnSpc>
                <a:spcPct val="80000"/>
              </a:lnSpc>
              <a:buFontTx/>
              <a:buNone/>
            </a:pPr>
            <a:endParaRPr lang="en-US" altLang="en-US" sz="1600"/>
          </a:p>
        </p:txBody>
      </p:sp>
    </p:spTree>
    <p:custDataLst>
      <p:tags r:id="rId1"/>
    </p:custDataLst>
  </p:cSld>
  <p:clrMapOvr>
    <a:masterClrMapping/>
  </p:clrMapOvr>
  <p:transition advTm="110860">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checkerboard(across)">
                                      <p:cBhvr>
                                        <p:cTn id="7" dur="500"/>
                                        <p:tgtEl>
                                          <p:spTgt spid="153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Effect transition="in" filter="checkerboard(across)">
                                      <p:cBhvr>
                                        <p:cTn id="12" dur="500"/>
                                        <p:tgtEl>
                                          <p:spTgt spid="153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9|5.9"/>
</p:tagLst>
</file>

<file path=ppt/tags/tag10.xml><?xml version="1.0" encoding="utf-8"?>
<p:tagLst xmlns:a="http://schemas.openxmlformats.org/drawingml/2006/main" xmlns:r="http://schemas.openxmlformats.org/officeDocument/2006/relationships" xmlns:p="http://schemas.openxmlformats.org/presentationml/2006/main">
  <p:tag name="TIMING" val="|0.3|9.3"/>
</p:tagLst>
</file>

<file path=ppt/tags/tag11.xml><?xml version="1.0" encoding="utf-8"?>
<p:tagLst xmlns:a="http://schemas.openxmlformats.org/drawingml/2006/main" xmlns:r="http://schemas.openxmlformats.org/officeDocument/2006/relationships" xmlns:p="http://schemas.openxmlformats.org/presentationml/2006/main">
  <p:tag name="TIMING" val="|0.3|2.4"/>
</p:tagLst>
</file>

<file path=ppt/tags/tag12.xml><?xml version="1.0" encoding="utf-8"?>
<p:tagLst xmlns:a="http://schemas.openxmlformats.org/drawingml/2006/main" xmlns:r="http://schemas.openxmlformats.org/officeDocument/2006/relationships" xmlns:p="http://schemas.openxmlformats.org/presentationml/2006/main">
  <p:tag name="TIMING" val="|0.3|2.1"/>
</p:tagLst>
</file>

<file path=ppt/tags/tag13.xml><?xml version="1.0" encoding="utf-8"?>
<p:tagLst xmlns:a="http://schemas.openxmlformats.org/drawingml/2006/main" xmlns:r="http://schemas.openxmlformats.org/officeDocument/2006/relationships" xmlns:p="http://schemas.openxmlformats.org/presentationml/2006/main">
  <p:tag name="TIMING" val="|0.3|9.2|17.7"/>
</p:tagLst>
</file>

<file path=ppt/tags/tag14.xml><?xml version="1.0" encoding="utf-8"?>
<p:tagLst xmlns:a="http://schemas.openxmlformats.org/drawingml/2006/main" xmlns:r="http://schemas.openxmlformats.org/officeDocument/2006/relationships" xmlns:p="http://schemas.openxmlformats.org/presentationml/2006/main">
  <p:tag name="TIMING" val="|0.3|7.1"/>
</p:tagLst>
</file>

<file path=ppt/tags/tag15.xml><?xml version="1.0" encoding="utf-8"?>
<p:tagLst xmlns:a="http://schemas.openxmlformats.org/drawingml/2006/main" xmlns:r="http://schemas.openxmlformats.org/officeDocument/2006/relationships" xmlns:p="http://schemas.openxmlformats.org/presentationml/2006/main">
  <p:tag name="TIMING" val="|0.3|7.9|22.5"/>
</p:tagLst>
</file>

<file path=ppt/tags/tag16.xml><?xml version="1.0" encoding="utf-8"?>
<p:tagLst xmlns:a="http://schemas.openxmlformats.org/drawingml/2006/main" xmlns:r="http://schemas.openxmlformats.org/officeDocument/2006/relationships" xmlns:p="http://schemas.openxmlformats.org/presentationml/2006/main">
  <p:tag name="TIMING" val="|7.2|3.6|27.2|11.6"/>
</p:tagLst>
</file>

<file path=ppt/tags/tag17.xml><?xml version="1.0" encoding="utf-8"?>
<p:tagLst xmlns:a="http://schemas.openxmlformats.org/drawingml/2006/main" xmlns:r="http://schemas.openxmlformats.org/officeDocument/2006/relationships" xmlns:p="http://schemas.openxmlformats.org/presentationml/2006/main">
  <p:tag name="TIMING" val="|1.2|2.8|4.7|5.6"/>
</p:tagLst>
</file>

<file path=ppt/tags/tag18.xml><?xml version="1.0" encoding="utf-8"?>
<p:tagLst xmlns:a="http://schemas.openxmlformats.org/drawingml/2006/main" xmlns:r="http://schemas.openxmlformats.org/officeDocument/2006/relationships" xmlns:p="http://schemas.openxmlformats.org/presentationml/2006/main">
  <p:tag name="TIMING" val="|0.7|11.1|15.9|19.5"/>
</p:tagLst>
</file>

<file path=ppt/tags/tag19.xml><?xml version="1.0" encoding="utf-8"?>
<p:tagLst xmlns:a="http://schemas.openxmlformats.org/drawingml/2006/main" xmlns:r="http://schemas.openxmlformats.org/officeDocument/2006/relationships" xmlns:p="http://schemas.openxmlformats.org/presentationml/2006/main">
  <p:tag name="TIMING" val="|0.4|7.5"/>
</p:tagLst>
</file>

<file path=ppt/tags/tag2.xml><?xml version="1.0" encoding="utf-8"?>
<p:tagLst xmlns:a="http://schemas.openxmlformats.org/drawingml/2006/main" xmlns:r="http://schemas.openxmlformats.org/officeDocument/2006/relationships" xmlns:p="http://schemas.openxmlformats.org/presentationml/2006/main">
  <p:tag name="TIMING" val="|0.7|4|9.9|3.9"/>
</p:tagLst>
</file>

<file path=ppt/tags/tag20.xml><?xml version="1.0" encoding="utf-8"?>
<p:tagLst xmlns:a="http://schemas.openxmlformats.org/drawingml/2006/main" xmlns:r="http://schemas.openxmlformats.org/officeDocument/2006/relationships" xmlns:p="http://schemas.openxmlformats.org/presentationml/2006/main">
  <p:tag name="TIMING" val="|0.3|3.4|4.3|4.9|11.3|6.2"/>
</p:tagLst>
</file>

<file path=ppt/tags/tag21.xml><?xml version="1.0" encoding="utf-8"?>
<p:tagLst xmlns:a="http://schemas.openxmlformats.org/drawingml/2006/main" xmlns:r="http://schemas.openxmlformats.org/officeDocument/2006/relationships" xmlns:p="http://schemas.openxmlformats.org/presentationml/2006/main">
  <p:tag name="TIMING" val="|6.2|9.6"/>
</p:tagLst>
</file>

<file path=ppt/tags/tag3.xml><?xml version="1.0" encoding="utf-8"?>
<p:tagLst xmlns:a="http://schemas.openxmlformats.org/drawingml/2006/main" xmlns:r="http://schemas.openxmlformats.org/officeDocument/2006/relationships" xmlns:p="http://schemas.openxmlformats.org/presentationml/2006/main">
  <p:tag name="TIMING" val="|0.7|8.4|18.4|2.6"/>
</p:tagLst>
</file>

<file path=ppt/tags/tag4.xml><?xml version="1.0" encoding="utf-8"?>
<p:tagLst xmlns:a="http://schemas.openxmlformats.org/drawingml/2006/main" xmlns:r="http://schemas.openxmlformats.org/officeDocument/2006/relationships" xmlns:p="http://schemas.openxmlformats.org/presentationml/2006/main">
  <p:tag name="TIMING" val="|0.6|3.2|4.2|4.3|5.9|7.5"/>
</p:tagLst>
</file>

<file path=ppt/tags/tag5.xml><?xml version="1.0" encoding="utf-8"?>
<p:tagLst xmlns:a="http://schemas.openxmlformats.org/drawingml/2006/main" xmlns:r="http://schemas.openxmlformats.org/officeDocument/2006/relationships" xmlns:p="http://schemas.openxmlformats.org/presentationml/2006/main">
  <p:tag name="TIMING" val="|0.5|4.2|2|2.7|2|2.8"/>
</p:tagLst>
</file>

<file path=ppt/tags/tag6.xml><?xml version="1.0" encoding="utf-8"?>
<p:tagLst xmlns:a="http://schemas.openxmlformats.org/drawingml/2006/main" xmlns:r="http://schemas.openxmlformats.org/officeDocument/2006/relationships" xmlns:p="http://schemas.openxmlformats.org/presentationml/2006/main">
  <p:tag name="TIMING" val="|0.7|1.4|5.6"/>
</p:tagLst>
</file>

<file path=ppt/tags/tag7.xml><?xml version="1.0" encoding="utf-8"?>
<p:tagLst xmlns:a="http://schemas.openxmlformats.org/drawingml/2006/main" xmlns:r="http://schemas.openxmlformats.org/officeDocument/2006/relationships" xmlns:p="http://schemas.openxmlformats.org/presentationml/2006/main">
  <p:tag name="TIMING" val="|0.3|1.2"/>
</p:tagLst>
</file>

<file path=ppt/tags/tag8.xml><?xml version="1.0" encoding="utf-8"?>
<p:tagLst xmlns:a="http://schemas.openxmlformats.org/drawingml/2006/main" xmlns:r="http://schemas.openxmlformats.org/officeDocument/2006/relationships" xmlns:p="http://schemas.openxmlformats.org/presentationml/2006/main">
  <p:tag name="TIMING" val="|0.4|1.6|18.4"/>
</p:tagLst>
</file>

<file path=ppt/tags/tag9.xml><?xml version="1.0" encoding="utf-8"?>
<p:tagLst xmlns:a="http://schemas.openxmlformats.org/drawingml/2006/main" xmlns:r="http://schemas.openxmlformats.org/officeDocument/2006/relationships" xmlns:p="http://schemas.openxmlformats.org/presentationml/2006/main">
  <p:tag name="TIMING" val="|0.2|2.6"/>
</p:tagLst>
</file>

<file path=ppt/theme/theme1.xml><?xml version="1.0" encoding="utf-8"?>
<a:theme xmlns:a="http://schemas.openxmlformats.org/drawingml/2006/main" name="Papyrus extract design template">
  <a:themeElements>
    <a:clrScheme name="Papyrus extract design template 7">
      <a:dk1>
        <a:srgbClr val="000000"/>
      </a:dk1>
      <a:lt1>
        <a:srgbClr val="FFFFCC"/>
      </a:lt1>
      <a:dk2>
        <a:srgbClr val="6823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Papyrus extract design templat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apyrus extract design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apyrus extract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apyrus extract design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apyrus extract design template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apyrus extract design template 5">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apyrus extract design template 6">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Papyrus extract design template 7">
        <a:dk1>
          <a:srgbClr val="000000"/>
        </a:dk1>
        <a:lt1>
          <a:srgbClr val="FFFFCC"/>
        </a:lt1>
        <a:dk2>
          <a:srgbClr val="6823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Papyrus extract design template</Template>
  <TotalTime>160</TotalTime>
  <Words>2878</Words>
  <Application>Microsoft Office PowerPoint</Application>
  <PresentationFormat>On-screen Show (4:3)</PresentationFormat>
  <Paragraphs>92</Paragraphs>
  <Slides>22</Slides>
  <Notes>0</Notes>
  <HiddenSlides>0</HiddenSlides>
  <MMClips>1</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Papyrus extract design template</vt:lpstr>
      <vt:lpstr>Jesus Lives! Convincing  Evidence</vt:lpstr>
      <vt:lpstr>The Disciples Transformed</vt:lpstr>
      <vt:lpstr>What Happened to Them?</vt:lpstr>
      <vt:lpstr>Alternative Suggestions</vt:lpstr>
      <vt:lpstr>Many Convincing Evidences</vt:lpstr>
      <vt:lpstr>Many Appearances</vt:lpstr>
      <vt:lpstr>Many Appearances</vt:lpstr>
      <vt:lpstr>Many Appearances</vt:lpstr>
      <vt:lpstr>Many Appearances</vt:lpstr>
      <vt:lpstr>Many Appearances</vt:lpstr>
      <vt:lpstr>Many Appearances</vt:lpstr>
      <vt:lpstr>Many Appearances</vt:lpstr>
      <vt:lpstr>Many Appearances</vt:lpstr>
      <vt:lpstr>Many Appearances</vt:lpstr>
      <vt:lpstr>Many Appearances</vt:lpstr>
      <vt:lpstr>Many Appearances</vt:lpstr>
      <vt:lpstr>Appearances to Many at Once</vt:lpstr>
      <vt:lpstr>Multiple-Sense Appearances</vt:lpstr>
      <vt:lpstr>Lengthy Appearances</vt:lpstr>
      <vt:lpstr>Appearances which convey teaching</vt:lpstr>
      <vt:lpstr>Conclusions</vt:lpstr>
      <vt:lpstr>The End</vt:lpstr>
    </vt:vector>
  </TitlesOfParts>
  <Company>Biblical Theological Seminary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Jesus Lives! Convincing Evidence</dc:title>
  <dc:creator>rnewman</dc:creator>
  <cp:lastModifiedBy>Newman</cp:lastModifiedBy>
  <cp:revision>71</cp:revision>
  <dcterms:created xsi:type="dcterms:W3CDTF">2007-09-05T19:04:04Z</dcterms:created>
  <dcterms:modified xsi:type="dcterms:W3CDTF">2015-07-06T14:01:47Z</dcterms:modified>
</cp:coreProperties>
</file>