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6858000" type="screen4x3"/>
  <p:notesSz cx="6858000" cy="9144000"/>
  <p:embeddedFontLst>
    <p:embeddedFont>
      <p:font typeface="Arial Narrow" panose="020B0606020202030204" pitchFamily="34" charset="0"/>
      <p:regular r:id="rId75"/>
      <p:bold r:id="rId76"/>
      <p:italic r:id="rId77"/>
      <p:boldItalic r:id="rId78"/>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708"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6755" name="Group 915"/>
          <p:cNvGrpSpPr>
            <a:grpSpLocks/>
          </p:cNvGrpSpPr>
          <p:nvPr/>
        </p:nvGrpSpPr>
        <p:grpSpPr bwMode="auto">
          <a:xfrm>
            <a:off x="0" y="0"/>
            <a:ext cx="9144000" cy="6858000"/>
            <a:chOff x="0" y="0"/>
            <a:chExt cx="5760" cy="4320"/>
          </a:xfrm>
        </p:grpSpPr>
        <p:grpSp>
          <p:nvGrpSpPr>
            <p:cNvPr id="36754" name="Group 914"/>
            <p:cNvGrpSpPr>
              <a:grpSpLocks/>
            </p:cNvGrpSpPr>
            <p:nvPr userDrawn="1"/>
          </p:nvGrpSpPr>
          <p:grpSpPr bwMode="auto">
            <a:xfrm>
              <a:off x="0" y="0"/>
              <a:ext cx="5760" cy="4320"/>
              <a:chOff x="0" y="0"/>
              <a:chExt cx="5760" cy="4320"/>
            </a:xfrm>
          </p:grpSpPr>
          <p:sp>
            <p:nvSpPr>
              <p:cNvPr id="35842" name="Rectangle 2"/>
              <p:cNvSpPr>
                <a:spLocks noChangeArrowheads="1"/>
              </p:cNvSpPr>
              <p:nvPr userDrawn="1"/>
            </p:nvSpPr>
            <p:spPr bwMode="ltGray">
              <a:xfrm>
                <a:off x="0" y="1248"/>
                <a:ext cx="5760" cy="1104"/>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4" name="Rectangle 4"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6744" name="Rectangle 904"/>
            <p:cNvSpPr>
              <a:spLocks noChangeArrowheads="1"/>
            </p:cNvSpPr>
            <p:nvPr/>
          </p:nvSpPr>
          <p:spPr bwMode="white">
            <a:xfrm>
              <a:off x="816" y="2592"/>
              <a:ext cx="701" cy="1728"/>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752" name="Group 912"/>
          <p:cNvGrpSpPr>
            <a:grpSpLocks/>
          </p:cNvGrpSpPr>
          <p:nvPr/>
        </p:nvGrpSpPr>
        <p:grpSpPr bwMode="auto">
          <a:xfrm>
            <a:off x="0" y="1371600"/>
            <a:ext cx="8405813" cy="1246188"/>
            <a:chOff x="0" y="864"/>
            <a:chExt cx="5295" cy="785"/>
          </a:xfrm>
        </p:grpSpPr>
        <p:sp>
          <p:nvSpPr>
            <p:cNvPr id="36732" name="Freeform 892"/>
            <p:cNvSpPr>
              <a:spLocks/>
            </p:cNvSpPr>
            <p:nvPr userDrawn="1"/>
          </p:nvSpPr>
          <p:spPr bwMode="auto">
            <a:xfrm rot="-507431">
              <a:off x="0" y="1477"/>
              <a:ext cx="1059" cy="172"/>
            </a:xfrm>
            <a:custGeom>
              <a:avLst/>
              <a:gdLst>
                <a:gd name="T0" fmla="*/ 1059 w 1059"/>
                <a:gd name="T1" fmla="*/ 0 h 172"/>
                <a:gd name="T2" fmla="*/ 147 w 1059"/>
                <a:gd name="T3" fmla="*/ 144 h 172"/>
                <a:gd name="T4" fmla="*/ 177 w 1059"/>
                <a:gd name="T5" fmla="*/ 171 h 172"/>
                <a:gd name="T6" fmla="*/ 1059 w 1059"/>
                <a:gd name="T7" fmla="*/ 24 h 172"/>
                <a:gd name="T8" fmla="*/ 1059 w 1059"/>
                <a:gd name="T9" fmla="*/ 0 h 172"/>
              </a:gdLst>
              <a:ahLst/>
              <a:cxnLst>
                <a:cxn ang="0">
                  <a:pos x="T0" y="T1"/>
                </a:cxn>
                <a:cxn ang="0">
                  <a:pos x="T2" y="T3"/>
                </a:cxn>
                <a:cxn ang="0">
                  <a:pos x="T4" y="T5"/>
                </a:cxn>
                <a:cxn ang="0">
                  <a:pos x="T6" y="T7"/>
                </a:cxn>
                <a:cxn ang="0">
                  <a:pos x="T8" y="T9"/>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33" name="Freeform 893"/>
            <p:cNvSpPr>
              <a:spLocks/>
            </p:cNvSpPr>
            <p:nvPr userDrawn="1"/>
          </p:nvSpPr>
          <p:spPr bwMode="auto">
            <a:xfrm rot="-507431">
              <a:off x="1173" y="864"/>
              <a:ext cx="4122" cy="630"/>
            </a:xfrm>
            <a:custGeom>
              <a:avLst/>
              <a:gdLst>
                <a:gd name="T0" fmla="*/ 0 w 4122"/>
                <a:gd name="T1" fmla="*/ 204 h 630"/>
                <a:gd name="T2" fmla="*/ 3544 w 4122"/>
                <a:gd name="T3" fmla="*/ 348 h 630"/>
                <a:gd name="T4" fmla="*/ 3680 w 4122"/>
                <a:gd name="T5" fmla="*/ 630 h 630"/>
                <a:gd name="T6" fmla="*/ 3616 w 4122"/>
                <a:gd name="T7" fmla="*/ 624 h 630"/>
                <a:gd name="T8" fmla="*/ 3534 w 4122"/>
                <a:gd name="T9" fmla="*/ 368 h 630"/>
                <a:gd name="T10" fmla="*/ 17 w 4122"/>
                <a:gd name="T11" fmla="*/ 231 h 630"/>
                <a:gd name="T12" fmla="*/ 0 w 4122"/>
                <a:gd name="T13" fmla="*/ 204 h 630"/>
              </a:gdLst>
              <a:ahLst/>
              <a:cxnLst>
                <a:cxn ang="0">
                  <a:pos x="T0" y="T1"/>
                </a:cxn>
                <a:cxn ang="0">
                  <a:pos x="T2" y="T3"/>
                </a:cxn>
                <a:cxn ang="0">
                  <a:pos x="T4" y="T5"/>
                </a:cxn>
                <a:cxn ang="0">
                  <a:pos x="T6" y="T7"/>
                </a:cxn>
                <a:cxn ang="0">
                  <a:pos x="T8" y="T9"/>
                </a:cxn>
                <a:cxn ang="0">
                  <a:pos x="T10" y="T11"/>
                </a:cxn>
                <a:cxn ang="0">
                  <a:pos x="T12" y="T13"/>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734" name="Group 894"/>
            <p:cNvGrpSpPr>
              <a:grpSpLocks/>
            </p:cNvGrpSpPr>
            <p:nvPr userDrawn="1"/>
          </p:nvGrpSpPr>
          <p:grpSpPr bwMode="auto">
            <a:xfrm>
              <a:off x="1008" y="1248"/>
              <a:ext cx="288" cy="288"/>
              <a:chOff x="1033" y="326"/>
              <a:chExt cx="192" cy="192"/>
            </a:xfrm>
          </p:grpSpPr>
          <p:sp>
            <p:nvSpPr>
              <p:cNvPr id="36735" name="Oval 895"/>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36" name="Oval 896"/>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37" name="Oval 897"/>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38" name="Oval 898"/>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39" name="Oval 899"/>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40" name="Oval 900"/>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41" name="Oval 901"/>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42" name="Oval 902"/>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43" name="Oval 903"/>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6745" name="Rectangle 905"/>
          <p:cNvSpPr>
            <a:spLocks noGrp="1" noChangeArrowheads="1"/>
          </p:cNvSpPr>
          <p:nvPr>
            <p:ph type="ctrTitle"/>
          </p:nvPr>
        </p:nvSpPr>
        <p:spPr>
          <a:xfrm>
            <a:off x="1828800" y="2133600"/>
            <a:ext cx="7315200" cy="1600200"/>
          </a:xfrm>
        </p:spPr>
        <p:txBody>
          <a:bodyPr/>
          <a:lstStyle>
            <a:lvl1pPr algn="l">
              <a:defRPr/>
            </a:lvl1pPr>
          </a:lstStyle>
          <a:p>
            <a:pPr lvl="0"/>
            <a:r>
              <a:rPr lang="en-US" altLang="en-US" noProof="0" smtClean="0"/>
              <a:t>Click to edit Master title style</a:t>
            </a:r>
          </a:p>
        </p:txBody>
      </p:sp>
      <p:sp>
        <p:nvSpPr>
          <p:cNvPr id="36746" name="Rectangle 906"/>
          <p:cNvSpPr>
            <a:spLocks noGrp="1" noChangeArrowheads="1"/>
          </p:cNvSpPr>
          <p:nvPr>
            <p:ph type="subTitle" idx="1"/>
          </p:nvPr>
        </p:nvSpPr>
        <p:spPr>
          <a:xfrm>
            <a:off x="1371600" y="4267200"/>
            <a:ext cx="6400800" cy="1752600"/>
          </a:xfrm>
        </p:spPr>
        <p:txBody>
          <a:bodyPr/>
          <a:lstStyle>
            <a:lvl1pPr marL="0" indent="0">
              <a:buFontTx/>
              <a:buNone/>
              <a:defRPr/>
            </a:lvl1pPr>
          </a:lstStyle>
          <a:p>
            <a:pPr lvl="0"/>
            <a:r>
              <a:rPr lang="en-US" altLang="en-US" noProof="0" smtClean="0"/>
              <a:t>Click to edit Master subtitle style</a:t>
            </a:r>
          </a:p>
        </p:txBody>
      </p:sp>
      <p:sp>
        <p:nvSpPr>
          <p:cNvPr id="36747" name="Rectangle 907"/>
          <p:cNvSpPr>
            <a:spLocks noGrp="1" noChangeArrowheads="1"/>
          </p:cNvSpPr>
          <p:nvPr>
            <p:ph type="dt" sz="half" idx="2"/>
          </p:nvPr>
        </p:nvSpPr>
        <p:spPr>
          <a:xfrm>
            <a:off x="1371600" y="6248400"/>
            <a:ext cx="1905000" cy="457200"/>
          </a:xfrm>
        </p:spPr>
        <p:txBody>
          <a:bodyPr/>
          <a:lstStyle>
            <a:lvl1pPr>
              <a:defRPr/>
            </a:lvl1pPr>
          </a:lstStyle>
          <a:p>
            <a:endParaRPr lang="en-US" altLang="en-US"/>
          </a:p>
        </p:txBody>
      </p:sp>
      <p:sp>
        <p:nvSpPr>
          <p:cNvPr id="36748" name="Rectangle 908"/>
          <p:cNvSpPr>
            <a:spLocks noGrp="1" noChangeArrowheads="1"/>
          </p:cNvSpPr>
          <p:nvPr>
            <p:ph type="ftr" sz="quarter" idx="3"/>
          </p:nvPr>
        </p:nvSpPr>
        <p:spPr>
          <a:xfrm>
            <a:off x="3733800" y="6248400"/>
            <a:ext cx="2895600" cy="457200"/>
          </a:xfrm>
        </p:spPr>
        <p:txBody>
          <a:bodyPr/>
          <a:lstStyle>
            <a:lvl1pPr>
              <a:defRPr/>
            </a:lvl1pPr>
          </a:lstStyle>
          <a:p>
            <a:endParaRPr lang="en-US" altLang="en-US"/>
          </a:p>
        </p:txBody>
      </p:sp>
      <p:sp>
        <p:nvSpPr>
          <p:cNvPr id="36749" name="Rectangle 909"/>
          <p:cNvSpPr>
            <a:spLocks noGrp="1" noChangeArrowheads="1"/>
          </p:cNvSpPr>
          <p:nvPr>
            <p:ph type="sldNum" sz="quarter" idx="4"/>
          </p:nvPr>
        </p:nvSpPr>
        <p:spPr>
          <a:xfrm>
            <a:off x="7086600" y="6248400"/>
            <a:ext cx="1905000" cy="457200"/>
          </a:xfrm>
        </p:spPr>
        <p:txBody>
          <a:bodyPr/>
          <a:lstStyle>
            <a:lvl1pPr>
              <a:defRPr/>
            </a:lvl1pPr>
          </a:lstStyle>
          <a:p>
            <a:fld id="{53667324-C1CB-4B49-945E-4A854013809A}"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6752"/>
                                        </p:tgtEl>
                                        <p:attrNameLst>
                                          <p:attrName>style.visibility</p:attrName>
                                        </p:attrNameLst>
                                      </p:cBhvr>
                                      <p:to>
                                        <p:strVal val="visible"/>
                                      </p:to>
                                    </p:set>
                                    <p:animEffect transition="in" filter="wipe(right)">
                                      <p:cBhvr>
                                        <p:cTn id="7" dur="500"/>
                                        <p:tgtEl>
                                          <p:spTgt spid="3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F08586-720A-494F-9EC5-3FB74DDDF039}" type="slidenum">
              <a:rPr lang="en-US" altLang="en-US"/>
              <a:pPr/>
              <a:t>‹#›</a:t>
            </a:fld>
            <a:endParaRPr lang="en-US" altLang="en-US"/>
          </a:p>
        </p:txBody>
      </p:sp>
    </p:spTree>
    <p:extLst>
      <p:ext uri="{BB962C8B-B14F-4D97-AF65-F5344CB8AC3E}">
        <p14:creationId xmlns:p14="http://schemas.microsoft.com/office/powerpoint/2010/main" val="182022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95A85C4-3925-4A58-808E-3711496FB27A}" type="slidenum">
              <a:rPr lang="en-US" altLang="en-US"/>
              <a:pPr/>
              <a:t>‹#›</a:t>
            </a:fld>
            <a:endParaRPr lang="en-US" altLang="en-US"/>
          </a:p>
        </p:txBody>
      </p:sp>
    </p:spTree>
    <p:extLst>
      <p:ext uri="{BB962C8B-B14F-4D97-AF65-F5344CB8AC3E}">
        <p14:creationId xmlns:p14="http://schemas.microsoft.com/office/powerpoint/2010/main" val="3056864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2062839-E67A-4264-A855-798D463821B4}" type="slidenum">
              <a:rPr lang="en-US" altLang="en-US"/>
              <a:pPr/>
              <a:t>‹#›</a:t>
            </a:fld>
            <a:endParaRPr lang="en-US" altLang="en-US"/>
          </a:p>
        </p:txBody>
      </p:sp>
    </p:spTree>
    <p:extLst>
      <p:ext uri="{BB962C8B-B14F-4D97-AF65-F5344CB8AC3E}">
        <p14:creationId xmlns:p14="http://schemas.microsoft.com/office/powerpoint/2010/main" val="229171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CE22523-14D9-4CF8-B0FC-791807985239}" type="slidenum">
              <a:rPr lang="en-US" altLang="en-US"/>
              <a:pPr/>
              <a:t>‹#›</a:t>
            </a:fld>
            <a:endParaRPr lang="en-US" altLang="en-US"/>
          </a:p>
        </p:txBody>
      </p:sp>
    </p:spTree>
    <p:extLst>
      <p:ext uri="{BB962C8B-B14F-4D97-AF65-F5344CB8AC3E}">
        <p14:creationId xmlns:p14="http://schemas.microsoft.com/office/powerpoint/2010/main" val="3970014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8751BF-6121-45EE-A61A-2D92859E815B}" type="slidenum">
              <a:rPr lang="en-US" altLang="en-US"/>
              <a:pPr/>
              <a:t>‹#›</a:t>
            </a:fld>
            <a:endParaRPr lang="en-US" altLang="en-US"/>
          </a:p>
        </p:txBody>
      </p:sp>
    </p:spTree>
    <p:extLst>
      <p:ext uri="{BB962C8B-B14F-4D97-AF65-F5344CB8AC3E}">
        <p14:creationId xmlns:p14="http://schemas.microsoft.com/office/powerpoint/2010/main" val="242965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19EB09-27E3-4207-A79D-A924A78E8A53}" type="slidenum">
              <a:rPr lang="en-US" altLang="en-US"/>
              <a:pPr/>
              <a:t>‹#›</a:t>
            </a:fld>
            <a:endParaRPr lang="en-US" altLang="en-US"/>
          </a:p>
        </p:txBody>
      </p:sp>
    </p:spTree>
    <p:extLst>
      <p:ext uri="{BB962C8B-B14F-4D97-AF65-F5344CB8AC3E}">
        <p14:creationId xmlns:p14="http://schemas.microsoft.com/office/powerpoint/2010/main" val="50241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9AAA134-22F7-454E-8819-498DAA13C748}" type="slidenum">
              <a:rPr lang="en-US" altLang="en-US"/>
              <a:pPr/>
              <a:t>‹#›</a:t>
            </a:fld>
            <a:endParaRPr lang="en-US" altLang="en-US"/>
          </a:p>
        </p:txBody>
      </p:sp>
    </p:spTree>
    <p:extLst>
      <p:ext uri="{BB962C8B-B14F-4D97-AF65-F5344CB8AC3E}">
        <p14:creationId xmlns:p14="http://schemas.microsoft.com/office/powerpoint/2010/main" val="204480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3142A19-9708-41DB-8A9D-684A0C4BB8FF}" type="slidenum">
              <a:rPr lang="en-US" altLang="en-US"/>
              <a:pPr/>
              <a:t>‹#›</a:t>
            </a:fld>
            <a:endParaRPr lang="en-US" altLang="en-US"/>
          </a:p>
        </p:txBody>
      </p:sp>
    </p:spTree>
    <p:extLst>
      <p:ext uri="{BB962C8B-B14F-4D97-AF65-F5344CB8AC3E}">
        <p14:creationId xmlns:p14="http://schemas.microsoft.com/office/powerpoint/2010/main" val="1084371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DEA82EB-8F70-4F9E-9DF6-2B74FE724DF4}" type="slidenum">
              <a:rPr lang="en-US" altLang="en-US"/>
              <a:pPr/>
              <a:t>‹#›</a:t>
            </a:fld>
            <a:endParaRPr lang="en-US" altLang="en-US"/>
          </a:p>
        </p:txBody>
      </p:sp>
    </p:spTree>
    <p:extLst>
      <p:ext uri="{BB962C8B-B14F-4D97-AF65-F5344CB8AC3E}">
        <p14:creationId xmlns:p14="http://schemas.microsoft.com/office/powerpoint/2010/main" val="72955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DD73122-1E2E-4550-8F86-A54E32840E74}" type="slidenum">
              <a:rPr lang="en-US" altLang="en-US"/>
              <a:pPr/>
              <a:t>‹#›</a:t>
            </a:fld>
            <a:endParaRPr lang="en-US" altLang="en-US"/>
          </a:p>
        </p:txBody>
      </p:sp>
    </p:spTree>
    <p:extLst>
      <p:ext uri="{BB962C8B-B14F-4D97-AF65-F5344CB8AC3E}">
        <p14:creationId xmlns:p14="http://schemas.microsoft.com/office/powerpoint/2010/main" val="139228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9858815-4427-4656-9DDC-596A9F4EDCA6}" type="slidenum">
              <a:rPr lang="en-US" altLang="en-US"/>
              <a:pPr/>
              <a:t>‹#›</a:t>
            </a:fld>
            <a:endParaRPr lang="en-US" altLang="en-US"/>
          </a:p>
        </p:txBody>
      </p:sp>
    </p:spTree>
    <p:extLst>
      <p:ext uri="{BB962C8B-B14F-4D97-AF65-F5344CB8AC3E}">
        <p14:creationId xmlns:p14="http://schemas.microsoft.com/office/powerpoint/2010/main" val="42821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78B90A4-2CC9-4A89-B804-7180E9CAC33A}" type="slidenum">
              <a:rPr lang="en-US" altLang="en-US"/>
              <a:pPr/>
              <a:t>‹#›</a:t>
            </a:fld>
            <a:endParaRPr lang="en-US" altLang="en-US"/>
          </a:p>
        </p:txBody>
      </p:sp>
    </p:spTree>
    <p:extLst>
      <p:ext uri="{BB962C8B-B14F-4D97-AF65-F5344CB8AC3E}">
        <p14:creationId xmlns:p14="http://schemas.microsoft.com/office/powerpoint/2010/main" val="200582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444" name="Group 916"/>
          <p:cNvGrpSpPr>
            <a:grpSpLocks/>
          </p:cNvGrpSpPr>
          <p:nvPr/>
        </p:nvGrpSpPr>
        <p:grpSpPr bwMode="auto">
          <a:xfrm>
            <a:off x="-23813" y="-141288"/>
            <a:ext cx="9167813" cy="6999288"/>
            <a:chOff x="-15" y="-89"/>
            <a:chExt cx="5775" cy="4409"/>
          </a:xfrm>
        </p:grpSpPr>
        <p:sp>
          <p:nvSpPr>
            <p:cNvPr id="22530" name="Rectangle 2"/>
            <p:cNvSpPr>
              <a:spLocks noChangeArrowheads="1"/>
            </p:cNvSpPr>
            <p:nvPr userDrawn="1"/>
          </p:nvSpPr>
          <p:spPr bwMode="ltGray">
            <a:xfrm>
              <a:off x="0" y="301"/>
              <a:ext cx="5760" cy="72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2" name="Rectangle 4" descr="Cacback"/>
            <p:cNvSpPr>
              <a:spLocks noChangeArrowheads="1"/>
            </p:cNvSpPr>
            <p:nvPr userDrawn="1"/>
          </p:nvSpPr>
          <p:spPr bwMode="ltGray">
            <a:xfrm>
              <a:off x="0" y="0"/>
              <a:ext cx="1119" cy="4320"/>
            </a:xfrm>
            <a:prstGeom prst="rect">
              <a:avLst/>
            </a:prstGeom>
            <a:blipFill dpi="0" rotWithShape="0">
              <a:blip r:embed="rId1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443" name="Group 915"/>
            <p:cNvGrpSpPr>
              <a:grpSpLocks/>
            </p:cNvGrpSpPr>
            <p:nvPr userDrawn="1"/>
          </p:nvGrpSpPr>
          <p:grpSpPr bwMode="auto">
            <a:xfrm>
              <a:off x="-15" y="-89"/>
              <a:ext cx="5295" cy="785"/>
              <a:chOff x="20" y="-89"/>
              <a:chExt cx="5295" cy="785"/>
            </a:xfrm>
          </p:grpSpPr>
          <p:sp>
            <p:nvSpPr>
              <p:cNvPr id="23420" name="Freeform 892"/>
              <p:cNvSpPr>
                <a:spLocks/>
              </p:cNvSpPr>
              <p:nvPr userDrawn="1"/>
            </p:nvSpPr>
            <p:spPr bwMode="auto">
              <a:xfrm rot="-507431">
                <a:off x="20" y="524"/>
                <a:ext cx="1059" cy="172"/>
              </a:xfrm>
              <a:custGeom>
                <a:avLst/>
                <a:gdLst>
                  <a:gd name="T0" fmla="*/ 1059 w 1059"/>
                  <a:gd name="T1" fmla="*/ 0 h 172"/>
                  <a:gd name="T2" fmla="*/ 147 w 1059"/>
                  <a:gd name="T3" fmla="*/ 144 h 172"/>
                  <a:gd name="T4" fmla="*/ 177 w 1059"/>
                  <a:gd name="T5" fmla="*/ 171 h 172"/>
                  <a:gd name="T6" fmla="*/ 1059 w 1059"/>
                  <a:gd name="T7" fmla="*/ 24 h 172"/>
                  <a:gd name="T8" fmla="*/ 1059 w 1059"/>
                  <a:gd name="T9" fmla="*/ 0 h 172"/>
                </a:gdLst>
                <a:ahLst/>
                <a:cxnLst>
                  <a:cxn ang="0">
                    <a:pos x="T0" y="T1"/>
                  </a:cxn>
                  <a:cxn ang="0">
                    <a:pos x="T2" y="T3"/>
                  </a:cxn>
                  <a:cxn ang="0">
                    <a:pos x="T4" y="T5"/>
                  </a:cxn>
                  <a:cxn ang="0">
                    <a:pos x="T6" y="T7"/>
                  </a:cxn>
                  <a:cxn ang="0">
                    <a:pos x="T8" y="T9"/>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1" name="Freeform 893"/>
              <p:cNvSpPr>
                <a:spLocks/>
              </p:cNvSpPr>
              <p:nvPr userDrawn="1"/>
            </p:nvSpPr>
            <p:spPr bwMode="auto">
              <a:xfrm rot="-507431">
                <a:off x="1193" y="-89"/>
                <a:ext cx="4122" cy="630"/>
              </a:xfrm>
              <a:custGeom>
                <a:avLst/>
                <a:gdLst>
                  <a:gd name="T0" fmla="*/ 0 w 4122"/>
                  <a:gd name="T1" fmla="*/ 204 h 630"/>
                  <a:gd name="T2" fmla="*/ 3544 w 4122"/>
                  <a:gd name="T3" fmla="*/ 348 h 630"/>
                  <a:gd name="T4" fmla="*/ 3680 w 4122"/>
                  <a:gd name="T5" fmla="*/ 630 h 630"/>
                  <a:gd name="T6" fmla="*/ 3616 w 4122"/>
                  <a:gd name="T7" fmla="*/ 624 h 630"/>
                  <a:gd name="T8" fmla="*/ 3534 w 4122"/>
                  <a:gd name="T9" fmla="*/ 368 h 630"/>
                  <a:gd name="T10" fmla="*/ 17 w 4122"/>
                  <a:gd name="T11" fmla="*/ 231 h 630"/>
                  <a:gd name="T12" fmla="*/ 0 w 4122"/>
                  <a:gd name="T13" fmla="*/ 204 h 630"/>
                </a:gdLst>
                <a:ahLst/>
                <a:cxnLst>
                  <a:cxn ang="0">
                    <a:pos x="T0" y="T1"/>
                  </a:cxn>
                  <a:cxn ang="0">
                    <a:pos x="T2" y="T3"/>
                  </a:cxn>
                  <a:cxn ang="0">
                    <a:pos x="T4" y="T5"/>
                  </a:cxn>
                  <a:cxn ang="0">
                    <a:pos x="T6" y="T7"/>
                  </a:cxn>
                  <a:cxn ang="0">
                    <a:pos x="T8" y="T9"/>
                  </a:cxn>
                  <a:cxn ang="0">
                    <a:pos x="T10" y="T11"/>
                  </a:cxn>
                  <a:cxn ang="0">
                    <a:pos x="T12" y="T13"/>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422" name="Group 894"/>
              <p:cNvGrpSpPr>
                <a:grpSpLocks/>
              </p:cNvGrpSpPr>
              <p:nvPr userDrawn="1"/>
            </p:nvGrpSpPr>
            <p:grpSpPr bwMode="auto">
              <a:xfrm>
                <a:off x="1033" y="326"/>
                <a:ext cx="192" cy="192"/>
                <a:chOff x="1033" y="326"/>
                <a:chExt cx="192" cy="192"/>
              </a:xfrm>
            </p:grpSpPr>
            <p:sp>
              <p:nvSpPr>
                <p:cNvPr id="23423" name="Oval 895"/>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4" name="Oval 896"/>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5" name="Oval 897"/>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6" name="Oval 898"/>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7" name="Oval 899"/>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8" name="Oval 900"/>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9" name="Oval 901"/>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0" name="Oval 902"/>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1" name="Oval 903"/>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3432" name="Rectangle 904"/>
            <p:cNvSpPr>
              <a:spLocks noChangeArrowheads="1"/>
            </p:cNvSpPr>
            <p:nvPr userDrawn="1"/>
          </p:nvSpPr>
          <p:spPr bwMode="white">
            <a:xfrm>
              <a:off x="426" y="1185"/>
              <a:ext cx="701" cy="313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433" name="Rectangle 905"/>
          <p:cNvSpPr>
            <a:spLocks noGrp="1" noChangeArrowheads="1"/>
          </p:cNvSpPr>
          <p:nvPr>
            <p:ph type="title"/>
          </p:nvPr>
        </p:nvSpPr>
        <p:spPr bwMode="auto">
          <a:xfrm>
            <a:off x="1154113"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434" name="Rectangle 90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35" name="Rectangle 90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23436" name="Rectangle 90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23437" name="Rectangle 90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8D112D4-330C-4997-BACE-B1DE72BEFE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Narrow" pitchFamily="34" charset="0"/>
        </a:defRPr>
      </a:lvl2pPr>
      <a:lvl3pPr algn="ctr" rtl="0" fontAlgn="base">
        <a:spcBef>
          <a:spcPct val="0"/>
        </a:spcBef>
        <a:spcAft>
          <a:spcPct val="0"/>
        </a:spcAft>
        <a:defRPr sz="4400">
          <a:solidFill>
            <a:schemeClr val="tx2"/>
          </a:solidFill>
          <a:latin typeface="Arial Narrow" pitchFamily="34" charset="0"/>
        </a:defRPr>
      </a:lvl3pPr>
      <a:lvl4pPr algn="ctr" rtl="0" fontAlgn="base">
        <a:spcBef>
          <a:spcPct val="0"/>
        </a:spcBef>
        <a:spcAft>
          <a:spcPct val="0"/>
        </a:spcAft>
        <a:defRPr sz="4400">
          <a:solidFill>
            <a:schemeClr val="tx2"/>
          </a:solidFill>
          <a:latin typeface="Arial Narrow" pitchFamily="34" charset="0"/>
        </a:defRPr>
      </a:lvl4pPr>
      <a:lvl5pPr algn="ctr" rtl="0" fontAlgn="base">
        <a:spcBef>
          <a:spcPct val="0"/>
        </a:spcBef>
        <a:spcAft>
          <a:spcPct val="0"/>
        </a:spcAft>
        <a:defRPr sz="4400">
          <a:solidFill>
            <a:schemeClr val="tx2"/>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2.xml"/><Relationship Id="rId1" Type="http://schemas.openxmlformats.org/officeDocument/2006/relationships/vmlDrawing" Target="../drawings/vmlDrawing1.vml"/><Relationship Id="rId5" Type="http://schemas.openxmlformats.org/officeDocument/2006/relationships/image" Target="../media/image51.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2.xml"/><Relationship Id="rId1" Type="http://schemas.openxmlformats.org/officeDocument/2006/relationships/tags" Target="../tags/tag66.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2.xml"/><Relationship Id="rId1" Type="http://schemas.openxmlformats.org/officeDocument/2006/relationships/tags" Target="../tags/tag67.xml"/><Relationship Id="rId4" Type="http://schemas.openxmlformats.org/officeDocument/2006/relationships/image" Target="../media/image58.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0.xml"/><Relationship Id="rId1" Type="http://schemas.openxmlformats.org/officeDocument/2006/relationships/vmlDrawing" Target="../drawings/vmlDrawing2.vml"/><Relationship Id="rId5" Type="http://schemas.openxmlformats.org/officeDocument/2006/relationships/image" Target="../media/image59.emf"/><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2.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2.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p:txBody>
          <a:bodyPr/>
          <a:lstStyle/>
          <a:p>
            <a:r>
              <a:rPr lang="en-US" altLang="en-US"/>
              <a:t>Israel: Evidence of God in History</a:t>
            </a:r>
          </a:p>
        </p:txBody>
      </p:sp>
      <p:sp>
        <p:nvSpPr>
          <p:cNvPr id="66563" name="Rectangle 3"/>
          <p:cNvSpPr>
            <a:spLocks noGrp="1" noChangeArrowheads="1"/>
          </p:cNvSpPr>
          <p:nvPr>
            <p:ph type="subTitle" idx="1"/>
          </p:nvPr>
        </p:nvSpPr>
        <p:spPr/>
        <p:txBody>
          <a:bodyPr/>
          <a:lstStyle/>
          <a:p>
            <a:r>
              <a:rPr lang="en-US" altLang="en-US"/>
              <a:t>          Robert C. Newman</a:t>
            </a:r>
          </a:p>
        </p:txBody>
      </p:sp>
      <p:pic>
        <p:nvPicPr>
          <p:cNvPr id="66565" name="Picture 5" descr="CHANUKH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3429000"/>
            <a:ext cx="2530475" cy="2855913"/>
          </a:xfrm>
          <a:prstGeom prst="rect">
            <a:avLst/>
          </a:prstGeom>
          <a:noFill/>
          <a:extLst>
            <a:ext uri="{909E8E84-426E-40DD-AFC4-6F175D3DCCD1}">
              <a14:hiddenFill xmlns:a14="http://schemas.microsoft.com/office/drawing/2010/main">
                <a:solidFill>
                  <a:srgbClr val="FFFFFF"/>
                </a:solidFill>
              </a14:hiddenFill>
            </a:ext>
          </a:extLst>
        </p:spPr>
      </p:pic>
      <p:pic>
        <p:nvPicPr>
          <p:cNvPr id="2" name="Israe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562600"/>
            <a:ext cx="609600" cy="609600"/>
          </a:xfrm>
          <a:prstGeom prst="rect">
            <a:avLst/>
          </a:prstGeom>
        </p:spPr>
      </p:pic>
    </p:spTree>
    <p:custDataLst>
      <p:tags r:id="rId1"/>
    </p:custDataLst>
  </p:cSld>
  <p:clrMapOvr>
    <a:masterClrMapping/>
  </p:clrMapOvr>
  <p:transition advTm="267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6565"/>
                                        </p:tgtEl>
                                        <p:attrNameLst>
                                          <p:attrName>style.visibility</p:attrName>
                                        </p:attrNameLst>
                                      </p:cBhvr>
                                      <p:to>
                                        <p:strVal val="visible"/>
                                      </p:to>
                                    </p:set>
                                    <p:animEffect transition="in" filter="checkerboard(across)">
                                      <p:cBhvr>
                                        <p:cTn id="11" dur="500"/>
                                        <p:tgtEl>
                                          <p:spTgt spid="6656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6563">
                                            <p:txEl>
                                              <p:pRg st="0" end="0"/>
                                            </p:txEl>
                                          </p:spTgt>
                                        </p:tgtEl>
                                        <p:attrNameLst>
                                          <p:attrName>style.visibility</p:attrName>
                                        </p:attrNameLst>
                                      </p:cBhvr>
                                      <p:to>
                                        <p:strVal val="visible"/>
                                      </p:to>
                                    </p:set>
                                    <p:animEffect transition="in" filter="checkerboard(across)">
                                      <p:cBhvr>
                                        <p:cTn id="16" dur="500"/>
                                        <p:tgtEl>
                                          <p:spTgt spid="665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7" fill="hold" display="0">
                  <p:stCondLst>
                    <p:cond delay="indefinite"/>
                  </p:stCondLst>
                  <p:endCondLst>
                    <p:cond evt="onStopAudio" delay="0">
                      <p:tgtEl>
                        <p:sldTgt/>
                      </p:tgtEl>
                    </p:cond>
                  </p:endCondLst>
                </p:cTn>
                <p:tgtEl>
                  <p:spTgt spid="2"/>
                </p:tgtEl>
              </p:cMediaNode>
            </p:audio>
          </p:childTnLst>
        </p:cTn>
      </p:par>
    </p:tnLst>
    <p:bldLst>
      <p:bldP spid="6656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Israel's History Characterized</a:t>
            </a:r>
          </a:p>
        </p:txBody>
      </p:sp>
      <p:sp>
        <p:nvSpPr>
          <p:cNvPr id="75779" name="Text Box 3"/>
          <p:cNvSpPr txBox="1">
            <a:spLocks noChangeArrowheads="1"/>
          </p:cNvSpPr>
          <p:nvPr/>
        </p:nvSpPr>
        <p:spPr bwMode="auto">
          <a:xfrm>
            <a:off x="1752600" y="2362200"/>
            <a:ext cx="6324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For the Israelites shall live many days without king or prince, without sacrifice or sacred stones, without ephod or idol.  Afterward the Israelites will return and seek the LORD their God and David their king.  They will come trembling to the LORD and to his blessings in the last days.  (Hosea 3:4-5)</a:t>
            </a:r>
          </a:p>
        </p:txBody>
      </p:sp>
    </p:spTree>
    <p:custDataLst>
      <p:tags r:id="rId1"/>
    </p:custDataLst>
  </p:cSld>
  <p:clrMapOvr>
    <a:masterClrMapping/>
  </p:clrMapOvr>
  <p:transition advTm="639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Without Sacrifice</a:t>
            </a:r>
          </a:p>
        </p:txBody>
      </p:sp>
      <p:pic>
        <p:nvPicPr>
          <p:cNvPr id="76804" name="Picture 4" descr="altar"/>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2819400" y="2286000"/>
            <a:ext cx="5181600" cy="3635375"/>
          </a:xfrm>
          <a:prstGeom prst="rect">
            <a:avLst/>
          </a:prstGeom>
          <a:noFill/>
          <a:extLst>
            <a:ext uri="{909E8E84-426E-40DD-AFC4-6F175D3DCCD1}">
              <a14:hiddenFill xmlns:a14="http://schemas.microsoft.com/office/drawing/2010/main">
                <a:solidFill>
                  <a:srgbClr val="FFFFFF"/>
                </a:solidFill>
              </a14:hiddenFill>
            </a:ext>
          </a:extLst>
        </p:spPr>
      </p:pic>
      <p:sp>
        <p:nvSpPr>
          <p:cNvPr id="76805" name="Text Box 5"/>
          <p:cNvSpPr txBox="1">
            <a:spLocks noChangeArrowheads="1"/>
          </p:cNvSpPr>
          <p:nvPr/>
        </p:nvSpPr>
        <p:spPr bwMode="auto">
          <a:xfrm>
            <a:off x="533400" y="2895600"/>
            <a:ext cx="1905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a:t>The altar at the Jerusalem temple</a:t>
            </a:r>
          </a:p>
        </p:txBody>
      </p:sp>
    </p:spTree>
    <p:custDataLst>
      <p:tags r:id="rId1"/>
    </p:custDataLst>
  </p:cSld>
  <p:clrMapOvr>
    <a:masterClrMapping/>
  </p:clrMapOvr>
  <p:transition advTm="126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checkerboard(across)">
                                      <p:cBhvr>
                                        <p:cTn id="7" dur="5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6805"/>
                                        </p:tgtEl>
                                        <p:attrNameLst>
                                          <p:attrName>style.visibility</p:attrName>
                                        </p:attrNameLst>
                                      </p:cBhvr>
                                      <p:to>
                                        <p:strVal val="visible"/>
                                      </p:to>
                                    </p:set>
                                    <p:anim calcmode="lin" valueType="num">
                                      <p:cBhvr additive="base">
                                        <p:cTn id="12" dur="500" fill="hold"/>
                                        <p:tgtEl>
                                          <p:spTgt spid="76805"/>
                                        </p:tgtEl>
                                        <p:attrNameLst>
                                          <p:attrName>ppt_x</p:attrName>
                                        </p:attrNameLst>
                                      </p:cBhvr>
                                      <p:tavLst>
                                        <p:tav tm="0">
                                          <p:val>
                                            <p:strVal val="0-#ppt_w/2"/>
                                          </p:val>
                                        </p:tav>
                                        <p:tav tm="100000">
                                          <p:val>
                                            <p:strVal val="#ppt_x"/>
                                          </p:val>
                                        </p:tav>
                                      </p:tavLst>
                                    </p:anim>
                                    <p:anim calcmode="lin" valueType="num">
                                      <p:cBhvr additive="base">
                                        <p:cTn id="13" dur="500" fill="hold"/>
                                        <p:tgtEl>
                                          <p:spTgt spid="768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Without Sacred Stones</a:t>
            </a:r>
          </a:p>
        </p:txBody>
      </p:sp>
      <p:pic>
        <p:nvPicPr>
          <p:cNvPr id="77827" name="Picture 3" descr="pill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2286000"/>
            <a:ext cx="4076700" cy="3986213"/>
          </a:xfrm>
          <a:prstGeom prst="rect">
            <a:avLst/>
          </a:prstGeom>
          <a:noFill/>
          <a:extLst>
            <a:ext uri="{909E8E84-426E-40DD-AFC4-6F175D3DCCD1}">
              <a14:hiddenFill xmlns:a14="http://schemas.microsoft.com/office/drawing/2010/main">
                <a:solidFill>
                  <a:srgbClr val="FFFFFF"/>
                </a:solidFill>
              </a14:hiddenFill>
            </a:ext>
          </a:extLst>
        </p:spPr>
      </p:pic>
      <p:sp>
        <p:nvSpPr>
          <p:cNvPr id="77828" name="Text Box 4"/>
          <p:cNvSpPr txBox="1">
            <a:spLocks noChangeArrowheads="1"/>
          </p:cNvSpPr>
          <p:nvPr/>
        </p:nvSpPr>
        <p:spPr bwMode="auto">
          <a:xfrm>
            <a:off x="1828800" y="3657600"/>
            <a:ext cx="1752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a:t>Canaanite</a:t>
            </a:r>
          </a:p>
          <a:p>
            <a:pPr algn="r">
              <a:spcBef>
                <a:spcPct val="50000"/>
              </a:spcBef>
            </a:pPr>
            <a:r>
              <a:rPr lang="en-US" altLang="en-US"/>
              <a:t>Sacred</a:t>
            </a:r>
          </a:p>
          <a:p>
            <a:pPr algn="r">
              <a:spcBef>
                <a:spcPct val="50000"/>
              </a:spcBef>
            </a:pPr>
            <a:r>
              <a:rPr lang="en-US" altLang="en-US"/>
              <a:t>Pillars</a:t>
            </a:r>
          </a:p>
        </p:txBody>
      </p:sp>
    </p:spTree>
    <p:custDataLst>
      <p:tags r:id="rId1"/>
    </p:custDataLst>
  </p:cSld>
  <p:clrMapOvr>
    <a:masterClrMapping/>
  </p:clrMapOvr>
  <p:transition advTm="302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7828"/>
                                        </p:tgtEl>
                                        <p:attrNameLst>
                                          <p:attrName>style.visibility</p:attrName>
                                        </p:attrNameLst>
                                      </p:cBhvr>
                                      <p:to>
                                        <p:strVal val="visible"/>
                                      </p:to>
                                    </p:set>
                                    <p:anim calcmode="lin" valueType="num">
                                      <p:cBhvr additive="base">
                                        <p:cTn id="12" dur="500" fill="hold"/>
                                        <p:tgtEl>
                                          <p:spTgt spid="77828"/>
                                        </p:tgtEl>
                                        <p:attrNameLst>
                                          <p:attrName>ppt_x</p:attrName>
                                        </p:attrNameLst>
                                      </p:cBhvr>
                                      <p:tavLst>
                                        <p:tav tm="0">
                                          <p:val>
                                            <p:strVal val="0-#ppt_w/2"/>
                                          </p:val>
                                        </p:tav>
                                        <p:tav tm="100000">
                                          <p:val>
                                            <p:strVal val="#ppt_x"/>
                                          </p:val>
                                        </p:tav>
                                      </p:tavLst>
                                    </p:anim>
                                    <p:anim calcmode="lin" valueType="num">
                                      <p:cBhvr additive="base">
                                        <p:cTn id="13" dur="500" fill="hold"/>
                                        <p:tgtEl>
                                          <p:spTgt spid="778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Without Ephod</a:t>
            </a:r>
          </a:p>
        </p:txBody>
      </p:sp>
      <p:pic>
        <p:nvPicPr>
          <p:cNvPr id="78851" name="Picture 3" descr="eph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057400"/>
            <a:ext cx="2813050" cy="4114800"/>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4"/>
          <p:cNvSpPr txBox="1">
            <a:spLocks noChangeArrowheads="1"/>
          </p:cNvSpPr>
          <p:nvPr/>
        </p:nvSpPr>
        <p:spPr bwMode="auto">
          <a:xfrm>
            <a:off x="5562600" y="2971800"/>
            <a:ext cx="266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Artist</a:t>
            </a:r>
            <a:r>
              <a:rPr lang="en-US" altLang="en-US">
                <a:cs typeface="Times New Roman" pitchFamily="18" charset="0"/>
              </a:rPr>
              <a:t>'</a:t>
            </a:r>
            <a:r>
              <a:rPr lang="en-US" altLang="en-US"/>
              <a:t>s conception of the high priest’s garments, including the ephod.</a:t>
            </a:r>
          </a:p>
        </p:txBody>
      </p:sp>
    </p:spTree>
    <p:custDataLst>
      <p:tags r:id="rId1"/>
    </p:custDataLst>
  </p:cSld>
  <p:clrMapOvr>
    <a:masterClrMapping/>
  </p:clrMapOvr>
  <p:transition advTm="193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checkerboard(across)">
                                      <p:cBhvr>
                                        <p:cTn id="7" dur="500"/>
                                        <p:tgtEl>
                                          <p:spTgt spid="78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8852"/>
                                        </p:tgtEl>
                                        <p:attrNameLst>
                                          <p:attrName>style.visibility</p:attrName>
                                        </p:attrNameLst>
                                      </p:cBhvr>
                                      <p:to>
                                        <p:strVal val="visible"/>
                                      </p:to>
                                    </p:set>
                                    <p:anim calcmode="lin" valueType="num">
                                      <p:cBhvr additive="base">
                                        <p:cTn id="12" dur="500" fill="hold"/>
                                        <p:tgtEl>
                                          <p:spTgt spid="78852"/>
                                        </p:tgtEl>
                                        <p:attrNameLst>
                                          <p:attrName>ppt_x</p:attrName>
                                        </p:attrNameLst>
                                      </p:cBhvr>
                                      <p:tavLst>
                                        <p:tav tm="0">
                                          <p:val>
                                            <p:strVal val="1+#ppt_w/2"/>
                                          </p:val>
                                        </p:tav>
                                        <p:tav tm="100000">
                                          <p:val>
                                            <p:strVal val="#ppt_x"/>
                                          </p:val>
                                        </p:tav>
                                      </p:tavLst>
                                    </p:anim>
                                    <p:anim calcmode="lin" valueType="num">
                                      <p:cBhvr additive="base">
                                        <p:cTn id="13"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Without Idols</a:t>
            </a:r>
          </a:p>
        </p:txBody>
      </p:sp>
      <p:pic>
        <p:nvPicPr>
          <p:cNvPr id="79875" name="Picture 3" descr="teraph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57400"/>
            <a:ext cx="3098800" cy="4419600"/>
          </a:xfrm>
          <a:prstGeom prst="rect">
            <a:avLst/>
          </a:prstGeom>
          <a:noFill/>
          <a:extLst>
            <a:ext uri="{909E8E84-426E-40DD-AFC4-6F175D3DCCD1}">
              <a14:hiddenFill xmlns:a14="http://schemas.microsoft.com/office/drawing/2010/main">
                <a:solidFill>
                  <a:srgbClr val="FFFFFF"/>
                </a:solidFill>
              </a14:hiddenFill>
            </a:ext>
          </a:extLst>
        </p:spPr>
      </p:pic>
      <p:sp>
        <p:nvSpPr>
          <p:cNvPr id="79876" name="Text Box 4"/>
          <p:cNvSpPr txBox="1">
            <a:spLocks noChangeArrowheads="1"/>
          </p:cNvSpPr>
          <p:nvPr/>
        </p:nvSpPr>
        <p:spPr bwMode="auto">
          <a:xfrm>
            <a:off x="1524000" y="327660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a:t>Literally </a:t>
            </a:r>
            <a:r>
              <a:rPr lang="en-US" altLang="en-US">
                <a:cs typeface="Times New Roman" pitchFamily="18" charset="0"/>
              </a:rPr>
              <a:t>"</a:t>
            </a:r>
            <a:r>
              <a:rPr lang="en-US" altLang="en-US"/>
              <a:t>teraphim,</a:t>
            </a:r>
            <a:r>
              <a:rPr lang="en-US" altLang="en-US">
                <a:cs typeface="Times New Roman" pitchFamily="18" charset="0"/>
              </a:rPr>
              <a:t>"</a:t>
            </a:r>
            <a:r>
              <a:rPr lang="en-US" altLang="en-US"/>
              <a:t> which refers to household idols</a:t>
            </a:r>
          </a:p>
        </p:txBody>
      </p:sp>
    </p:spTree>
    <p:custDataLst>
      <p:tags r:id="rId1"/>
    </p:custDataLst>
  </p:cSld>
  <p:clrMapOvr>
    <a:masterClrMapping/>
  </p:clrMapOvr>
  <p:transition advTm="133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checkerboard(across)">
                                      <p:cBhvr>
                                        <p:cTn id="7" dur="5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9876"/>
                                        </p:tgtEl>
                                        <p:attrNameLst>
                                          <p:attrName>style.visibility</p:attrName>
                                        </p:attrNameLst>
                                      </p:cBhvr>
                                      <p:to>
                                        <p:strVal val="visible"/>
                                      </p:to>
                                    </p:set>
                                    <p:anim calcmode="lin" valueType="num">
                                      <p:cBhvr additive="base">
                                        <p:cTn id="12" dur="500" fill="hold"/>
                                        <p:tgtEl>
                                          <p:spTgt spid="79876"/>
                                        </p:tgtEl>
                                        <p:attrNameLst>
                                          <p:attrName>ppt_x</p:attrName>
                                        </p:attrNameLst>
                                      </p:cBhvr>
                                      <p:tavLst>
                                        <p:tav tm="0">
                                          <p:val>
                                            <p:strVal val="0-#ppt_w/2"/>
                                          </p:val>
                                        </p:tav>
                                        <p:tav tm="100000">
                                          <p:val>
                                            <p:strVal val="#ppt_x"/>
                                          </p:val>
                                        </p:tav>
                                      </p:tavLst>
                                    </p:anim>
                                    <p:anim calcmode="lin" valueType="num">
                                      <p:cBhvr additive="base">
                                        <p:cTn id="13" dur="500" fill="hold"/>
                                        <p:tgtEl>
                                          <p:spTgt spid="798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r>
              <a:rPr lang="en-US" altLang="en-US"/>
              <a:t>The Prophecies</a:t>
            </a:r>
          </a:p>
        </p:txBody>
      </p:sp>
      <p:sp>
        <p:nvSpPr>
          <p:cNvPr id="80899" name="Rectangle 3"/>
          <p:cNvSpPr>
            <a:spLocks noGrp="1" noChangeArrowheads="1"/>
          </p:cNvSpPr>
          <p:nvPr>
            <p:ph type="subTitle" idx="1"/>
          </p:nvPr>
        </p:nvSpPr>
        <p:spPr/>
        <p:txBody>
          <a:bodyPr/>
          <a:lstStyle/>
          <a:p>
            <a:pPr algn="ctr"/>
            <a:r>
              <a:rPr lang="en-US" altLang="en-US"/>
              <a:t>Jesus </a:t>
            </a:r>
          </a:p>
          <a:p>
            <a:pPr algn="ctr"/>
            <a:r>
              <a:rPr lang="en-US" altLang="en-US"/>
              <a:t>(about AD 30)</a:t>
            </a:r>
          </a:p>
        </p:txBody>
      </p:sp>
      <p:pic>
        <p:nvPicPr>
          <p:cNvPr id="80900" name="Picture 4" descr="MCj040464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209800"/>
            <a:ext cx="1695450" cy="1835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81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checkerboard(across)">
                                      <p:cBhvr>
                                        <p:cTn id="7" dur="500"/>
                                        <p:tgtEl>
                                          <p:spTgt spid="80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 calcmode="lin" valueType="num">
                                      <p:cBhvr additive="base">
                                        <p:cTn id="12"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0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0899">
                                            <p:txEl>
                                              <p:pRg st="1" end="1"/>
                                            </p:txEl>
                                          </p:spTgt>
                                        </p:tgtEl>
                                        <p:attrNameLst>
                                          <p:attrName>style.visibility</p:attrName>
                                        </p:attrNameLst>
                                      </p:cBhvr>
                                      <p:to>
                                        <p:strVal val="visible"/>
                                      </p:to>
                                    </p:set>
                                    <p:anim calcmode="lin" valueType="num">
                                      <p:cBhvr additive="base">
                                        <p:cTn id="18" dur="500" fill="hold"/>
                                        <p:tgtEl>
                                          <p:spTgt spid="808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089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Acceptance &amp; Rejection</a:t>
            </a:r>
          </a:p>
        </p:txBody>
      </p:sp>
      <p:sp>
        <p:nvSpPr>
          <p:cNvPr id="81923" name="Text Box 3"/>
          <p:cNvSpPr txBox="1">
            <a:spLocks noChangeArrowheads="1"/>
          </p:cNvSpPr>
          <p:nvPr/>
        </p:nvSpPr>
        <p:spPr bwMode="auto">
          <a:xfrm>
            <a:off x="1143000" y="2362200"/>
            <a:ext cx="3733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 have come in my Father’s name, and you do not accept me; but if someone else comes in his own name, you will accept him.  How can you believe if you accept praise from one another, yet make no effort to obtain the praise that comes from the only God?  (John 5:43)</a:t>
            </a:r>
          </a:p>
        </p:txBody>
      </p:sp>
      <p:pic>
        <p:nvPicPr>
          <p:cNvPr id="81924" name="Picture 4" descr="JesDebat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257800" y="2590800"/>
            <a:ext cx="3448050" cy="3133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25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23"/>
                                        </p:tgtEl>
                                        <p:attrNameLst>
                                          <p:attrName>style.visibility</p:attrName>
                                        </p:attrNameLst>
                                      </p:cBhvr>
                                      <p:to>
                                        <p:strVal val="visible"/>
                                      </p:to>
                                    </p:set>
                                    <p:animEffect transition="in" filter="checkerboard(across)">
                                      <p:cBhvr>
                                        <p:cTn id="12"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p:txBody>
          <a:bodyPr/>
          <a:lstStyle/>
          <a:p>
            <a:r>
              <a:rPr lang="en-US" altLang="en-US"/>
              <a:t>The Fulfillments</a:t>
            </a:r>
          </a:p>
        </p:txBody>
      </p:sp>
      <p:sp>
        <p:nvSpPr>
          <p:cNvPr id="82947" name="Rectangle 3"/>
          <p:cNvSpPr>
            <a:spLocks noGrp="1" noChangeArrowheads="1"/>
          </p:cNvSpPr>
          <p:nvPr>
            <p:ph type="subTitle" idx="1"/>
          </p:nvPr>
        </p:nvSpPr>
        <p:spPr/>
        <p:txBody>
          <a:bodyPr/>
          <a:lstStyle/>
          <a:p>
            <a:pPr algn="ctr"/>
            <a:r>
              <a:rPr lang="en-US" altLang="en-US"/>
              <a:t>931 BC to the present</a:t>
            </a:r>
          </a:p>
        </p:txBody>
      </p:sp>
      <p:pic>
        <p:nvPicPr>
          <p:cNvPr id="82948" name="Picture 4" descr="MCj032525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514600"/>
            <a:ext cx="1314450" cy="1806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5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2947">
                                            <p:txEl>
                                              <p:pRg st="0" end="0"/>
                                            </p:txEl>
                                          </p:spTgt>
                                        </p:tgtEl>
                                        <p:attrNameLst>
                                          <p:attrName>style.visibility</p:attrName>
                                        </p:attrNameLst>
                                      </p:cBhvr>
                                      <p:to>
                                        <p:strVal val="visible"/>
                                      </p:to>
                                    </p:set>
                                    <p:anim calcmode="lin" valueType="num">
                                      <p:cBhvr additive="base">
                                        <p:cTn id="12"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8" name="Picture 10" descr="No&amp;SoKingdom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64150" y="2133600"/>
            <a:ext cx="2936875"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0" name="Rectangle 2"/>
          <p:cNvSpPr>
            <a:spLocks noGrp="1" noChangeArrowheads="1"/>
          </p:cNvSpPr>
          <p:nvPr>
            <p:ph type="title"/>
          </p:nvPr>
        </p:nvSpPr>
        <p:spPr/>
        <p:txBody>
          <a:bodyPr/>
          <a:lstStyle/>
          <a:p>
            <a:r>
              <a:rPr lang="en-US" altLang="en-US"/>
              <a:t>Israel Divided – 931 BC</a:t>
            </a:r>
          </a:p>
        </p:txBody>
      </p:sp>
      <p:sp>
        <p:nvSpPr>
          <p:cNvPr id="83971" name="Rectangle 3"/>
          <p:cNvSpPr>
            <a:spLocks noGrp="1" noChangeArrowheads="1"/>
          </p:cNvSpPr>
          <p:nvPr>
            <p:ph type="body" sz="half" idx="1"/>
          </p:nvPr>
        </p:nvSpPr>
        <p:spPr/>
        <p:txBody>
          <a:bodyPr/>
          <a:lstStyle/>
          <a:p>
            <a:pPr>
              <a:lnSpc>
                <a:spcPct val="90000"/>
              </a:lnSpc>
            </a:pPr>
            <a:r>
              <a:rPr lang="en-US" altLang="en-US" sz="2400"/>
              <a:t>After three centuries as a league of 12 tribes, followed by a century as a united kingdom, the nation splits in two.</a:t>
            </a:r>
          </a:p>
          <a:p>
            <a:pPr>
              <a:lnSpc>
                <a:spcPct val="90000"/>
              </a:lnSpc>
            </a:pPr>
            <a:r>
              <a:rPr lang="en-US" altLang="en-US" sz="2400"/>
              <a:t>Israel (Ephraim) the northern kingdom, rejects the rule of David’s family and remodels its religion.</a:t>
            </a:r>
          </a:p>
          <a:p>
            <a:pPr>
              <a:lnSpc>
                <a:spcPct val="90000"/>
              </a:lnSpc>
            </a:pPr>
            <a:r>
              <a:rPr lang="en-US" altLang="en-US" sz="2400"/>
              <a:t>Judah the southern kingdom continues with Davidic kings, Jerusalem temple and Levitical priests.</a:t>
            </a:r>
          </a:p>
        </p:txBody>
      </p:sp>
      <p:sp>
        <p:nvSpPr>
          <p:cNvPr id="83975" name="Text Box 7"/>
          <p:cNvSpPr txBox="1">
            <a:spLocks noChangeArrowheads="1"/>
          </p:cNvSpPr>
          <p:nvPr/>
        </p:nvSpPr>
        <p:spPr bwMode="auto">
          <a:xfrm>
            <a:off x="6400800" y="3276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Arial" charset="0"/>
              </a:rPr>
              <a:t>ISRAEL</a:t>
            </a:r>
          </a:p>
        </p:txBody>
      </p:sp>
      <p:sp>
        <p:nvSpPr>
          <p:cNvPr id="83976" name="Text Box 8"/>
          <p:cNvSpPr txBox="1">
            <a:spLocks noChangeArrowheads="1"/>
          </p:cNvSpPr>
          <p:nvPr/>
        </p:nvSpPr>
        <p:spPr bwMode="auto">
          <a:xfrm>
            <a:off x="5562600" y="5029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Arial" charset="0"/>
              </a:rPr>
              <a:t>JUDAH</a:t>
            </a:r>
          </a:p>
        </p:txBody>
      </p:sp>
    </p:spTree>
    <p:custDataLst>
      <p:tags r:id="rId1"/>
    </p:custDataLst>
  </p:cSld>
  <p:clrMapOvr>
    <a:masterClrMapping/>
  </p:clrMapOvr>
  <p:transition advTm="481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3978"/>
                                        </p:tgtEl>
                                        <p:attrNameLst>
                                          <p:attrName>style.visibility</p:attrName>
                                        </p:attrNameLst>
                                      </p:cBhvr>
                                      <p:to>
                                        <p:strVal val="visible"/>
                                      </p:to>
                                    </p:set>
                                    <p:animEffect transition="in" filter="checkerboard(across)">
                                      <p:cBhvr>
                                        <p:cTn id="7" dur="500"/>
                                        <p:tgtEl>
                                          <p:spTgt spid="839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3971">
                                            <p:txEl>
                                              <p:pRg st="0" end="0"/>
                                            </p:txEl>
                                          </p:spTgt>
                                        </p:tgtEl>
                                        <p:attrNameLst>
                                          <p:attrName>style.visibility</p:attrName>
                                        </p:attrNameLst>
                                      </p:cBhvr>
                                      <p:to>
                                        <p:strVal val="visible"/>
                                      </p:to>
                                    </p:set>
                                    <p:anim calcmode="lin" valueType="num">
                                      <p:cBhvr additive="base">
                                        <p:cTn id="12" dur="500" fill="hold"/>
                                        <p:tgtEl>
                                          <p:spTgt spid="8397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3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3975"/>
                                        </p:tgtEl>
                                        <p:attrNameLst>
                                          <p:attrName>style.visibility</p:attrName>
                                        </p:attrNameLst>
                                      </p:cBhvr>
                                      <p:to>
                                        <p:strVal val="visible"/>
                                      </p:to>
                                    </p:set>
                                    <p:anim calcmode="lin" valueType="num">
                                      <p:cBhvr additive="base">
                                        <p:cTn id="18" dur="500" fill="hold"/>
                                        <p:tgtEl>
                                          <p:spTgt spid="83975"/>
                                        </p:tgtEl>
                                        <p:attrNameLst>
                                          <p:attrName>ppt_x</p:attrName>
                                        </p:attrNameLst>
                                      </p:cBhvr>
                                      <p:tavLst>
                                        <p:tav tm="0">
                                          <p:val>
                                            <p:strVal val="1+#ppt_w/2"/>
                                          </p:val>
                                        </p:tav>
                                        <p:tav tm="100000">
                                          <p:val>
                                            <p:strVal val="#ppt_x"/>
                                          </p:val>
                                        </p:tav>
                                      </p:tavLst>
                                    </p:anim>
                                    <p:anim calcmode="lin" valueType="num">
                                      <p:cBhvr additive="base">
                                        <p:cTn id="19" dur="500" fill="hold"/>
                                        <p:tgtEl>
                                          <p:spTgt spid="8397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3971">
                                            <p:txEl>
                                              <p:pRg st="1" end="1"/>
                                            </p:txEl>
                                          </p:spTgt>
                                        </p:tgtEl>
                                        <p:attrNameLst>
                                          <p:attrName>style.visibility</p:attrName>
                                        </p:attrNameLst>
                                      </p:cBhvr>
                                      <p:to>
                                        <p:strVal val="visible"/>
                                      </p:to>
                                    </p:set>
                                    <p:anim calcmode="lin" valueType="num">
                                      <p:cBhvr additive="base">
                                        <p:cTn id="24" dur="500" fill="hold"/>
                                        <p:tgtEl>
                                          <p:spTgt spid="83971">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3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3976"/>
                                        </p:tgtEl>
                                        <p:attrNameLst>
                                          <p:attrName>style.visibility</p:attrName>
                                        </p:attrNameLst>
                                      </p:cBhvr>
                                      <p:to>
                                        <p:strVal val="visible"/>
                                      </p:to>
                                    </p:set>
                                    <p:anim calcmode="lin" valueType="num">
                                      <p:cBhvr additive="base">
                                        <p:cTn id="30" dur="500" fill="hold"/>
                                        <p:tgtEl>
                                          <p:spTgt spid="83976"/>
                                        </p:tgtEl>
                                        <p:attrNameLst>
                                          <p:attrName>ppt_x</p:attrName>
                                        </p:attrNameLst>
                                      </p:cBhvr>
                                      <p:tavLst>
                                        <p:tav tm="0">
                                          <p:val>
                                            <p:strVal val="1+#ppt_w/2"/>
                                          </p:val>
                                        </p:tav>
                                        <p:tav tm="100000">
                                          <p:val>
                                            <p:strVal val="#ppt_x"/>
                                          </p:val>
                                        </p:tav>
                                      </p:tavLst>
                                    </p:anim>
                                    <p:anim calcmode="lin" valueType="num">
                                      <p:cBhvr additive="base">
                                        <p:cTn id="31" dur="500" fill="hold"/>
                                        <p:tgtEl>
                                          <p:spTgt spid="8397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83971">
                                            <p:txEl>
                                              <p:pRg st="2" end="2"/>
                                            </p:txEl>
                                          </p:spTgt>
                                        </p:tgtEl>
                                        <p:attrNameLst>
                                          <p:attrName>style.visibility</p:attrName>
                                        </p:attrNameLst>
                                      </p:cBhvr>
                                      <p:to>
                                        <p:strVal val="visible"/>
                                      </p:to>
                                    </p:set>
                                    <p:anim calcmode="lin" valueType="num">
                                      <p:cBhvr additive="base">
                                        <p:cTn id="36" dur="500" fill="hold"/>
                                        <p:tgtEl>
                                          <p:spTgt spid="83971">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839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uiExpand="1" build="p" autoUpdateAnimBg="0"/>
      <p:bldP spid="83975" grpId="0" autoUpdateAnimBg="0"/>
      <p:bldP spid="8397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5001" name="Picture 9" descr="AssyEmp02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562225"/>
            <a:ext cx="3810000"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4" name="Rectangle 2"/>
          <p:cNvSpPr>
            <a:spLocks noGrp="1" noChangeArrowheads="1"/>
          </p:cNvSpPr>
          <p:nvPr>
            <p:ph type="title"/>
          </p:nvPr>
        </p:nvSpPr>
        <p:spPr/>
        <p:txBody>
          <a:bodyPr/>
          <a:lstStyle/>
          <a:p>
            <a:r>
              <a:rPr lang="en-US" altLang="en-US"/>
              <a:t>Rise of Assyria</a:t>
            </a:r>
          </a:p>
        </p:txBody>
      </p:sp>
      <p:sp>
        <p:nvSpPr>
          <p:cNvPr id="84995" name="Rectangle 3"/>
          <p:cNvSpPr>
            <a:spLocks noGrp="1" noChangeArrowheads="1"/>
          </p:cNvSpPr>
          <p:nvPr>
            <p:ph type="body" sz="half" idx="1"/>
          </p:nvPr>
        </p:nvSpPr>
        <p:spPr/>
        <p:txBody>
          <a:bodyPr/>
          <a:lstStyle/>
          <a:p>
            <a:pPr>
              <a:lnSpc>
                <a:spcPct val="90000"/>
              </a:lnSpc>
            </a:pPr>
            <a:r>
              <a:rPr lang="en-US" altLang="en-US" sz="2800"/>
              <a:t>Meanwhile, Assyria, to the East, develops an aggressive empire which reaches the Mediterranean coast.</a:t>
            </a:r>
          </a:p>
          <a:p>
            <a:pPr>
              <a:lnSpc>
                <a:spcPct val="90000"/>
              </a:lnSpc>
            </a:pPr>
            <a:r>
              <a:rPr lang="en-US" altLang="en-US" sz="2800"/>
              <a:t>Using great cruelty to terrorize their opponents, they overrun the nations in spite of coalitions against them.</a:t>
            </a:r>
          </a:p>
        </p:txBody>
      </p:sp>
      <p:sp>
        <p:nvSpPr>
          <p:cNvPr id="84999" name="Text Box 7"/>
          <p:cNvSpPr txBox="1">
            <a:spLocks noChangeArrowheads="1"/>
          </p:cNvSpPr>
          <p:nvPr/>
        </p:nvSpPr>
        <p:spPr bwMode="auto">
          <a:xfrm>
            <a:off x="5410200" y="33528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Arial" charset="0"/>
              </a:rPr>
              <a:t>Assyrian Empire</a:t>
            </a:r>
          </a:p>
        </p:txBody>
      </p:sp>
    </p:spTree>
    <p:custDataLst>
      <p:tags r:id="rId1"/>
    </p:custDataLst>
  </p:cSld>
  <p:clrMapOvr>
    <a:masterClrMapping/>
  </p:clrMapOvr>
  <p:transition advTm="326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5001"/>
                                        </p:tgtEl>
                                        <p:attrNameLst>
                                          <p:attrName>style.visibility</p:attrName>
                                        </p:attrNameLst>
                                      </p:cBhvr>
                                      <p:to>
                                        <p:strVal val="visible"/>
                                      </p:to>
                                    </p:set>
                                    <p:animEffect transition="in" filter="checkerboard(across)">
                                      <p:cBhvr>
                                        <p:cTn id="7" dur="500"/>
                                        <p:tgtEl>
                                          <p:spTgt spid="850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calcmode="lin" valueType="num">
                                      <p:cBhvr additive="base">
                                        <p:cTn id="12" dur="500" fill="hold"/>
                                        <p:tgtEl>
                                          <p:spTgt spid="8499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4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4999"/>
                                        </p:tgtEl>
                                        <p:attrNameLst>
                                          <p:attrName>style.visibility</p:attrName>
                                        </p:attrNameLst>
                                      </p:cBhvr>
                                      <p:to>
                                        <p:strVal val="visible"/>
                                      </p:to>
                                    </p:set>
                                    <p:anim calcmode="lin" valueType="num">
                                      <p:cBhvr additive="base">
                                        <p:cTn id="18" dur="500" fill="hold"/>
                                        <p:tgtEl>
                                          <p:spTgt spid="84999"/>
                                        </p:tgtEl>
                                        <p:attrNameLst>
                                          <p:attrName>ppt_x</p:attrName>
                                        </p:attrNameLst>
                                      </p:cBhvr>
                                      <p:tavLst>
                                        <p:tav tm="0">
                                          <p:val>
                                            <p:strVal val="1+#ppt_w/2"/>
                                          </p:val>
                                        </p:tav>
                                        <p:tav tm="100000">
                                          <p:val>
                                            <p:strVal val="#ppt_x"/>
                                          </p:val>
                                        </p:tav>
                                      </p:tavLst>
                                    </p:anim>
                                    <p:anim calcmode="lin" valueType="num">
                                      <p:cBhvr additive="base">
                                        <p:cTn id="19" dur="500" fill="hold"/>
                                        <p:tgtEl>
                                          <p:spTgt spid="8499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4995">
                                            <p:txEl>
                                              <p:pRg st="1" end="1"/>
                                            </p:txEl>
                                          </p:spTgt>
                                        </p:tgtEl>
                                        <p:attrNameLst>
                                          <p:attrName>style.visibility</p:attrName>
                                        </p:attrNameLst>
                                      </p:cBhvr>
                                      <p:to>
                                        <p:strVal val="visible"/>
                                      </p:to>
                                    </p:set>
                                    <p:anim calcmode="lin" valueType="num">
                                      <p:cBhvr additive="base">
                                        <p:cTn id="24" dur="500" fill="hold"/>
                                        <p:tgtEl>
                                          <p:spTgt spid="84995">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499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autoUpdateAnimBg="0"/>
      <p:bldP spid="8499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Evidence for God?</a:t>
            </a:r>
          </a:p>
        </p:txBody>
      </p:sp>
      <p:sp>
        <p:nvSpPr>
          <p:cNvPr id="67587" name="Rectangle 3"/>
          <p:cNvSpPr>
            <a:spLocks noGrp="1" noChangeArrowheads="1"/>
          </p:cNvSpPr>
          <p:nvPr>
            <p:ph type="body" sz="half" idx="1"/>
          </p:nvPr>
        </p:nvSpPr>
        <p:spPr/>
        <p:txBody>
          <a:bodyPr/>
          <a:lstStyle/>
          <a:p>
            <a:pPr>
              <a:lnSpc>
                <a:spcPct val="90000"/>
              </a:lnSpc>
            </a:pPr>
            <a:r>
              <a:rPr lang="en-US" altLang="en-US" sz="2800"/>
              <a:t>Frederick the Great (1712-86), a skeptic,  once asked his chaplain, "Can you give me any good evidence that God exists?"</a:t>
            </a:r>
          </a:p>
          <a:p>
            <a:pPr>
              <a:lnSpc>
                <a:spcPct val="90000"/>
              </a:lnSpc>
            </a:pPr>
            <a:r>
              <a:rPr lang="en-US" altLang="en-US" sz="2800"/>
              <a:t>The chaplain answered, "Yes, the Jews!"</a:t>
            </a:r>
          </a:p>
          <a:p>
            <a:pPr>
              <a:lnSpc>
                <a:spcPct val="90000"/>
              </a:lnSpc>
            </a:pPr>
            <a:r>
              <a:rPr lang="en-US" altLang="en-US" sz="2800"/>
              <a:t>Here we unpack the chaplain's answer.</a:t>
            </a:r>
          </a:p>
        </p:txBody>
      </p:sp>
      <p:pic>
        <p:nvPicPr>
          <p:cNvPr id="67595" name="Picture 11" descr="FredG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18088" y="2133600"/>
            <a:ext cx="33147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15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7595"/>
                                        </p:tgtEl>
                                        <p:attrNameLst>
                                          <p:attrName>style.visibility</p:attrName>
                                        </p:attrNameLst>
                                      </p:cBhvr>
                                      <p:to>
                                        <p:strVal val="visible"/>
                                      </p:to>
                                    </p:set>
                                    <p:animEffect transition="in" filter="checkerboard(across)">
                                      <p:cBhvr>
                                        <p:cTn id="7" dur="500"/>
                                        <p:tgtEl>
                                          <p:spTgt spid="675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additive="base">
                                        <p:cTn id="12"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7587">
                                            <p:txEl>
                                              <p:pRg st="1" end="1"/>
                                            </p:txEl>
                                          </p:spTgt>
                                        </p:tgtEl>
                                        <p:attrNameLst>
                                          <p:attrName>style.visibility</p:attrName>
                                        </p:attrNameLst>
                                      </p:cBhvr>
                                      <p:to>
                                        <p:strVal val="visible"/>
                                      </p:to>
                                    </p:set>
                                    <p:anim calcmode="lin" valueType="num">
                                      <p:cBhvr additive="base">
                                        <p:cTn id="18" dur="5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7587">
                                            <p:txEl>
                                              <p:pRg st="2" end="2"/>
                                            </p:txEl>
                                          </p:spTgt>
                                        </p:tgtEl>
                                        <p:attrNameLst>
                                          <p:attrName>style.visibility</p:attrName>
                                        </p:attrNameLst>
                                      </p:cBhvr>
                                      <p:to>
                                        <p:strVal val="visible"/>
                                      </p:to>
                                    </p:set>
                                    <p:anim calcmode="lin" valueType="num">
                                      <p:cBhvr additive="base">
                                        <p:cTn id="24" dur="500" fill="hold"/>
                                        <p:tgtEl>
                                          <p:spTgt spid="6758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5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Fall of Israel – 722 BC</a:t>
            </a:r>
          </a:p>
        </p:txBody>
      </p:sp>
      <p:sp>
        <p:nvSpPr>
          <p:cNvPr id="86019" name="Rectangle 3"/>
          <p:cNvSpPr>
            <a:spLocks noGrp="1" noChangeArrowheads="1"/>
          </p:cNvSpPr>
          <p:nvPr>
            <p:ph type="body" sz="half" idx="1"/>
          </p:nvPr>
        </p:nvSpPr>
        <p:spPr/>
        <p:txBody>
          <a:bodyPr/>
          <a:lstStyle/>
          <a:p>
            <a:pPr>
              <a:lnSpc>
                <a:spcPct val="90000"/>
              </a:lnSpc>
            </a:pPr>
            <a:r>
              <a:rPr lang="en-US" altLang="en-US" sz="2400"/>
              <a:t>Samaria, the capital of the Northern Kingdom, is taken, and its survivors exiled.</a:t>
            </a:r>
          </a:p>
          <a:p>
            <a:pPr>
              <a:lnSpc>
                <a:spcPct val="90000"/>
              </a:lnSpc>
            </a:pPr>
            <a:r>
              <a:rPr lang="en-US" altLang="en-US" sz="2400"/>
              <a:t>Since then, only a minority of Israelites have lived in the land.</a:t>
            </a:r>
          </a:p>
          <a:p>
            <a:pPr>
              <a:lnSpc>
                <a:spcPct val="90000"/>
              </a:lnSpc>
            </a:pPr>
            <a:r>
              <a:rPr lang="en-US" altLang="en-US" sz="2400"/>
              <a:t>Surprisingly, the Southern Kingdom survives, though much reduced, when the Assyrians are unable to take Jerusalem.</a:t>
            </a:r>
          </a:p>
        </p:txBody>
      </p:sp>
      <p:pic>
        <p:nvPicPr>
          <p:cNvPr id="86022" name="Picture 6" descr="FallSamaria"/>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l="4630"/>
          <a:stretch>
            <a:fillRect/>
          </a:stretch>
        </p:blipFill>
        <p:spPr>
          <a:xfrm>
            <a:off x="5105400" y="1981200"/>
            <a:ext cx="30416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84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checkerboard(across)">
                                      <p:cBhvr>
                                        <p:cTn id="7" dur="500"/>
                                        <p:tgtEl>
                                          <p:spTgt spid="860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 calcmode="lin" valueType="num">
                                      <p:cBhvr additive="base">
                                        <p:cTn id="12"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6019">
                                            <p:txEl>
                                              <p:pRg st="1" end="1"/>
                                            </p:txEl>
                                          </p:spTgt>
                                        </p:tgtEl>
                                        <p:attrNameLst>
                                          <p:attrName>style.visibility</p:attrName>
                                        </p:attrNameLst>
                                      </p:cBhvr>
                                      <p:to>
                                        <p:strVal val="visible"/>
                                      </p:to>
                                    </p:set>
                                    <p:anim calcmode="lin" valueType="num">
                                      <p:cBhvr additive="base">
                                        <p:cTn id="18"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6019">
                                            <p:txEl>
                                              <p:pRg st="2" end="2"/>
                                            </p:txEl>
                                          </p:spTgt>
                                        </p:tgtEl>
                                        <p:attrNameLst>
                                          <p:attrName>style.visibility</p:attrName>
                                        </p:attrNameLst>
                                      </p:cBhvr>
                                      <p:to>
                                        <p:strVal val="visible"/>
                                      </p:to>
                                    </p:set>
                                    <p:anim calcmode="lin" valueType="num">
                                      <p:cBhvr additive="base">
                                        <p:cTn id="24"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7049" name="Picture 9" descr="BabEmp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278063"/>
            <a:ext cx="3810000" cy="3519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2" name="Rectangle 2"/>
          <p:cNvSpPr>
            <a:spLocks noGrp="1" noChangeArrowheads="1"/>
          </p:cNvSpPr>
          <p:nvPr>
            <p:ph type="title"/>
          </p:nvPr>
        </p:nvSpPr>
        <p:spPr/>
        <p:txBody>
          <a:bodyPr/>
          <a:lstStyle/>
          <a:p>
            <a:r>
              <a:rPr lang="en-US" altLang="en-US"/>
              <a:t>Rise of Babylon</a:t>
            </a:r>
          </a:p>
        </p:txBody>
      </p:sp>
      <p:sp>
        <p:nvSpPr>
          <p:cNvPr id="87043" name="Rectangle 3"/>
          <p:cNvSpPr>
            <a:spLocks noGrp="1" noChangeArrowheads="1"/>
          </p:cNvSpPr>
          <p:nvPr>
            <p:ph type="body" sz="half" idx="1"/>
          </p:nvPr>
        </p:nvSpPr>
        <p:spPr/>
        <p:txBody>
          <a:bodyPr/>
          <a:lstStyle/>
          <a:p>
            <a:pPr>
              <a:lnSpc>
                <a:spcPct val="90000"/>
              </a:lnSpc>
            </a:pPr>
            <a:r>
              <a:rPr lang="en-US" altLang="en-US" sz="2800"/>
              <a:t>In 612 BC, the Babylonians take Nineveh, destroying the Assyrian Empire.</a:t>
            </a:r>
          </a:p>
          <a:p>
            <a:pPr>
              <a:lnSpc>
                <a:spcPct val="90000"/>
              </a:lnSpc>
            </a:pPr>
            <a:r>
              <a:rPr lang="en-US" altLang="en-US" sz="2800"/>
              <a:t>Shortly thereafter, the Babylonians under Nebuchadnezzar reach the Mediterranean coast.</a:t>
            </a:r>
          </a:p>
          <a:p>
            <a:pPr>
              <a:lnSpc>
                <a:spcPct val="90000"/>
              </a:lnSpc>
            </a:pPr>
            <a:r>
              <a:rPr lang="en-US" altLang="en-US" sz="2800"/>
              <a:t>They make Judah a subject kingdom in 606.</a:t>
            </a:r>
          </a:p>
        </p:txBody>
      </p:sp>
      <p:sp>
        <p:nvSpPr>
          <p:cNvPr id="87047" name="Text Box 7"/>
          <p:cNvSpPr txBox="1">
            <a:spLocks noChangeArrowheads="1"/>
          </p:cNvSpPr>
          <p:nvPr/>
        </p:nvSpPr>
        <p:spPr bwMode="auto">
          <a:xfrm>
            <a:off x="5486400" y="3733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a:latin typeface="Arial" charset="0"/>
            </a:endParaRPr>
          </a:p>
        </p:txBody>
      </p:sp>
    </p:spTree>
    <p:custDataLst>
      <p:tags r:id="rId1"/>
    </p:custDataLst>
  </p:cSld>
  <p:clrMapOvr>
    <a:masterClrMapping/>
  </p:clrMapOvr>
  <p:transition advTm="438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7049"/>
                                        </p:tgtEl>
                                        <p:attrNameLst>
                                          <p:attrName>style.visibility</p:attrName>
                                        </p:attrNameLst>
                                      </p:cBhvr>
                                      <p:to>
                                        <p:strVal val="visible"/>
                                      </p:to>
                                    </p:set>
                                    <p:animEffect transition="in" filter="checkerboard(across)">
                                      <p:cBhvr>
                                        <p:cTn id="7" dur="500"/>
                                        <p:tgtEl>
                                          <p:spTgt spid="870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7043">
                                            <p:txEl>
                                              <p:pRg st="0" end="0"/>
                                            </p:txEl>
                                          </p:spTgt>
                                        </p:tgtEl>
                                        <p:attrNameLst>
                                          <p:attrName>style.visibility</p:attrName>
                                        </p:attrNameLst>
                                      </p:cBhvr>
                                      <p:to>
                                        <p:strVal val="visible"/>
                                      </p:to>
                                    </p:set>
                                    <p:anim calcmode="lin" valueType="num">
                                      <p:cBhvr additive="base">
                                        <p:cTn id="12" dur="500" fill="hold"/>
                                        <p:tgtEl>
                                          <p:spTgt spid="870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7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7043">
                                            <p:txEl>
                                              <p:pRg st="1" end="1"/>
                                            </p:txEl>
                                          </p:spTgt>
                                        </p:tgtEl>
                                        <p:attrNameLst>
                                          <p:attrName>style.visibility</p:attrName>
                                        </p:attrNameLst>
                                      </p:cBhvr>
                                      <p:to>
                                        <p:strVal val="visible"/>
                                      </p:to>
                                    </p:set>
                                    <p:anim calcmode="lin" valueType="num">
                                      <p:cBhvr additive="base">
                                        <p:cTn id="18" dur="500" fill="hold"/>
                                        <p:tgtEl>
                                          <p:spTgt spid="8704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7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7043">
                                            <p:txEl>
                                              <p:pRg st="2" end="2"/>
                                            </p:txEl>
                                          </p:spTgt>
                                        </p:tgtEl>
                                        <p:attrNameLst>
                                          <p:attrName>style.visibility</p:attrName>
                                        </p:attrNameLst>
                                      </p:cBhvr>
                                      <p:to>
                                        <p:strVal val="visible"/>
                                      </p:to>
                                    </p:set>
                                    <p:anim calcmode="lin" valueType="num">
                                      <p:cBhvr additive="base">
                                        <p:cTn id="24" dur="500" fill="hold"/>
                                        <p:tgtEl>
                                          <p:spTgt spid="8704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70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Fall of Judah – 587 BC</a:t>
            </a:r>
          </a:p>
        </p:txBody>
      </p:sp>
      <p:sp>
        <p:nvSpPr>
          <p:cNvPr id="88067" name="Rectangle 3"/>
          <p:cNvSpPr>
            <a:spLocks noGrp="1" noChangeArrowheads="1"/>
          </p:cNvSpPr>
          <p:nvPr>
            <p:ph type="body" sz="half" idx="1"/>
          </p:nvPr>
        </p:nvSpPr>
        <p:spPr/>
        <p:txBody>
          <a:bodyPr/>
          <a:lstStyle/>
          <a:p>
            <a:r>
              <a:rPr lang="en-US" altLang="en-US" sz="2400"/>
              <a:t>Judah rebels against Nebuchadnezzar twice.</a:t>
            </a:r>
          </a:p>
          <a:p>
            <a:r>
              <a:rPr lang="en-US" altLang="en-US" sz="2400"/>
              <a:t>The second time Jerusalem is destroyed.</a:t>
            </a:r>
          </a:p>
          <a:p>
            <a:r>
              <a:rPr lang="en-US" altLang="en-US" sz="2400"/>
              <a:t>The captives are taken to Babylon and the kingship ends.</a:t>
            </a:r>
          </a:p>
          <a:p>
            <a:r>
              <a:rPr lang="en-US" altLang="en-US" sz="2400"/>
              <a:t>The temple, built by Solomon nearly 400 years earlier, is leveled.</a:t>
            </a:r>
          </a:p>
        </p:txBody>
      </p:sp>
      <p:pic>
        <p:nvPicPr>
          <p:cNvPr id="88070" name="Picture 6" descr="FallJerus"/>
          <p:cNvPicPr>
            <a:picLocks noGrp="1" noChangeAspect="1" noChangeArrowheads="1"/>
          </p:cNvPicPr>
          <p:nvPr>
            <p:ph type="clipArt" sz="half" idx="2"/>
          </p:nvPr>
        </p:nvPicPr>
        <p:blipFill>
          <a:blip r:embed="rId3" cstate="print">
            <a:lum bright="6000"/>
            <a:extLst>
              <a:ext uri="{28A0092B-C50C-407E-A947-70E740481C1C}">
                <a14:useLocalDpi xmlns:a14="http://schemas.microsoft.com/office/drawing/2010/main" val="0"/>
              </a:ext>
            </a:extLst>
          </a:blip>
          <a:srcRect/>
          <a:stretch>
            <a:fillRect/>
          </a:stretch>
        </p:blipFill>
        <p:spPr>
          <a:xfrm>
            <a:off x="4957763" y="1981200"/>
            <a:ext cx="31892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28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8070"/>
                                        </p:tgtEl>
                                        <p:attrNameLst>
                                          <p:attrName>style.visibility</p:attrName>
                                        </p:attrNameLst>
                                      </p:cBhvr>
                                      <p:to>
                                        <p:strVal val="visible"/>
                                      </p:to>
                                    </p:set>
                                    <p:animEffect transition="in" filter="checkerboard(across)">
                                      <p:cBhvr>
                                        <p:cTn id="7" dur="500"/>
                                        <p:tgtEl>
                                          <p:spTgt spid="88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67">
                                            <p:txEl>
                                              <p:pRg st="0" end="0"/>
                                            </p:txEl>
                                          </p:spTgt>
                                        </p:tgtEl>
                                        <p:attrNameLst>
                                          <p:attrName>style.visibility</p:attrName>
                                        </p:attrNameLst>
                                      </p:cBhvr>
                                      <p:to>
                                        <p:strVal val="visible"/>
                                      </p:to>
                                    </p:set>
                                    <p:anim calcmode="lin" valueType="num">
                                      <p:cBhvr additive="base">
                                        <p:cTn id="12" dur="500" fill="hold"/>
                                        <p:tgtEl>
                                          <p:spTgt spid="880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8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8067">
                                            <p:txEl>
                                              <p:pRg st="1" end="1"/>
                                            </p:txEl>
                                          </p:spTgt>
                                        </p:tgtEl>
                                        <p:attrNameLst>
                                          <p:attrName>style.visibility</p:attrName>
                                        </p:attrNameLst>
                                      </p:cBhvr>
                                      <p:to>
                                        <p:strVal val="visible"/>
                                      </p:to>
                                    </p:set>
                                    <p:anim calcmode="lin" valueType="num">
                                      <p:cBhvr additive="base">
                                        <p:cTn id="18" dur="500" fill="hold"/>
                                        <p:tgtEl>
                                          <p:spTgt spid="8806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8067">
                                            <p:txEl>
                                              <p:pRg st="2" end="2"/>
                                            </p:txEl>
                                          </p:spTgt>
                                        </p:tgtEl>
                                        <p:attrNameLst>
                                          <p:attrName>style.visibility</p:attrName>
                                        </p:attrNameLst>
                                      </p:cBhvr>
                                      <p:to>
                                        <p:strVal val="visible"/>
                                      </p:to>
                                    </p:set>
                                    <p:anim calcmode="lin" valueType="num">
                                      <p:cBhvr additive="base">
                                        <p:cTn id="24" dur="500" fill="hold"/>
                                        <p:tgtEl>
                                          <p:spTgt spid="8806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8067">
                                            <p:txEl>
                                              <p:pRg st="3" end="3"/>
                                            </p:txEl>
                                          </p:spTgt>
                                        </p:tgtEl>
                                        <p:attrNameLst>
                                          <p:attrName>style.visibility</p:attrName>
                                        </p:attrNameLst>
                                      </p:cBhvr>
                                      <p:to>
                                        <p:strVal val="visible"/>
                                      </p:to>
                                    </p:set>
                                    <p:anim calcmode="lin" valueType="num">
                                      <p:cBhvr additive="base">
                                        <p:cTn id="30" dur="500" fill="hold"/>
                                        <p:tgtEl>
                                          <p:spTgt spid="8806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Return from Babylon – 537 BC</a:t>
            </a:r>
          </a:p>
        </p:txBody>
      </p:sp>
      <p:sp>
        <p:nvSpPr>
          <p:cNvPr id="89091" name="Rectangle 3"/>
          <p:cNvSpPr>
            <a:spLocks noGrp="1" noChangeArrowheads="1"/>
          </p:cNvSpPr>
          <p:nvPr>
            <p:ph type="body" idx="1"/>
          </p:nvPr>
        </p:nvSpPr>
        <p:spPr/>
        <p:txBody>
          <a:bodyPr/>
          <a:lstStyle/>
          <a:p>
            <a:r>
              <a:rPr lang="en-US" altLang="en-US"/>
              <a:t>When the Babylonian Empire is taken by the Persians, the Jews are allowed to return home.</a:t>
            </a:r>
          </a:p>
          <a:p>
            <a:r>
              <a:rPr lang="en-US" altLang="en-US"/>
              <a:t>Only a few return.</a:t>
            </a:r>
          </a:p>
          <a:p>
            <a:r>
              <a:rPr lang="en-US" altLang="en-US"/>
              <a:t>This Babylonian captivity is traditionally counted as lasting 70 years, from 1</a:t>
            </a:r>
            <a:r>
              <a:rPr lang="en-US" altLang="en-US" baseline="30000"/>
              <a:t>st</a:t>
            </a:r>
            <a:r>
              <a:rPr lang="en-US" altLang="en-US"/>
              <a:t> exile to 1</a:t>
            </a:r>
            <a:r>
              <a:rPr lang="en-US" altLang="en-US" baseline="30000"/>
              <a:t>st</a:t>
            </a:r>
            <a:r>
              <a:rPr lang="en-US" altLang="en-US"/>
              <a:t> return, or from the destruction of the temple to its rebuilding.</a:t>
            </a:r>
          </a:p>
        </p:txBody>
      </p:sp>
    </p:spTree>
    <p:custDataLst>
      <p:tags r:id="rId1"/>
    </p:custDataLst>
  </p:cSld>
  <p:clrMapOvr>
    <a:masterClrMapping/>
  </p:clrMapOvr>
  <p:transition advTm="686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Isaiah 11:11 Fulfilled Yet?</a:t>
            </a:r>
          </a:p>
        </p:txBody>
      </p:sp>
      <p:sp>
        <p:nvSpPr>
          <p:cNvPr id="90115" name="Rectangle 3"/>
          <p:cNvSpPr>
            <a:spLocks noGrp="1" noChangeArrowheads="1"/>
          </p:cNvSpPr>
          <p:nvPr>
            <p:ph type="body" sz="half" idx="1"/>
          </p:nvPr>
        </p:nvSpPr>
        <p:spPr/>
        <p:txBody>
          <a:bodyPr/>
          <a:lstStyle/>
          <a:p>
            <a:pPr>
              <a:lnSpc>
                <a:spcPct val="90000"/>
              </a:lnSpc>
            </a:pPr>
            <a:r>
              <a:rPr lang="en-US" altLang="en-US" sz="2400"/>
              <a:t>Doesn’t look like it.  The 537 return is only from a small region, not the large area predicted by Isaiah.</a:t>
            </a:r>
          </a:p>
          <a:p>
            <a:pPr>
              <a:lnSpc>
                <a:spcPct val="90000"/>
              </a:lnSpc>
            </a:pPr>
            <a:r>
              <a:rPr lang="en-US" altLang="en-US" sz="2400"/>
              <a:t>Nor does it appear that Hosea 3 is fulfilled yet, as Jeconiah is called “king” during his captivity and the priesthood is preserved, though its functions are interrupted.</a:t>
            </a:r>
          </a:p>
        </p:txBody>
      </p:sp>
      <p:pic>
        <p:nvPicPr>
          <p:cNvPr id="90118" name="Picture 6" descr="Exile&amp;Return"/>
          <p:cNvPicPr>
            <a:picLocks noGrp="1" noChangeAspect="1" noChangeArrowheads="1"/>
          </p:cNvPicPr>
          <p:nvPr>
            <p:ph type="clipArt" sz="half" idx="2"/>
          </p:nvPr>
        </p:nvPicPr>
        <p:blipFill>
          <a:blip r:embed="rId3" cstate="print">
            <a:lum bright="12000"/>
            <a:extLst>
              <a:ext uri="{28A0092B-C50C-407E-A947-70E740481C1C}">
                <a14:useLocalDpi xmlns:a14="http://schemas.microsoft.com/office/drawing/2010/main" val="0"/>
              </a:ext>
            </a:extLst>
          </a:blip>
          <a:srcRect/>
          <a:stretch>
            <a:fillRect/>
          </a:stretch>
        </p:blipFill>
        <p:spPr>
          <a:xfrm>
            <a:off x="4648200" y="2727325"/>
            <a:ext cx="3810000" cy="2620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20" name="Rectangle 8"/>
          <p:cNvSpPr>
            <a:spLocks noChangeArrowheads="1"/>
          </p:cNvSpPr>
          <p:nvPr/>
        </p:nvSpPr>
        <p:spPr bwMode="auto">
          <a:xfrm>
            <a:off x="7315200" y="43434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latin typeface="Arial" charset="0"/>
              </a:rPr>
              <a:t>537 Return</a:t>
            </a:r>
          </a:p>
        </p:txBody>
      </p:sp>
    </p:spTree>
    <p:custDataLst>
      <p:tags r:id="rId1"/>
    </p:custDataLst>
  </p:cSld>
  <p:clrMapOvr>
    <a:masterClrMapping/>
  </p:clrMapOvr>
  <p:transition advTm="317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0118"/>
                                        </p:tgtEl>
                                        <p:attrNameLst>
                                          <p:attrName>style.visibility</p:attrName>
                                        </p:attrNameLst>
                                      </p:cBhvr>
                                      <p:to>
                                        <p:strVal val="visible"/>
                                      </p:to>
                                    </p:set>
                                    <p:animEffect transition="in" filter="checkerboard(across)">
                                      <p:cBhvr>
                                        <p:cTn id="7" dur="500"/>
                                        <p:tgtEl>
                                          <p:spTgt spid="90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0120"/>
                                        </p:tgtEl>
                                        <p:attrNameLst>
                                          <p:attrName>style.visibility</p:attrName>
                                        </p:attrNameLst>
                                      </p:cBhvr>
                                      <p:to>
                                        <p:strVal val="visible"/>
                                      </p:to>
                                    </p:set>
                                    <p:anim calcmode="lin" valueType="num">
                                      <p:cBhvr additive="base">
                                        <p:cTn id="12" dur="500" fill="hold"/>
                                        <p:tgtEl>
                                          <p:spTgt spid="90120"/>
                                        </p:tgtEl>
                                        <p:attrNameLst>
                                          <p:attrName>ppt_x</p:attrName>
                                        </p:attrNameLst>
                                      </p:cBhvr>
                                      <p:tavLst>
                                        <p:tav tm="0">
                                          <p:val>
                                            <p:strVal val="1+#ppt_w/2"/>
                                          </p:val>
                                        </p:tav>
                                        <p:tav tm="100000">
                                          <p:val>
                                            <p:strVal val="#ppt_x"/>
                                          </p:val>
                                        </p:tav>
                                      </p:tavLst>
                                    </p:anim>
                                    <p:anim calcmode="lin" valueType="num">
                                      <p:cBhvr additive="base">
                                        <p:cTn id="13" dur="500" fill="hold"/>
                                        <p:tgtEl>
                                          <p:spTgt spid="9012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0115">
                                            <p:txEl>
                                              <p:pRg st="0" end="0"/>
                                            </p:txEl>
                                          </p:spTgt>
                                        </p:tgtEl>
                                        <p:attrNameLst>
                                          <p:attrName>style.visibility</p:attrName>
                                        </p:attrNameLst>
                                      </p:cBhvr>
                                      <p:to>
                                        <p:strVal val="visible"/>
                                      </p:to>
                                    </p:set>
                                    <p:anim calcmode="lin" valueType="num">
                                      <p:cBhvr additive="base">
                                        <p:cTn id="18" dur="500" fill="hold"/>
                                        <p:tgtEl>
                                          <p:spTgt spid="9011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0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0115">
                                            <p:txEl>
                                              <p:pRg st="1" end="1"/>
                                            </p:txEl>
                                          </p:spTgt>
                                        </p:tgtEl>
                                        <p:attrNameLst>
                                          <p:attrName>style.visibility</p:attrName>
                                        </p:attrNameLst>
                                      </p:cBhvr>
                                      <p:to>
                                        <p:strVal val="visible"/>
                                      </p:to>
                                    </p:set>
                                    <p:anim calcmode="lin" valueType="num">
                                      <p:cBhvr additive="base">
                                        <p:cTn id="24" dur="500" fill="hold"/>
                                        <p:tgtEl>
                                          <p:spTgt spid="90115">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P spid="9012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Alexander the Great – 332 BC</a:t>
            </a:r>
          </a:p>
        </p:txBody>
      </p:sp>
      <p:sp>
        <p:nvSpPr>
          <p:cNvPr id="91139" name="Rectangle 3"/>
          <p:cNvSpPr>
            <a:spLocks noGrp="1" noChangeArrowheads="1"/>
          </p:cNvSpPr>
          <p:nvPr>
            <p:ph type="body" sz="half" idx="1"/>
          </p:nvPr>
        </p:nvSpPr>
        <p:spPr/>
        <p:txBody>
          <a:bodyPr/>
          <a:lstStyle/>
          <a:p>
            <a:r>
              <a:rPr lang="en-US" altLang="en-US" sz="2400"/>
              <a:t>The Persian Empire (which replaced the Babylonian) is conquered by Alexander.</a:t>
            </a:r>
          </a:p>
          <a:p>
            <a:r>
              <a:rPr lang="en-US" altLang="en-US" sz="2400"/>
              <a:t>He swept across Asia Minor (now Turkey) in just a year, destroyed 3 large armies, and eventually took territory all the way to India before dying at age 33.</a:t>
            </a:r>
          </a:p>
        </p:txBody>
      </p:sp>
      <p:pic>
        <p:nvPicPr>
          <p:cNvPr id="91142" name="Picture 6" descr="AlexBattle"/>
          <p:cNvPicPr>
            <a:picLocks noGrp="1" noChangeAspect="1" noChangeArrowheads="1"/>
          </p:cNvPicPr>
          <p:nvPr>
            <p:ph type="clipArt" sz="half" idx="2"/>
          </p:nvPr>
        </p:nvPicPr>
        <p:blipFill>
          <a:blip r:embed="rId3" cstate="print">
            <a:lum bright="6000"/>
            <a:extLst>
              <a:ext uri="{28A0092B-C50C-407E-A947-70E740481C1C}">
                <a14:useLocalDpi xmlns:a14="http://schemas.microsoft.com/office/drawing/2010/main" val="0"/>
              </a:ext>
            </a:extLst>
          </a:blip>
          <a:srcRect/>
          <a:stretch>
            <a:fillRect/>
          </a:stretch>
        </p:blipFill>
        <p:spPr>
          <a:xfrm>
            <a:off x="4648200" y="2757488"/>
            <a:ext cx="3810000" cy="2560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16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checkerboard(across)">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1139">
                                            <p:txEl>
                                              <p:pRg st="0" end="0"/>
                                            </p:txEl>
                                          </p:spTgt>
                                        </p:tgtEl>
                                        <p:attrNameLst>
                                          <p:attrName>style.visibility</p:attrName>
                                        </p:attrNameLst>
                                      </p:cBhvr>
                                      <p:to>
                                        <p:strVal val="visible"/>
                                      </p:to>
                                    </p:set>
                                    <p:anim calcmode="lin" valueType="num">
                                      <p:cBhvr additive="base">
                                        <p:cTn id="12" dur="500" fill="hold"/>
                                        <p:tgtEl>
                                          <p:spTgt spid="911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1139">
                                            <p:txEl>
                                              <p:pRg st="1" end="1"/>
                                            </p:txEl>
                                          </p:spTgt>
                                        </p:tgtEl>
                                        <p:attrNameLst>
                                          <p:attrName>style.visibility</p:attrName>
                                        </p:attrNameLst>
                                      </p:cBhvr>
                                      <p:to>
                                        <p:strVal val="visible"/>
                                      </p:to>
                                    </p:set>
                                    <p:anim calcmode="lin" valueType="num">
                                      <p:cBhvr additive="base">
                                        <p:cTn id="18" dur="500" fill="hold"/>
                                        <p:tgtEl>
                                          <p:spTgt spid="9113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70" name="Picture 10" descr="AlexEmp0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r="2016"/>
          <a:stretch>
            <a:fillRect/>
          </a:stretch>
        </p:blipFill>
        <p:spPr>
          <a:xfrm>
            <a:off x="4267200" y="2790825"/>
            <a:ext cx="4343400" cy="2405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2" name="Rectangle 2"/>
          <p:cNvSpPr>
            <a:spLocks noGrp="1" noChangeArrowheads="1"/>
          </p:cNvSpPr>
          <p:nvPr>
            <p:ph type="title"/>
          </p:nvPr>
        </p:nvSpPr>
        <p:spPr/>
        <p:txBody>
          <a:bodyPr/>
          <a:lstStyle/>
          <a:p>
            <a:r>
              <a:rPr lang="en-US" altLang="en-US"/>
              <a:t>Alexander's Empire</a:t>
            </a:r>
          </a:p>
        </p:txBody>
      </p:sp>
      <p:sp>
        <p:nvSpPr>
          <p:cNvPr id="92163" name="Rectangle 3"/>
          <p:cNvSpPr>
            <a:spLocks noGrp="1" noChangeArrowheads="1"/>
          </p:cNvSpPr>
          <p:nvPr>
            <p:ph type="body" sz="half" idx="1"/>
          </p:nvPr>
        </p:nvSpPr>
        <p:spPr>
          <a:xfrm>
            <a:off x="685800" y="1981200"/>
            <a:ext cx="3505200" cy="4114800"/>
          </a:xfrm>
        </p:spPr>
        <p:txBody>
          <a:bodyPr/>
          <a:lstStyle/>
          <a:p>
            <a:pPr>
              <a:lnSpc>
                <a:spcPct val="90000"/>
              </a:lnSpc>
            </a:pPr>
            <a:r>
              <a:rPr lang="en-US" altLang="en-US" sz="2800"/>
              <a:t>Alexander treated the Jews well.  According to Josephus, this was because they showed him a prophecy about himself from Daniel.</a:t>
            </a:r>
          </a:p>
          <a:p>
            <a:pPr>
              <a:lnSpc>
                <a:spcPct val="90000"/>
              </a:lnSpc>
            </a:pPr>
            <a:r>
              <a:rPr lang="en-US" altLang="en-US" sz="2800"/>
              <a:t>After his early death, his empire was split into pieces by his feuding generals.</a:t>
            </a:r>
          </a:p>
        </p:txBody>
      </p:sp>
      <p:sp>
        <p:nvSpPr>
          <p:cNvPr id="92168" name="Text Box 8"/>
          <p:cNvSpPr txBox="1">
            <a:spLocks noChangeArrowheads="1"/>
          </p:cNvSpPr>
          <p:nvPr/>
        </p:nvSpPr>
        <p:spPr bwMode="auto">
          <a:xfrm>
            <a:off x="6537325" y="3925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Arial" charset="0"/>
            </a:endParaRPr>
          </a:p>
        </p:txBody>
      </p:sp>
    </p:spTree>
    <p:custDataLst>
      <p:tags r:id="rId1"/>
    </p:custDataLst>
  </p:cSld>
  <p:clrMapOvr>
    <a:masterClrMapping/>
  </p:clrMapOvr>
  <p:transition advTm="606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170"/>
                                        </p:tgtEl>
                                        <p:attrNameLst>
                                          <p:attrName>style.visibility</p:attrName>
                                        </p:attrNameLst>
                                      </p:cBhvr>
                                      <p:to>
                                        <p:strVal val="visible"/>
                                      </p:to>
                                    </p:set>
                                    <p:animEffect transition="in" filter="checkerboard(across)">
                                      <p:cBhvr>
                                        <p:cTn id="7" dur="500"/>
                                        <p:tgtEl>
                                          <p:spTgt spid="92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2163">
                                            <p:txEl>
                                              <p:pRg st="0" end="0"/>
                                            </p:txEl>
                                          </p:spTgt>
                                        </p:tgtEl>
                                        <p:attrNameLst>
                                          <p:attrName>style.visibility</p:attrName>
                                        </p:attrNameLst>
                                      </p:cBhvr>
                                      <p:to>
                                        <p:strVal val="visible"/>
                                      </p:to>
                                    </p:set>
                                    <p:anim calcmode="lin" valueType="num">
                                      <p:cBhvr additive="base">
                                        <p:cTn id="12"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2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2163">
                                            <p:txEl>
                                              <p:pRg st="1" end="1"/>
                                            </p:txEl>
                                          </p:spTgt>
                                        </p:tgtEl>
                                        <p:attrNameLst>
                                          <p:attrName>style.visibility</p:attrName>
                                        </p:attrNameLst>
                                      </p:cBhvr>
                                      <p:to>
                                        <p:strVal val="visible"/>
                                      </p:to>
                                    </p:set>
                                    <p:anim calcmode="lin" valueType="num">
                                      <p:cBhvr additive="base">
                                        <p:cTn id="18" dur="500" fill="hold"/>
                                        <p:tgtEl>
                                          <p:spTgt spid="921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21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Antiochus Epiphanes</a:t>
            </a:r>
          </a:p>
        </p:txBody>
      </p:sp>
      <p:sp>
        <p:nvSpPr>
          <p:cNvPr id="93187" name="Rectangle 3"/>
          <p:cNvSpPr>
            <a:spLocks noGrp="1" noChangeArrowheads="1"/>
          </p:cNvSpPr>
          <p:nvPr>
            <p:ph type="body" sz="half" idx="1"/>
          </p:nvPr>
        </p:nvSpPr>
        <p:spPr/>
        <p:txBody>
          <a:bodyPr/>
          <a:lstStyle/>
          <a:p>
            <a:pPr>
              <a:lnSpc>
                <a:spcPct val="90000"/>
              </a:lnSpc>
            </a:pPr>
            <a:r>
              <a:rPr lang="en-US" altLang="en-US" sz="2400"/>
              <a:t>One of these generals, Seleucus, founds a dynasty that eventually controls Judea.</a:t>
            </a:r>
          </a:p>
          <a:p>
            <a:pPr>
              <a:lnSpc>
                <a:spcPct val="90000"/>
              </a:lnSpc>
            </a:pPr>
            <a:r>
              <a:rPr lang="en-US" altLang="en-US" sz="2400"/>
              <a:t>One of his descendants, Antiochus 4, considers himself a manifestation of Zeus, and tries to destroy Judaism.</a:t>
            </a:r>
          </a:p>
          <a:p>
            <a:pPr>
              <a:lnSpc>
                <a:spcPct val="90000"/>
              </a:lnSpc>
            </a:pPr>
            <a:r>
              <a:rPr lang="en-US" altLang="en-US" sz="2400"/>
              <a:t>Miraculously, the Jews are able to stop Antiochus and win their freedom under the Maccabees.</a:t>
            </a:r>
          </a:p>
        </p:txBody>
      </p:sp>
      <p:pic>
        <p:nvPicPr>
          <p:cNvPr id="93190" name="Picture 6" descr="Antiochus"/>
          <p:cNvPicPr>
            <a:picLocks noGrp="1" noChangeAspect="1" noChangeArrowheads="1"/>
          </p:cNvPicPr>
          <p:nvPr>
            <p:ph type="clipArt" sz="half" idx="2"/>
          </p:nvPr>
        </p:nvPicPr>
        <p:blipFill>
          <a:blip r:embed="rId3" cstate="print">
            <a:lum bright="18000"/>
            <a:extLst>
              <a:ext uri="{28A0092B-C50C-407E-A947-70E740481C1C}">
                <a14:useLocalDpi xmlns:a14="http://schemas.microsoft.com/office/drawing/2010/main" val="0"/>
              </a:ext>
            </a:extLst>
          </a:blip>
          <a:srcRect/>
          <a:stretch>
            <a:fillRect/>
          </a:stretch>
        </p:blipFill>
        <p:spPr>
          <a:xfrm>
            <a:off x="4648200" y="2135188"/>
            <a:ext cx="3810000" cy="3806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97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checkerboard(across)">
                                      <p:cBhvr>
                                        <p:cTn id="7" dur="500"/>
                                        <p:tgtEl>
                                          <p:spTgt spid="93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3187">
                                            <p:txEl>
                                              <p:pRg st="0" end="0"/>
                                            </p:txEl>
                                          </p:spTgt>
                                        </p:tgtEl>
                                        <p:attrNameLst>
                                          <p:attrName>style.visibility</p:attrName>
                                        </p:attrNameLst>
                                      </p:cBhvr>
                                      <p:to>
                                        <p:strVal val="visible"/>
                                      </p:to>
                                    </p:set>
                                    <p:anim calcmode="lin" valueType="num">
                                      <p:cBhvr additive="base">
                                        <p:cTn id="12"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3187">
                                            <p:txEl>
                                              <p:pRg st="1" end="1"/>
                                            </p:txEl>
                                          </p:spTgt>
                                        </p:tgtEl>
                                        <p:attrNameLst>
                                          <p:attrName>style.visibility</p:attrName>
                                        </p:attrNameLst>
                                      </p:cBhvr>
                                      <p:to>
                                        <p:strVal val="visible"/>
                                      </p:to>
                                    </p:set>
                                    <p:anim calcmode="lin" valueType="num">
                                      <p:cBhvr additive="base">
                                        <p:cTn id="18"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3187">
                                            <p:txEl>
                                              <p:pRg st="2" end="2"/>
                                            </p:txEl>
                                          </p:spTgt>
                                        </p:tgtEl>
                                        <p:attrNameLst>
                                          <p:attrName>style.visibility</p:attrName>
                                        </p:attrNameLst>
                                      </p:cBhvr>
                                      <p:to>
                                        <p:strVal val="visible"/>
                                      </p:to>
                                    </p:set>
                                    <p:anim calcmode="lin" valueType="num">
                                      <p:cBhvr additive="base">
                                        <p:cTn id="24" dur="500" fill="hold"/>
                                        <p:tgtEl>
                                          <p:spTgt spid="9318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31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The Coming of Rome</a:t>
            </a:r>
          </a:p>
        </p:txBody>
      </p:sp>
      <p:sp>
        <p:nvSpPr>
          <p:cNvPr id="94211" name="Rectangle 3"/>
          <p:cNvSpPr>
            <a:spLocks noGrp="1" noChangeArrowheads="1"/>
          </p:cNvSpPr>
          <p:nvPr>
            <p:ph type="body" sz="half" idx="1"/>
          </p:nvPr>
        </p:nvSpPr>
        <p:spPr/>
        <p:txBody>
          <a:bodyPr/>
          <a:lstStyle/>
          <a:p>
            <a:pPr>
              <a:lnSpc>
                <a:spcPct val="90000"/>
              </a:lnSpc>
            </a:pPr>
            <a:r>
              <a:rPr lang="en-US" altLang="en-US" sz="2400"/>
              <a:t>The Jews are able to keep their freedom for less than a century.</a:t>
            </a:r>
          </a:p>
          <a:p>
            <a:pPr>
              <a:lnSpc>
                <a:spcPct val="90000"/>
              </a:lnSpc>
            </a:pPr>
            <a:r>
              <a:rPr lang="en-US" altLang="en-US" sz="2400"/>
              <a:t>Two of the Maccabean descendants fall to fighting over who will rule, and Rome intervenes.</a:t>
            </a:r>
          </a:p>
          <a:p>
            <a:pPr>
              <a:lnSpc>
                <a:spcPct val="90000"/>
              </a:lnSpc>
            </a:pPr>
            <a:r>
              <a:rPr lang="en-US" altLang="en-US" sz="2400"/>
              <a:t>The Triumvir Pompey sides with one of them, takes Jerusalem, and the Jews become vassals of Rome.</a:t>
            </a:r>
          </a:p>
        </p:txBody>
      </p:sp>
      <p:pic>
        <p:nvPicPr>
          <p:cNvPr id="94214" name="Picture 6" descr="Pompey"/>
          <p:cNvPicPr>
            <a:picLocks noGrp="1" noChangeAspect="1" noChangeArrowheads="1"/>
          </p:cNvPicPr>
          <p:nvPr>
            <p:ph type="clipArt" sz="half" idx="2"/>
          </p:nvPr>
        </p:nvPicPr>
        <p:blipFill>
          <a:blip r:embed="rId3" cstate="print">
            <a:lum bright="12000"/>
            <a:extLst>
              <a:ext uri="{28A0092B-C50C-407E-A947-70E740481C1C}">
                <a14:useLocalDpi xmlns:a14="http://schemas.microsoft.com/office/drawing/2010/main" val="0"/>
              </a:ext>
            </a:extLst>
          </a:blip>
          <a:srcRect/>
          <a:stretch>
            <a:fillRect/>
          </a:stretch>
        </p:blipFill>
        <p:spPr>
          <a:xfrm>
            <a:off x="4987925" y="1981200"/>
            <a:ext cx="3130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90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checkerboard(across)">
                                      <p:cBhvr>
                                        <p:cTn id="7" dur="500"/>
                                        <p:tgtEl>
                                          <p:spTgt spid="942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4211">
                                            <p:txEl>
                                              <p:pRg st="0" end="0"/>
                                            </p:txEl>
                                          </p:spTgt>
                                        </p:tgtEl>
                                        <p:attrNameLst>
                                          <p:attrName>style.visibility</p:attrName>
                                        </p:attrNameLst>
                                      </p:cBhvr>
                                      <p:to>
                                        <p:strVal val="visible"/>
                                      </p:to>
                                    </p:set>
                                    <p:anim calcmode="lin" valueType="num">
                                      <p:cBhvr additive="base">
                                        <p:cTn id="12" dur="500" fill="hold"/>
                                        <p:tgtEl>
                                          <p:spTgt spid="942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4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4211">
                                            <p:txEl>
                                              <p:pRg st="1" end="1"/>
                                            </p:txEl>
                                          </p:spTgt>
                                        </p:tgtEl>
                                        <p:attrNameLst>
                                          <p:attrName>style.visibility</p:attrName>
                                        </p:attrNameLst>
                                      </p:cBhvr>
                                      <p:to>
                                        <p:strVal val="visible"/>
                                      </p:to>
                                    </p:set>
                                    <p:anim calcmode="lin" valueType="num">
                                      <p:cBhvr additive="base">
                                        <p:cTn id="18" dur="500" fill="hold"/>
                                        <p:tgtEl>
                                          <p:spTgt spid="942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4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4211">
                                            <p:txEl>
                                              <p:pRg st="2" end="2"/>
                                            </p:txEl>
                                          </p:spTgt>
                                        </p:tgtEl>
                                        <p:attrNameLst>
                                          <p:attrName>style.visibility</p:attrName>
                                        </p:attrNameLst>
                                      </p:cBhvr>
                                      <p:to>
                                        <p:strVal val="visible"/>
                                      </p:to>
                                    </p:set>
                                    <p:anim calcmode="lin" valueType="num">
                                      <p:cBhvr additive="base">
                                        <p:cTn id="24" dur="500" fill="hold"/>
                                        <p:tgtEl>
                                          <p:spTgt spid="9421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42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Roman Empire</a:t>
            </a:r>
          </a:p>
        </p:txBody>
      </p:sp>
      <p:sp>
        <p:nvSpPr>
          <p:cNvPr id="95235" name="Rectangle 3"/>
          <p:cNvSpPr>
            <a:spLocks noGrp="1" noChangeArrowheads="1"/>
          </p:cNvSpPr>
          <p:nvPr>
            <p:ph type="body" sz="half" idx="1"/>
          </p:nvPr>
        </p:nvSpPr>
        <p:spPr/>
        <p:txBody>
          <a:bodyPr/>
          <a:lstStyle/>
          <a:p>
            <a:pPr>
              <a:lnSpc>
                <a:spcPct val="90000"/>
              </a:lnSpc>
            </a:pPr>
            <a:r>
              <a:rPr lang="en-US" altLang="en-US" sz="2400"/>
              <a:t>The Romans eventually conquer all the Mediterranean coast, and Judea is one of their provinces.</a:t>
            </a:r>
          </a:p>
          <a:p>
            <a:pPr>
              <a:lnSpc>
                <a:spcPct val="90000"/>
              </a:lnSpc>
            </a:pPr>
            <a:r>
              <a:rPr lang="en-US" altLang="en-US" sz="2400"/>
              <a:t>The Romans, as pagans worshiping many gods, cannot understand or appreciate the Jewish worship of one God without images.</a:t>
            </a:r>
          </a:p>
          <a:p>
            <a:pPr>
              <a:lnSpc>
                <a:spcPct val="90000"/>
              </a:lnSpc>
            </a:pPr>
            <a:r>
              <a:rPr lang="en-US" altLang="en-US" sz="2400"/>
              <a:t>This leads to a growing tension between them.</a:t>
            </a:r>
          </a:p>
        </p:txBody>
      </p:sp>
      <p:pic>
        <p:nvPicPr>
          <p:cNvPr id="95238" name="Picture 6" descr="RomEmpire"/>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t="3610"/>
          <a:stretch>
            <a:fillRect/>
          </a:stretch>
        </p:blipFill>
        <p:spPr>
          <a:xfrm>
            <a:off x="4648200" y="2895600"/>
            <a:ext cx="3810000" cy="2373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9" name="Text Box 7"/>
          <p:cNvSpPr txBox="1">
            <a:spLocks noChangeArrowheads="1"/>
          </p:cNvSpPr>
          <p:nvPr/>
        </p:nvSpPr>
        <p:spPr bwMode="auto">
          <a:xfrm>
            <a:off x="4937125" y="3849688"/>
            <a:ext cx="116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Roman</a:t>
            </a:r>
          </a:p>
        </p:txBody>
      </p:sp>
      <p:sp>
        <p:nvSpPr>
          <p:cNvPr id="95240" name="Text Box 8"/>
          <p:cNvSpPr txBox="1">
            <a:spLocks noChangeArrowheads="1"/>
          </p:cNvSpPr>
          <p:nvPr/>
        </p:nvSpPr>
        <p:spPr bwMode="auto">
          <a:xfrm>
            <a:off x="6384925" y="4078288"/>
            <a:ext cx="1150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Empire</a:t>
            </a:r>
          </a:p>
        </p:txBody>
      </p:sp>
    </p:spTree>
    <p:custDataLst>
      <p:tags r:id="rId1"/>
    </p:custDataLst>
  </p:cSld>
  <p:clrMapOvr>
    <a:masterClrMapping/>
  </p:clrMapOvr>
  <p:transition advTm="382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checkerboard(across)">
                                      <p:cBhvr>
                                        <p:cTn id="7" dur="500"/>
                                        <p:tgtEl>
                                          <p:spTgt spid="952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5239"/>
                                        </p:tgtEl>
                                        <p:attrNameLst>
                                          <p:attrName>style.visibility</p:attrName>
                                        </p:attrNameLst>
                                      </p:cBhvr>
                                      <p:to>
                                        <p:strVal val="visible"/>
                                      </p:to>
                                    </p:set>
                                    <p:anim calcmode="lin" valueType="num">
                                      <p:cBhvr additive="base">
                                        <p:cTn id="12" dur="500" fill="hold"/>
                                        <p:tgtEl>
                                          <p:spTgt spid="95239"/>
                                        </p:tgtEl>
                                        <p:attrNameLst>
                                          <p:attrName>ppt_x</p:attrName>
                                        </p:attrNameLst>
                                      </p:cBhvr>
                                      <p:tavLst>
                                        <p:tav tm="0">
                                          <p:val>
                                            <p:strVal val="1+#ppt_w/2"/>
                                          </p:val>
                                        </p:tav>
                                        <p:tav tm="100000">
                                          <p:val>
                                            <p:strVal val="#ppt_x"/>
                                          </p:val>
                                        </p:tav>
                                      </p:tavLst>
                                    </p:anim>
                                    <p:anim calcmode="lin" valueType="num">
                                      <p:cBhvr additive="base">
                                        <p:cTn id="13" dur="500" fill="hold"/>
                                        <p:tgtEl>
                                          <p:spTgt spid="9523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5240"/>
                                        </p:tgtEl>
                                        <p:attrNameLst>
                                          <p:attrName>style.visibility</p:attrName>
                                        </p:attrNameLst>
                                      </p:cBhvr>
                                      <p:to>
                                        <p:strVal val="visible"/>
                                      </p:to>
                                    </p:set>
                                    <p:anim calcmode="lin" valueType="num">
                                      <p:cBhvr additive="base">
                                        <p:cTn id="18" dur="500" fill="hold"/>
                                        <p:tgtEl>
                                          <p:spTgt spid="95240"/>
                                        </p:tgtEl>
                                        <p:attrNameLst>
                                          <p:attrName>ppt_x</p:attrName>
                                        </p:attrNameLst>
                                      </p:cBhvr>
                                      <p:tavLst>
                                        <p:tav tm="0">
                                          <p:val>
                                            <p:strVal val="1+#ppt_w/2"/>
                                          </p:val>
                                        </p:tav>
                                        <p:tav tm="100000">
                                          <p:val>
                                            <p:strVal val="#ppt_x"/>
                                          </p:val>
                                        </p:tav>
                                      </p:tavLst>
                                    </p:anim>
                                    <p:anim calcmode="lin" valueType="num">
                                      <p:cBhvr additive="base">
                                        <p:cTn id="19" dur="500" fill="hold"/>
                                        <p:tgtEl>
                                          <p:spTgt spid="9524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5235">
                                            <p:txEl>
                                              <p:pRg st="0" end="0"/>
                                            </p:txEl>
                                          </p:spTgt>
                                        </p:tgtEl>
                                        <p:attrNameLst>
                                          <p:attrName>style.visibility</p:attrName>
                                        </p:attrNameLst>
                                      </p:cBhvr>
                                      <p:to>
                                        <p:strVal val="visible"/>
                                      </p:to>
                                    </p:set>
                                    <p:anim calcmode="lin" valueType="num">
                                      <p:cBhvr additive="base">
                                        <p:cTn id="24"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5235">
                                            <p:txEl>
                                              <p:pRg st="1" end="1"/>
                                            </p:txEl>
                                          </p:spTgt>
                                        </p:tgtEl>
                                        <p:attrNameLst>
                                          <p:attrName>style.visibility</p:attrName>
                                        </p:attrNameLst>
                                      </p:cBhvr>
                                      <p:to>
                                        <p:strVal val="visible"/>
                                      </p:to>
                                    </p:set>
                                    <p:anim calcmode="lin" valueType="num">
                                      <p:cBhvr additive="base">
                                        <p:cTn id="30"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5235">
                                            <p:txEl>
                                              <p:pRg st="2" end="2"/>
                                            </p:txEl>
                                          </p:spTgt>
                                        </p:tgtEl>
                                        <p:attrNameLst>
                                          <p:attrName>style.visibility</p:attrName>
                                        </p:attrNameLst>
                                      </p:cBhvr>
                                      <p:to>
                                        <p:strVal val="visible"/>
                                      </p:to>
                                    </p:set>
                                    <p:anim calcmode="lin" valueType="num">
                                      <p:cBhvr additive="base">
                                        <p:cTn id="36"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52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P spid="95239" grpId="0" autoUpdateAnimBg="0"/>
      <p:bldP spid="9524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p:txBody>
          <a:bodyPr/>
          <a:lstStyle/>
          <a:p>
            <a:r>
              <a:rPr lang="en-US" altLang="en-US"/>
              <a:t>The Prophecies</a:t>
            </a:r>
          </a:p>
        </p:txBody>
      </p:sp>
      <p:sp>
        <p:nvSpPr>
          <p:cNvPr id="68611" name="Rectangle 3"/>
          <p:cNvSpPr>
            <a:spLocks noGrp="1" noChangeArrowheads="1"/>
          </p:cNvSpPr>
          <p:nvPr>
            <p:ph type="subTitle" idx="1"/>
          </p:nvPr>
        </p:nvSpPr>
        <p:spPr/>
        <p:txBody>
          <a:bodyPr/>
          <a:lstStyle/>
          <a:p>
            <a:pPr algn="ctr"/>
            <a:r>
              <a:rPr lang="en-US" altLang="en-US"/>
              <a:t>Moses' Blessings &amp; Curses</a:t>
            </a:r>
          </a:p>
          <a:p>
            <a:pPr algn="ctr"/>
            <a:r>
              <a:rPr lang="en-US" altLang="en-US"/>
              <a:t>(about 1400 BC)</a:t>
            </a:r>
          </a:p>
        </p:txBody>
      </p:sp>
      <p:pic>
        <p:nvPicPr>
          <p:cNvPr id="68612" name="Picture 4" descr="MCj040464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209800"/>
            <a:ext cx="1695450" cy="1835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21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checkerboard(across)">
                                      <p:cBhvr>
                                        <p:cTn id="7" dur="500"/>
                                        <p:tgtEl>
                                          <p:spTgt spid="68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 calcmode="lin" valueType="num">
                                      <p:cBhvr additive="base">
                                        <p:cTn id="12"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8611">
                                            <p:txEl>
                                              <p:pRg st="1" end="1"/>
                                            </p:txEl>
                                          </p:spTgt>
                                        </p:tgtEl>
                                        <p:attrNameLst>
                                          <p:attrName>style.visibility</p:attrName>
                                        </p:attrNameLst>
                                      </p:cBhvr>
                                      <p:to>
                                        <p:strVal val="visible"/>
                                      </p:to>
                                    </p:set>
                                    <p:anim calcmode="lin" valueType="num">
                                      <p:cBhvr additive="base">
                                        <p:cTn id="18"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The Roman-Jewish War</a:t>
            </a:r>
          </a:p>
        </p:txBody>
      </p:sp>
      <p:sp>
        <p:nvSpPr>
          <p:cNvPr id="96259" name="Rectangle 3"/>
          <p:cNvSpPr>
            <a:spLocks noGrp="1" noChangeArrowheads="1"/>
          </p:cNvSpPr>
          <p:nvPr>
            <p:ph type="body" sz="half" idx="1"/>
          </p:nvPr>
        </p:nvSpPr>
        <p:spPr/>
        <p:txBody>
          <a:bodyPr/>
          <a:lstStyle/>
          <a:p>
            <a:pPr>
              <a:lnSpc>
                <a:spcPct val="90000"/>
              </a:lnSpc>
            </a:pPr>
            <a:r>
              <a:rPr lang="en-US" altLang="en-US" sz="2800"/>
              <a:t>In 66 AD, the Jews revolt against Roman oppression; initially they are successful.</a:t>
            </a:r>
          </a:p>
          <a:p>
            <a:pPr>
              <a:lnSpc>
                <a:spcPct val="90000"/>
              </a:lnSpc>
            </a:pPr>
            <a:r>
              <a:rPr lang="en-US" altLang="en-US" sz="2800"/>
              <a:t>But the Romans bring in more legions, take the outlying areas, and besiege Jerusalem.</a:t>
            </a:r>
          </a:p>
          <a:p>
            <a:pPr>
              <a:lnSpc>
                <a:spcPct val="90000"/>
              </a:lnSpc>
            </a:pPr>
            <a:r>
              <a:rPr lang="en-US" altLang="en-US" sz="2800"/>
              <a:t>In August of 70 AD, the city is taken.</a:t>
            </a:r>
          </a:p>
        </p:txBody>
      </p:sp>
      <p:pic>
        <p:nvPicPr>
          <p:cNvPr id="96262" name="Picture 6" descr="JerBattle"/>
          <p:cNvPicPr>
            <a:picLocks noGrp="1" noChangeAspect="1" noChangeArrowheads="1"/>
          </p:cNvPicPr>
          <p:nvPr>
            <p:ph type="clipArt" sz="half" idx="2"/>
          </p:nvPr>
        </p:nvPicPr>
        <p:blipFill>
          <a:blip r:embed="rId3" cstate="print">
            <a:lum bright="24000"/>
            <a:extLst>
              <a:ext uri="{28A0092B-C50C-407E-A947-70E740481C1C}">
                <a14:useLocalDpi xmlns:a14="http://schemas.microsoft.com/office/drawing/2010/main" val="0"/>
              </a:ext>
            </a:extLst>
          </a:blip>
          <a:srcRect/>
          <a:stretch>
            <a:fillRect/>
          </a:stretch>
        </p:blipFill>
        <p:spPr>
          <a:xfrm>
            <a:off x="4648200" y="2414588"/>
            <a:ext cx="3810000" cy="3246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88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checkerboard(across)">
                                      <p:cBhvr>
                                        <p:cTn id="7" dur="500"/>
                                        <p:tgtEl>
                                          <p:spTgt spid="96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6259">
                                            <p:txEl>
                                              <p:pRg st="0" end="0"/>
                                            </p:txEl>
                                          </p:spTgt>
                                        </p:tgtEl>
                                        <p:attrNameLst>
                                          <p:attrName>style.visibility</p:attrName>
                                        </p:attrNameLst>
                                      </p:cBhvr>
                                      <p:to>
                                        <p:strVal val="visible"/>
                                      </p:to>
                                    </p:set>
                                    <p:anim calcmode="lin" valueType="num">
                                      <p:cBhvr additive="base">
                                        <p:cTn id="12"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6259">
                                            <p:txEl>
                                              <p:pRg st="1" end="1"/>
                                            </p:txEl>
                                          </p:spTgt>
                                        </p:tgtEl>
                                        <p:attrNameLst>
                                          <p:attrName>style.visibility</p:attrName>
                                        </p:attrNameLst>
                                      </p:cBhvr>
                                      <p:to>
                                        <p:strVal val="visible"/>
                                      </p:to>
                                    </p:set>
                                    <p:anim calcmode="lin" valueType="num">
                                      <p:cBhvr additive="base">
                                        <p:cTn id="18"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6259">
                                            <p:txEl>
                                              <p:pRg st="2" end="2"/>
                                            </p:txEl>
                                          </p:spTgt>
                                        </p:tgtEl>
                                        <p:attrNameLst>
                                          <p:attrName>style.visibility</p:attrName>
                                        </p:attrNameLst>
                                      </p:cBhvr>
                                      <p:to>
                                        <p:strVal val="visible"/>
                                      </p:to>
                                    </p:set>
                                    <p:anim calcmode="lin" valueType="num">
                                      <p:cBhvr additive="base">
                                        <p:cTn id="24" dur="500" fill="hold"/>
                                        <p:tgtEl>
                                          <p:spTgt spid="9625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62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Destruction of the Jewish State</a:t>
            </a:r>
          </a:p>
        </p:txBody>
      </p:sp>
      <p:sp>
        <p:nvSpPr>
          <p:cNvPr id="97283" name="Rectangle 3"/>
          <p:cNvSpPr>
            <a:spLocks noGrp="1" noChangeArrowheads="1"/>
          </p:cNvSpPr>
          <p:nvPr>
            <p:ph type="body" sz="half" idx="1"/>
          </p:nvPr>
        </p:nvSpPr>
        <p:spPr/>
        <p:txBody>
          <a:bodyPr/>
          <a:lstStyle/>
          <a:p>
            <a:r>
              <a:rPr lang="en-US" altLang="en-US" sz="2400"/>
              <a:t>Over one million Jews die in the war &amp; siege.</a:t>
            </a:r>
          </a:p>
          <a:p>
            <a:r>
              <a:rPr lang="en-US" altLang="en-US" sz="2400"/>
              <a:t>The rest are sold into slavery, glutting the slave market, as Moses predicted in Deut 28:68.</a:t>
            </a:r>
          </a:p>
          <a:p>
            <a:r>
              <a:rPr lang="en-US" altLang="en-US" sz="2400"/>
              <a:t>The final resistance is put down at Masada in 73 AD.</a:t>
            </a:r>
          </a:p>
          <a:p>
            <a:r>
              <a:rPr lang="en-US" altLang="en-US" sz="2400"/>
              <a:t>The Romans mint coins to commemorate their victory.</a:t>
            </a:r>
          </a:p>
        </p:txBody>
      </p:sp>
      <p:pic>
        <p:nvPicPr>
          <p:cNvPr id="97286" name="Picture 6" descr="JudCapta"/>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236788"/>
            <a:ext cx="3810000" cy="3602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04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checkerboard(across)">
                                      <p:cBhvr>
                                        <p:cTn id="7" dur="500"/>
                                        <p:tgtEl>
                                          <p:spTgt spid="97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7283">
                                            <p:txEl>
                                              <p:pRg st="0" end="0"/>
                                            </p:txEl>
                                          </p:spTgt>
                                        </p:tgtEl>
                                        <p:attrNameLst>
                                          <p:attrName>style.visibility</p:attrName>
                                        </p:attrNameLst>
                                      </p:cBhvr>
                                      <p:to>
                                        <p:strVal val="visible"/>
                                      </p:to>
                                    </p:set>
                                    <p:anim calcmode="lin" valueType="num">
                                      <p:cBhvr additive="base">
                                        <p:cTn id="12"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7283">
                                            <p:txEl>
                                              <p:pRg st="1" end="1"/>
                                            </p:txEl>
                                          </p:spTgt>
                                        </p:tgtEl>
                                        <p:attrNameLst>
                                          <p:attrName>style.visibility</p:attrName>
                                        </p:attrNameLst>
                                      </p:cBhvr>
                                      <p:to>
                                        <p:strVal val="visible"/>
                                      </p:to>
                                    </p:set>
                                    <p:anim calcmode="lin" valueType="num">
                                      <p:cBhvr additive="base">
                                        <p:cTn id="18"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7283">
                                            <p:txEl>
                                              <p:pRg st="2" end="2"/>
                                            </p:txEl>
                                          </p:spTgt>
                                        </p:tgtEl>
                                        <p:attrNameLst>
                                          <p:attrName>style.visibility</p:attrName>
                                        </p:attrNameLst>
                                      </p:cBhvr>
                                      <p:to>
                                        <p:strVal val="visible"/>
                                      </p:to>
                                    </p:set>
                                    <p:anim calcmode="lin" valueType="num">
                                      <p:cBhvr additive="base">
                                        <p:cTn id="24" dur="500" fill="hold"/>
                                        <p:tgtEl>
                                          <p:spTgt spid="9728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7283">
                                            <p:txEl>
                                              <p:pRg st="3" end="3"/>
                                            </p:txEl>
                                          </p:spTgt>
                                        </p:tgtEl>
                                        <p:attrNameLst>
                                          <p:attrName>style.visibility</p:attrName>
                                        </p:attrNameLst>
                                      </p:cBhvr>
                                      <p:to>
                                        <p:strVal val="visible"/>
                                      </p:to>
                                    </p:set>
                                    <p:anim calcmode="lin" valueType="num">
                                      <p:cBhvr additive="base">
                                        <p:cTn id="30" dur="500" fill="hold"/>
                                        <p:tgtEl>
                                          <p:spTgt spid="9728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72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Rabbinic Judaism Survives</a:t>
            </a:r>
          </a:p>
        </p:txBody>
      </p:sp>
      <p:sp>
        <p:nvSpPr>
          <p:cNvPr id="98307" name="Rectangle 3"/>
          <p:cNvSpPr>
            <a:spLocks noGrp="1" noChangeArrowheads="1"/>
          </p:cNvSpPr>
          <p:nvPr>
            <p:ph type="body" sz="half" idx="1"/>
          </p:nvPr>
        </p:nvSpPr>
        <p:spPr/>
        <p:txBody>
          <a:bodyPr/>
          <a:lstStyle/>
          <a:p>
            <a:r>
              <a:rPr lang="en-US" altLang="en-US" sz="2400"/>
              <a:t>Rabbi Johannan ben Zakkai escapes Jerusalem &amp; surrenders to the Romans.</a:t>
            </a:r>
          </a:p>
          <a:p>
            <a:r>
              <a:rPr lang="en-US" altLang="en-US" sz="2400"/>
              <a:t>He is given permission to continue his rabbinic school in Jamnia on the coast.</a:t>
            </a:r>
          </a:p>
          <a:p>
            <a:r>
              <a:rPr lang="en-US" altLang="en-US" sz="2400"/>
              <a:t>Thus rabbinic Judaism (the Pharisees) survives the destruction, but the Sadducees don’t.</a:t>
            </a:r>
          </a:p>
        </p:txBody>
      </p:sp>
      <p:pic>
        <p:nvPicPr>
          <p:cNvPr id="98310" name="Picture 6" descr="BenZakkai"/>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73350"/>
            <a:ext cx="3810000" cy="273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757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checkerboard(across)">
                                      <p:cBhvr>
                                        <p:cTn id="7" dur="500"/>
                                        <p:tgtEl>
                                          <p:spTgt spid="98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8307">
                                            <p:txEl>
                                              <p:pRg st="0" end="0"/>
                                            </p:txEl>
                                          </p:spTgt>
                                        </p:tgtEl>
                                        <p:attrNameLst>
                                          <p:attrName>style.visibility</p:attrName>
                                        </p:attrNameLst>
                                      </p:cBhvr>
                                      <p:to>
                                        <p:strVal val="visible"/>
                                      </p:to>
                                    </p:set>
                                    <p:anim calcmode="lin" valueType="num">
                                      <p:cBhvr additive="base">
                                        <p:cTn id="12"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8307">
                                            <p:txEl>
                                              <p:pRg st="1" end="1"/>
                                            </p:txEl>
                                          </p:spTgt>
                                        </p:tgtEl>
                                        <p:attrNameLst>
                                          <p:attrName>style.visibility</p:attrName>
                                        </p:attrNameLst>
                                      </p:cBhvr>
                                      <p:to>
                                        <p:strVal val="visible"/>
                                      </p:to>
                                    </p:set>
                                    <p:anim calcmode="lin" valueType="num">
                                      <p:cBhvr additive="base">
                                        <p:cTn id="18"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8307">
                                            <p:txEl>
                                              <p:pRg st="2" end="2"/>
                                            </p:txEl>
                                          </p:spTgt>
                                        </p:tgtEl>
                                        <p:attrNameLst>
                                          <p:attrName>style.visibility</p:attrName>
                                        </p:attrNameLst>
                                      </p:cBhvr>
                                      <p:to>
                                        <p:strVal val="visible"/>
                                      </p:to>
                                    </p:set>
                                    <p:anim calcmode="lin" valueType="num">
                                      <p:cBhvr additive="base">
                                        <p:cTn id="24"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Bar-Kochba Rebellion</a:t>
            </a:r>
          </a:p>
        </p:txBody>
      </p:sp>
      <p:sp>
        <p:nvSpPr>
          <p:cNvPr id="99331" name="Rectangle 3"/>
          <p:cNvSpPr>
            <a:spLocks noGrp="1" noChangeArrowheads="1"/>
          </p:cNvSpPr>
          <p:nvPr>
            <p:ph type="body" sz="half" idx="1"/>
          </p:nvPr>
        </p:nvSpPr>
        <p:spPr/>
        <p:txBody>
          <a:bodyPr/>
          <a:lstStyle/>
          <a:p>
            <a:r>
              <a:rPr lang="en-US" altLang="en-US" sz="2400"/>
              <a:t>In 132 AD, the Romans decide to found a pagan city on the site of Jerusalem.</a:t>
            </a:r>
          </a:p>
          <a:p>
            <a:r>
              <a:rPr lang="en-US" altLang="en-US" sz="2400"/>
              <a:t>Simeon ben Kosiba organizes a revolt to oppose this.</a:t>
            </a:r>
          </a:p>
          <a:p>
            <a:r>
              <a:rPr lang="en-US" altLang="en-US" sz="2400"/>
              <a:t>Rabbi Akiba recognizes Simeon as the Messiah, with the title “Bar Kochba.”</a:t>
            </a:r>
          </a:p>
        </p:txBody>
      </p:sp>
      <p:pic>
        <p:nvPicPr>
          <p:cNvPr id="99334" name="Picture 6" descr="Akiba"/>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57463"/>
            <a:ext cx="3810000" cy="296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29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checkerboard(across)">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9331">
                                            <p:txEl>
                                              <p:pRg st="0" end="0"/>
                                            </p:txEl>
                                          </p:spTgt>
                                        </p:tgtEl>
                                        <p:attrNameLst>
                                          <p:attrName>style.visibility</p:attrName>
                                        </p:attrNameLst>
                                      </p:cBhvr>
                                      <p:to>
                                        <p:strVal val="visible"/>
                                      </p:to>
                                    </p:set>
                                    <p:anim calcmode="lin" valueType="num">
                                      <p:cBhvr additive="base">
                                        <p:cTn id="12"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9331">
                                            <p:txEl>
                                              <p:pRg st="1" end="1"/>
                                            </p:txEl>
                                          </p:spTgt>
                                        </p:tgtEl>
                                        <p:attrNameLst>
                                          <p:attrName>style.visibility</p:attrName>
                                        </p:attrNameLst>
                                      </p:cBhvr>
                                      <p:to>
                                        <p:strVal val="visible"/>
                                      </p:to>
                                    </p:set>
                                    <p:anim calcmode="lin" valueType="num">
                                      <p:cBhvr additive="base">
                                        <p:cTn id="18"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9331">
                                            <p:txEl>
                                              <p:pRg st="2" end="2"/>
                                            </p:txEl>
                                          </p:spTgt>
                                        </p:tgtEl>
                                        <p:attrNameLst>
                                          <p:attrName>style.visibility</p:attrName>
                                        </p:attrNameLst>
                                      </p:cBhvr>
                                      <p:to>
                                        <p:strVal val="visible"/>
                                      </p:to>
                                    </p:set>
                                    <p:anim calcmode="lin" valueType="num">
                                      <p:cBhvr additive="base">
                                        <p:cTn id="24"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Jewish Defeat</a:t>
            </a:r>
          </a:p>
        </p:txBody>
      </p:sp>
      <p:sp>
        <p:nvSpPr>
          <p:cNvPr id="100355" name="Rectangle 3"/>
          <p:cNvSpPr>
            <a:spLocks noGrp="1" noChangeArrowheads="1"/>
          </p:cNvSpPr>
          <p:nvPr>
            <p:ph type="body" sz="half" idx="1"/>
          </p:nvPr>
        </p:nvSpPr>
        <p:spPr/>
        <p:txBody>
          <a:bodyPr/>
          <a:lstStyle/>
          <a:p>
            <a:pPr>
              <a:lnSpc>
                <a:spcPct val="90000"/>
              </a:lnSpc>
            </a:pPr>
            <a:r>
              <a:rPr lang="en-US" altLang="en-US" sz="2400"/>
              <a:t>Again, after some initial success, the Jews are defeated by Rome.</a:t>
            </a:r>
          </a:p>
          <a:p>
            <a:pPr>
              <a:lnSpc>
                <a:spcPct val="90000"/>
              </a:lnSpc>
            </a:pPr>
            <a:r>
              <a:rPr lang="en-US" altLang="en-US" sz="2400"/>
              <a:t>Bar-Kochba &amp; Akiba are both put to death.</a:t>
            </a:r>
          </a:p>
          <a:p>
            <a:pPr>
              <a:lnSpc>
                <a:spcPct val="90000"/>
              </a:lnSpc>
            </a:pPr>
            <a:r>
              <a:rPr lang="en-US" altLang="en-US" sz="2400"/>
              <a:t>Jews are forbidden to come within 10 miles of Jerusalem on pain of death, except on Yom Kippur.</a:t>
            </a:r>
          </a:p>
          <a:p>
            <a:pPr>
              <a:lnSpc>
                <a:spcPct val="90000"/>
              </a:lnSpc>
            </a:pPr>
            <a:r>
              <a:rPr lang="en-US" altLang="en-US" sz="2400"/>
              <a:t>The Holy Land is increasingly populated by non-Jews.</a:t>
            </a:r>
          </a:p>
        </p:txBody>
      </p:sp>
      <p:pic>
        <p:nvPicPr>
          <p:cNvPr id="100358" name="Picture 6" descr="RomBattle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90813"/>
            <a:ext cx="3810000" cy="2695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0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0358"/>
                                        </p:tgtEl>
                                        <p:attrNameLst>
                                          <p:attrName>style.visibility</p:attrName>
                                        </p:attrNameLst>
                                      </p:cBhvr>
                                      <p:to>
                                        <p:strVal val="visible"/>
                                      </p:to>
                                    </p:set>
                                    <p:animEffect transition="in" filter="checkerboard(across)">
                                      <p:cBhvr>
                                        <p:cTn id="7" dur="500"/>
                                        <p:tgtEl>
                                          <p:spTgt spid="1003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0355">
                                            <p:txEl>
                                              <p:pRg st="0" end="0"/>
                                            </p:txEl>
                                          </p:spTgt>
                                        </p:tgtEl>
                                        <p:attrNameLst>
                                          <p:attrName>style.visibility</p:attrName>
                                        </p:attrNameLst>
                                      </p:cBhvr>
                                      <p:to>
                                        <p:strVal val="visible"/>
                                      </p:to>
                                    </p:set>
                                    <p:anim calcmode="lin" valueType="num">
                                      <p:cBhvr additive="base">
                                        <p:cTn id="12"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0355">
                                            <p:txEl>
                                              <p:pRg st="1" end="1"/>
                                            </p:txEl>
                                          </p:spTgt>
                                        </p:tgtEl>
                                        <p:attrNameLst>
                                          <p:attrName>style.visibility</p:attrName>
                                        </p:attrNameLst>
                                      </p:cBhvr>
                                      <p:to>
                                        <p:strVal val="visible"/>
                                      </p:to>
                                    </p:set>
                                    <p:anim calcmode="lin" valueType="num">
                                      <p:cBhvr additive="base">
                                        <p:cTn id="18"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0355">
                                            <p:txEl>
                                              <p:pRg st="2" end="2"/>
                                            </p:txEl>
                                          </p:spTgt>
                                        </p:tgtEl>
                                        <p:attrNameLst>
                                          <p:attrName>style.visibility</p:attrName>
                                        </p:attrNameLst>
                                      </p:cBhvr>
                                      <p:to>
                                        <p:strVal val="visible"/>
                                      </p:to>
                                    </p:set>
                                    <p:anim calcmode="lin" valueType="num">
                                      <p:cBhvr additive="base">
                                        <p:cTn id="24"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0355">
                                            <p:txEl>
                                              <p:pRg st="3" end="3"/>
                                            </p:txEl>
                                          </p:spTgt>
                                        </p:tgtEl>
                                        <p:attrNameLst>
                                          <p:attrName>style.visibility</p:attrName>
                                        </p:attrNameLst>
                                      </p:cBhvr>
                                      <p:to>
                                        <p:strVal val="visible"/>
                                      </p:to>
                                    </p:set>
                                    <p:anim calcmode="lin" valueType="num">
                                      <p:cBhvr additive="base">
                                        <p:cTn id="30"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Completion of the Mishnah</a:t>
            </a:r>
          </a:p>
        </p:txBody>
      </p:sp>
      <p:sp>
        <p:nvSpPr>
          <p:cNvPr id="101379" name="Rectangle 3"/>
          <p:cNvSpPr>
            <a:spLocks noGrp="1" noChangeArrowheads="1"/>
          </p:cNvSpPr>
          <p:nvPr>
            <p:ph type="body" sz="half" idx="1"/>
          </p:nvPr>
        </p:nvSpPr>
        <p:spPr/>
        <p:txBody>
          <a:bodyPr/>
          <a:lstStyle/>
          <a:p>
            <a:pPr>
              <a:lnSpc>
                <a:spcPct val="90000"/>
              </a:lnSpc>
            </a:pPr>
            <a:r>
              <a:rPr lang="en-US" altLang="en-US" sz="2400"/>
              <a:t>About 200 AD, a written digest of the rabbinic oral tradition is completed.</a:t>
            </a:r>
          </a:p>
          <a:p>
            <a:pPr>
              <a:lnSpc>
                <a:spcPct val="90000"/>
              </a:lnSpc>
            </a:pPr>
            <a:r>
              <a:rPr lang="en-US" altLang="en-US" sz="2400"/>
              <a:t>This is important in preserving rabbinic Judaism, the basis for modern orthodox Judaism.</a:t>
            </a:r>
          </a:p>
          <a:p>
            <a:pPr>
              <a:lnSpc>
                <a:spcPct val="90000"/>
              </a:lnSpc>
            </a:pPr>
            <a:r>
              <a:rPr lang="en-US" altLang="en-US" sz="2400"/>
              <a:t>It also marks an early justification for how Judaism will function without temple and sacrifice.</a:t>
            </a:r>
          </a:p>
        </p:txBody>
      </p:sp>
      <p:pic>
        <p:nvPicPr>
          <p:cNvPr id="101382" name="Picture 6" descr="RJudah"/>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27313"/>
            <a:ext cx="3810000" cy="282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39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checkerboard(across)">
                                      <p:cBhvr>
                                        <p:cTn id="7" dur="500"/>
                                        <p:tgtEl>
                                          <p:spTgt spid="101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 calcmode="lin" valueType="num">
                                      <p:cBhvr additive="base">
                                        <p:cTn id="12"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1379">
                                            <p:txEl>
                                              <p:pRg st="1" end="1"/>
                                            </p:txEl>
                                          </p:spTgt>
                                        </p:tgtEl>
                                        <p:attrNameLst>
                                          <p:attrName>style.visibility</p:attrName>
                                        </p:attrNameLst>
                                      </p:cBhvr>
                                      <p:to>
                                        <p:strVal val="visible"/>
                                      </p:to>
                                    </p:set>
                                    <p:anim calcmode="lin" valueType="num">
                                      <p:cBhvr additive="base">
                                        <p:cTn id="18"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1379">
                                            <p:txEl>
                                              <p:pRg st="2" end="2"/>
                                            </p:txEl>
                                          </p:spTgt>
                                        </p:tgtEl>
                                        <p:attrNameLst>
                                          <p:attrName>style.visibility</p:attrName>
                                        </p:attrNameLst>
                                      </p:cBhvr>
                                      <p:to>
                                        <p:strVal val="visible"/>
                                      </p:to>
                                    </p:set>
                                    <p:anim calcmode="lin" valueType="num">
                                      <p:cBhvr additive="base">
                                        <p:cTn id="24"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Rise of Islam</a:t>
            </a:r>
          </a:p>
        </p:txBody>
      </p:sp>
      <p:sp>
        <p:nvSpPr>
          <p:cNvPr id="102403" name="Rectangle 3"/>
          <p:cNvSpPr>
            <a:spLocks noGrp="1" noChangeArrowheads="1"/>
          </p:cNvSpPr>
          <p:nvPr>
            <p:ph type="body" sz="half" idx="1"/>
          </p:nvPr>
        </p:nvSpPr>
        <p:spPr/>
        <p:txBody>
          <a:bodyPr/>
          <a:lstStyle/>
          <a:p>
            <a:pPr>
              <a:lnSpc>
                <a:spcPct val="90000"/>
              </a:lnSpc>
            </a:pPr>
            <a:r>
              <a:rPr lang="en-US" altLang="en-US" sz="2800"/>
              <a:t>In Arabia, Muhammad claimed to be a prophet, and gathered followers who spread his message by military evangelism.</a:t>
            </a:r>
          </a:p>
          <a:p>
            <a:pPr>
              <a:lnSpc>
                <a:spcPct val="90000"/>
              </a:lnSpc>
            </a:pPr>
            <a:r>
              <a:rPr lang="en-US" altLang="en-US" sz="2800"/>
              <a:t>Jerusalem was taken in 638, and was held by them (except during the Crusades) into the 20</a:t>
            </a:r>
            <a:r>
              <a:rPr lang="en-US" altLang="en-US" sz="2800" baseline="30000"/>
              <a:t>th</a:t>
            </a:r>
            <a:r>
              <a:rPr lang="en-US" altLang="en-US" sz="2800"/>
              <a:t> century.</a:t>
            </a:r>
          </a:p>
        </p:txBody>
      </p:sp>
      <p:pic>
        <p:nvPicPr>
          <p:cNvPr id="102406" name="Picture 6" descr="ArabBattle"/>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46350"/>
            <a:ext cx="3810000" cy="298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16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checkerboard(across)">
                                      <p:cBhvr>
                                        <p:cTn id="7" dur="500"/>
                                        <p:tgtEl>
                                          <p:spTgt spid="102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 calcmode="lin" valueType="num">
                                      <p:cBhvr additive="base">
                                        <p:cTn id="12" dur="500" fill="hold"/>
                                        <p:tgtEl>
                                          <p:spTgt spid="1024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2403">
                                            <p:txEl>
                                              <p:pRg st="1" end="1"/>
                                            </p:txEl>
                                          </p:spTgt>
                                        </p:tgtEl>
                                        <p:attrNameLst>
                                          <p:attrName>style.visibility</p:attrName>
                                        </p:attrNameLst>
                                      </p:cBhvr>
                                      <p:to>
                                        <p:strVal val="visible"/>
                                      </p:to>
                                    </p:set>
                                    <p:anim calcmode="lin" valueType="num">
                                      <p:cBhvr additive="base">
                                        <p:cTn id="18" dur="500" fill="hold"/>
                                        <p:tgtEl>
                                          <p:spTgt spid="10240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Muslim Empire</a:t>
            </a:r>
          </a:p>
        </p:txBody>
      </p:sp>
      <p:sp>
        <p:nvSpPr>
          <p:cNvPr id="103427" name="Rectangle 3"/>
          <p:cNvSpPr>
            <a:spLocks noGrp="1" noChangeArrowheads="1"/>
          </p:cNvSpPr>
          <p:nvPr>
            <p:ph type="body" sz="half" idx="1"/>
          </p:nvPr>
        </p:nvSpPr>
        <p:spPr/>
        <p:txBody>
          <a:bodyPr/>
          <a:lstStyle/>
          <a:p>
            <a:r>
              <a:rPr lang="en-US" altLang="en-US" sz="2800"/>
              <a:t>Islam spread rapidly thru the Middle East and N Africa, eventually into Europe &amp; the Far East.</a:t>
            </a:r>
          </a:p>
          <a:p>
            <a:r>
              <a:rPr lang="en-US" altLang="en-US" sz="2800"/>
              <a:t>Sometimes Jews &amp; Christians were killed outright, but usually they were allowed to live as 2</a:t>
            </a:r>
            <a:r>
              <a:rPr lang="en-US" altLang="en-US" sz="2800" baseline="30000"/>
              <a:t>nd</a:t>
            </a:r>
            <a:r>
              <a:rPr lang="en-US" altLang="en-US" sz="2800"/>
              <a:t> class citizens.</a:t>
            </a:r>
          </a:p>
        </p:txBody>
      </p:sp>
      <p:pic>
        <p:nvPicPr>
          <p:cNvPr id="103430" name="Picture 6" descr="IslamEmpire"/>
          <p:cNvPicPr>
            <a:picLocks noGrp="1" noChangeAspect="1" noChangeArrowheads="1"/>
          </p:cNvPicPr>
          <p:nvPr>
            <p:ph type="clipArt" sz="half" idx="2"/>
          </p:nvPr>
        </p:nvPicPr>
        <p:blipFill>
          <a:blip r:embed="rId3" cstate="print">
            <a:lum bright="12000"/>
            <a:extLst>
              <a:ext uri="{28A0092B-C50C-407E-A947-70E740481C1C}">
                <a14:useLocalDpi xmlns:a14="http://schemas.microsoft.com/office/drawing/2010/main" val="0"/>
              </a:ext>
            </a:extLst>
          </a:blip>
          <a:srcRect/>
          <a:stretch>
            <a:fillRect/>
          </a:stretch>
        </p:blipFill>
        <p:spPr>
          <a:xfrm>
            <a:off x="4648200" y="2662238"/>
            <a:ext cx="3810000" cy="275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31" name="Text Box 7"/>
          <p:cNvSpPr txBox="1">
            <a:spLocks noChangeArrowheads="1"/>
          </p:cNvSpPr>
          <p:nvPr/>
        </p:nvSpPr>
        <p:spPr bwMode="auto">
          <a:xfrm>
            <a:off x="5318125" y="3621088"/>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Arial" charset="0"/>
              </a:rPr>
              <a:t>Muslim Empire</a:t>
            </a:r>
          </a:p>
        </p:txBody>
      </p:sp>
    </p:spTree>
    <p:custDataLst>
      <p:tags r:id="rId1"/>
    </p:custDataLst>
  </p:cSld>
  <p:clrMapOvr>
    <a:masterClrMapping/>
  </p:clrMapOvr>
  <p:transition advTm="288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animEffect transition="in" filter="checkerboard(across)">
                                      <p:cBhvr>
                                        <p:cTn id="7" dur="500"/>
                                        <p:tgtEl>
                                          <p:spTgt spid="103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3431"/>
                                        </p:tgtEl>
                                        <p:attrNameLst>
                                          <p:attrName>style.visibility</p:attrName>
                                        </p:attrNameLst>
                                      </p:cBhvr>
                                      <p:to>
                                        <p:strVal val="visible"/>
                                      </p:to>
                                    </p:set>
                                    <p:anim calcmode="lin" valueType="num">
                                      <p:cBhvr additive="base">
                                        <p:cTn id="12" dur="500" fill="hold"/>
                                        <p:tgtEl>
                                          <p:spTgt spid="103431"/>
                                        </p:tgtEl>
                                        <p:attrNameLst>
                                          <p:attrName>ppt_x</p:attrName>
                                        </p:attrNameLst>
                                      </p:cBhvr>
                                      <p:tavLst>
                                        <p:tav tm="0">
                                          <p:val>
                                            <p:strVal val="1+#ppt_w/2"/>
                                          </p:val>
                                        </p:tav>
                                        <p:tav tm="100000">
                                          <p:val>
                                            <p:strVal val="#ppt_x"/>
                                          </p:val>
                                        </p:tav>
                                      </p:tavLst>
                                    </p:anim>
                                    <p:anim calcmode="lin" valueType="num">
                                      <p:cBhvr additive="base">
                                        <p:cTn id="13" dur="500" fill="hold"/>
                                        <p:tgtEl>
                                          <p:spTgt spid="10343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3427">
                                            <p:txEl>
                                              <p:pRg st="0" end="0"/>
                                            </p:txEl>
                                          </p:spTgt>
                                        </p:tgtEl>
                                        <p:attrNameLst>
                                          <p:attrName>style.visibility</p:attrName>
                                        </p:attrNameLst>
                                      </p:cBhvr>
                                      <p:to>
                                        <p:strVal val="visible"/>
                                      </p:to>
                                    </p:set>
                                    <p:anim calcmode="lin" valueType="num">
                                      <p:cBhvr additive="base">
                                        <p:cTn id="18" dur="500" fill="hold"/>
                                        <p:tgtEl>
                                          <p:spTgt spid="103427">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34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3427">
                                            <p:txEl>
                                              <p:pRg st="1" end="1"/>
                                            </p:txEl>
                                          </p:spTgt>
                                        </p:tgtEl>
                                        <p:attrNameLst>
                                          <p:attrName>style.visibility</p:attrName>
                                        </p:attrNameLst>
                                      </p:cBhvr>
                                      <p:to>
                                        <p:strVal val="visible"/>
                                      </p:to>
                                    </p:set>
                                    <p:anim calcmode="lin" valueType="num">
                                      <p:cBhvr additive="base">
                                        <p:cTn id="24" dur="500" fill="hold"/>
                                        <p:tgtEl>
                                          <p:spTgt spid="103427">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342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P spid="10343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Review at 1000 AD</a:t>
            </a:r>
          </a:p>
        </p:txBody>
      </p:sp>
      <p:sp>
        <p:nvSpPr>
          <p:cNvPr id="104451" name="Rectangle 3"/>
          <p:cNvSpPr>
            <a:spLocks noGrp="1" noChangeArrowheads="1"/>
          </p:cNvSpPr>
          <p:nvPr>
            <p:ph type="body" idx="1"/>
          </p:nvPr>
        </p:nvSpPr>
        <p:spPr/>
        <p:txBody>
          <a:bodyPr/>
          <a:lstStyle/>
          <a:p>
            <a:pPr>
              <a:lnSpc>
                <a:spcPct val="90000"/>
              </a:lnSpc>
            </a:pPr>
            <a:r>
              <a:rPr lang="en-US" altLang="en-US" sz="2800"/>
              <a:t>By this time, the Jews had been without a homeland for nearly a thousand years.</a:t>
            </a:r>
          </a:p>
          <a:p>
            <a:pPr>
              <a:lnSpc>
                <a:spcPct val="90000"/>
              </a:lnSpc>
            </a:pPr>
            <a:r>
              <a:rPr lang="en-US" altLang="en-US" sz="2800"/>
              <a:t>Yet they continued to exist as a people, scattered though they were, not being assimilated into the surrounding nations.</a:t>
            </a:r>
          </a:p>
          <a:p>
            <a:pPr>
              <a:lnSpc>
                <a:spcPct val="90000"/>
              </a:lnSpc>
            </a:pPr>
            <a:r>
              <a:rPr lang="en-US" altLang="en-US" sz="2800"/>
              <a:t>They had followed false Messiahs on at least two occasions, during the revolts against Rome.</a:t>
            </a:r>
          </a:p>
          <a:p>
            <a:pPr>
              <a:lnSpc>
                <a:spcPct val="90000"/>
              </a:lnSpc>
            </a:pPr>
            <a:r>
              <a:rPr lang="en-US" altLang="en-US" sz="2800"/>
              <a:t>They are without king or prince, sacrifice or sacred stone, ephod or idols, since about 70 AD, and with no sign they would return to their land.</a:t>
            </a:r>
          </a:p>
        </p:txBody>
      </p:sp>
    </p:spTree>
    <p:custDataLst>
      <p:tags r:id="rId1"/>
    </p:custDataLst>
  </p:cSld>
  <p:clrMapOvr>
    <a:masterClrMapping/>
  </p:clrMapOvr>
  <p:transition advTm="340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The Crusades</a:t>
            </a:r>
          </a:p>
        </p:txBody>
      </p:sp>
      <p:sp>
        <p:nvSpPr>
          <p:cNvPr id="105475" name="Rectangle 3"/>
          <p:cNvSpPr>
            <a:spLocks noGrp="1" noChangeArrowheads="1"/>
          </p:cNvSpPr>
          <p:nvPr>
            <p:ph type="body" sz="half" idx="1"/>
          </p:nvPr>
        </p:nvSpPr>
        <p:spPr/>
        <p:txBody>
          <a:bodyPr/>
          <a:lstStyle/>
          <a:p>
            <a:r>
              <a:rPr lang="en-US" altLang="en-US" sz="2400"/>
              <a:t>These wars by Christians to rescue the Holy Land from the Muslims were a terror for the Jews.</a:t>
            </a:r>
          </a:p>
          <a:p>
            <a:r>
              <a:rPr lang="en-US" altLang="en-US" sz="2400"/>
              <a:t>The Jews tended to be treated as enemies just like the Muslims.</a:t>
            </a:r>
          </a:p>
          <a:p>
            <a:r>
              <a:rPr lang="en-US" altLang="en-US" sz="2400"/>
              <a:t>Many Jews were killed in Europe &amp; the Middle East during the 10</a:t>
            </a:r>
            <a:r>
              <a:rPr lang="en-US" altLang="en-US" sz="2400" baseline="30000"/>
              <a:t>th</a:t>
            </a:r>
            <a:r>
              <a:rPr lang="en-US" altLang="en-US" sz="2400"/>
              <a:t>-12</a:t>
            </a:r>
            <a:r>
              <a:rPr lang="en-US" altLang="en-US" sz="2400" baseline="30000"/>
              <a:t>th</a:t>
            </a:r>
            <a:r>
              <a:rPr lang="en-US" altLang="en-US" sz="2400"/>
              <a:t> centuries.</a:t>
            </a:r>
          </a:p>
        </p:txBody>
      </p:sp>
      <p:pic>
        <p:nvPicPr>
          <p:cNvPr id="105478" name="Picture 6" descr="Jews&amp;Crusader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81538" y="1981200"/>
            <a:ext cx="374173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47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checkerboard(across)">
                                      <p:cBhvr>
                                        <p:cTn id="7" dur="500"/>
                                        <p:tgtEl>
                                          <p:spTgt spid="1054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5475">
                                            <p:txEl>
                                              <p:pRg st="0" end="0"/>
                                            </p:txEl>
                                          </p:spTgt>
                                        </p:tgtEl>
                                        <p:attrNameLst>
                                          <p:attrName>style.visibility</p:attrName>
                                        </p:attrNameLst>
                                      </p:cBhvr>
                                      <p:to>
                                        <p:strVal val="visible"/>
                                      </p:to>
                                    </p:set>
                                    <p:anim calcmode="lin" valueType="num">
                                      <p:cBhvr additive="base">
                                        <p:cTn id="12"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5475">
                                            <p:txEl>
                                              <p:pRg st="1" end="1"/>
                                            </p:txEl>
                                          </p:spTgt>
                                        </p:tgtEl>
                                        <p:attrNameLst>
                                          <p:attrName>style.visibility</p:attrName>
                                        </p:attrNameLst>
                                      </p:cBhvr>
                                      <p:to>
                                        <p:strVal val="visible"/>
                                      </p:to>
                                    </p:set>
                                    <p:anim calcmode="lin" valueType="num">
                                      <p:cBhvr additive="base">
                                        <p:cTn id="18"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5475">
                                            <p:txEl>
                                              <p:pRg st="2" end="2"/>
                                            </p:txEl>
                                          </p:spTgt>
                                        </p:tgtEl>
                                        <p:attrNameLst>
                                          <p:attrName>style.visibility</p:attrName>
                                        </p:attrNameLst>
                                      </p:cBhvr>
                                      <p:to>
                                        <p:strVal val="visible"/>
                                      </p:to>
                                    </p:set>
                                    <p:anim calcmode="lin" valueType="num">
                                      <p:cBhvr additive="base">
                                        <p:cTn id="24"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The Blessings – Leviticus 26</a:t>
            </a:r>
          </a:p>
        </p:txBody>
      </p:sp>
      <p:sp>
        <p:nvSpPr>
          <p:cNvPr id="69635" name="Text Box 3"/>
          <p:cNvSpPr txBox="1">
            <a:spLocks noChangeArrowheads="1"/>
          </p:cNvSpPr>
          <p:nvPr/>
        </p:nvSpPr>
        <p:spPr bwMode="auto">
          <a:xfrm>
            <a:off x="1143000" y="2438400"/>
            <a:ext cx="72390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If you follow my decrees and are careful to obey my commands, I will send you rain in its season, and the ground will yield its crops and the trees of the field their fruit.  Your threshing will continue until grape harvest and the grape harvest will continue until planting, and you will eat all the food you want and live in safety in your land.</a:t>
            </a:r>
          </a:p>
          <a:p>
            <a:pPr>
              <a:spcBef>
                <a:spcPct val="50000"/>
              </a:spcBef>
            </a:pPr>
            <a:r>
              <a:rPr lang="en-US" altLang="en-US"/>
              <a:t>I will grant peace in the land, and you will lie down and no one will make you afraid… (verses 3-13)</a:t>
            </a:r>
          </a:p>
        </p:txBody>
      </p:sp>
    </p:spTree>
    <p:custDataLst>
      <p:tags r:id="rId1"/>
    </p:custDataLst>
  </p:cSld>
  <p:clrMapOvr>
    <a:masterClrMapping/>
  </p:clrMapOvr>
  <p:transition advTm="414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checkerboard(across)">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Jews in Europe</a:t>
            </a:r>
          </a:p>
        </p:txBody>
      </p:sp>
      <p:sp>
        <p:nvSpPr>
          <p:cNvPr id="106499" name="Rectangle 3"/>
          <p:cNvSpPr>
            <a:spLocks noGrp="1" noChangeArrowheads="1"/>
          </p:cNvSpPr>
          <p:nvPr>
            <p:ph type="body" sz="half" idx="1"/>
          </p:nvPr>
        </p:nvSpPr>
        <p:spPr/>
        <p:txBody>
          <a:bodyPr/>
          <a:lstStyle/>
          <a:p>
            <a:r>
              <a:rPr lang="en-US" altLang="en-US" sz="2800"/>
              <a:t>Jews often faced extortion in Europe.</a:t>
            </a:r>
          </a:p>
          <a:p>
            <a:r>
              <a:rPr lang="en-US" altLang="en-US" sz="2800"/>
              <a:t>The Holy Roman Emperor held Rabbi Meir for ransom.</a:t>
            </a:r>
          </a:p>
          <a:p>
            <a:r>
              <a:rPr lang="en-US" altLang="en-US" sz="2800"/>
              <a:t>Meir died in prison rather than let his Jewish friends pay his ransom.</a:t>
            </a:r>
          </a:p>
        </p:txBody>
      </p:sp>
      <p:pic>
        <p:nvPicPr>
          <p:cNvPr id="106502" name="Picture 6" descr="RMei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59050"/>
            <a:ext cx="3810000" cy="295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82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checkerboard(across)">
                                      <p:cBhvr>
                                        <p:cTn id="7" dur="500"/>
                                        <p:tgtEl>
                                          <p:spTgt spid="1065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6499">
                                            <p:txEl>
                                              <p:pRg st="0" end="0"/>
                                            </p:txEl>
                                          </p:spTgt>
                                        </p:tgtEl>
                                        <p:attrNameLst>
                                          <p:attrName>style.visibility</p:attrName>
                                        </p:attrNameLst>
                                      </p:cBhvr>
                                      <p:to>
                                        <p:strVal val="visible"/>
                                      </p:to>
                                    </p:set>
                                    <p:anim calcmode="lin" valueType="num">
                                      <p:cBhvr additive="base">
                                        <p:cTn id="12"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6499">
                                            <p:txEl>
                                              <p:pRg st="1" end="1"/>
                                            </p:txEl>
                                          </p:spTgt>
                                        </p:tgtEl>
                                        <p:attrNameLst>
                                          <p:attrName>style.visibility</p:attrName>
                                        </p:attrNameLst>
                                      </p:cBhvr>
                                      <p:to>
                                        <p:strVal val="visible"/>
                                      </p:to>
                                    </p:set>
                                    <p:anim calcmode="lin" valueType="num">
                                      <p:cBhvr additive="base">
                                        <p:cTn id="18"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6499">
                                            <p:txEl>
                                              <p:pRg st="2" end="2"/>
                                            </p:txEl>
                                          </p:spTgt>
                                        </p:tgtEl>
                                        <p:attrNameLst>
                                          <p:attrName>style.visibility</p:attrName>
                                        </p:attrNameLst>
                                      </p:cBhvr>
                                      <p:to>
                                        <p:strVal val="visible"/>
                                      </p:to>
                                    </p:set>
                                    <p:anim calcmode="lin" valueType="num">
                                      <p:cBhvr additive="base">
                                        <p:cTn id="24"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Jews in England</a:t>
            </a:r>
          </a:p>
        </p:txBody>
      </p:sp>
      <p:sp>
        <p:nvSpPr>
          <p:cNvPr id="107523" name="Rectangle 3"/>
          <p:cNvSpPr>
            <a:spLocks noGrp="1" noChangeArrowheads="1"/>
          </p:cNvSpPr>
          <p:nvPr>
            <p:ph type="body" sz="half" idx="1"/>
          </p:nvPr>
        </p:nvSpPr>
        <p:spPr/>
        <p:txBody>
          <a:bodyPr/>
          <a:lstStyle/>
          <a:p>
            <a:r>
              <a:rPr lang="en-US" altLang="en-US" sz="2800"/>
              <a:t>Various European nations began to expel the Jews.</a:t>
            </a:r>
          </a:p>
          <a:p>
            <a:r>
              <a:rPr lang="en-US" altLang="en-US" sz="2800"/>
              <a:t>England forced all Jews to leave in 1290 AD.</a:t>
            </a:r>
          </a:p>
          <a:p>
            <a:r>
              <a:rPr lang="en-US" altLang="en-US" sz="2800"/>
              <a:t>They were not allowed to return until the time of Oliver Cromwell in the 1600s.</a:t>
            </a:r>
          </a:p>
        </p:txBody>
      </p:sp>
      <p:pic>
        <p:nvPicPr>
          <p:cNvPr id="107526" name="Picture 6" descr="JewsBanished"/>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097463" y="1981200"/>
            <a:ext cx="29114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40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checkerboard(across)">
                                      <p:cBhvr>
                                        <p:cTn id="7" dur="500"/>
                                        <p:tgtEl>
                                          <p:spTgt spid="107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7523">
                                            <p:txEl>
                                              <p:pRg st="0" end="0"/>
                                            </p:txEl>
                                          </p:spTgt>
                                        </p:tgtEl>
                                        <p:attrNameLst>
                                          <p:attrName>style.visibility</p:attrName>
                                        </p:attrNameLst>
                                      </p:cBhvr>
                                      <p:to>
                                        <p:strVal val="visible"/>
                                      </p:to>
                                    </p:set>
                                    <p:anim calcmode="lin" valueType="num">
                                      <p:cBhvr additive="base">
                                        <p:cTn id="12"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1" end="1"/>
                                            </p:txEl>
                                          </p:spTgt>
                                        </p:tgtEl>
                                        <p:attrNameLst>
                                          <p:attrName>style.visibility</p:attrName>
                                        </p:attrNameLst>
                                      </p:cBhvr>
                                      <p:to>
                                        <p:strVal val="visible"/>
                                      </p:to>
                                    </p:set>
                                    <p:anim calcmode="lin" valueType="num">
                                      <p:cBhvr additive="base">
                                        <p:cTn id="18"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7523">
                                            <p:txEl>
                                              <p:pRg st="2" end="2"/>
                                            </p:txEl>
                                          </p:spTgt>
                                        </p:tgtEl>
                                        <p:attrNameLst>
                                          <p:attrName>style.visibility</p:attrName>
                                        </p:attrNameLst>
                                      </p:cBhvr>
                                      <p:to>
                                        <p:strVal val="visible"/>
                                      </p:to>
                                    </p:set>
                                    <p:anim calcmode="lin" valueType="num">
                                      <p:cBhvr additive="base">
                                        <p:cTn id="24"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Jews in Spain</a:t>
            </a:r>
          </a:p>
        </p:txBody>
      </p:sp>
      <p:sp>
        <p:nvSpPr>
          <p:cNvPr id="108547" name="Rectangle 3"/>
          <p:cNvSpPr>
            <a:spLocks noGrp="1" noChangeArrowheads="1"/>
          </p:cNvSpPr>
          <p:nvPr>
            <p:ph type="body" sz="half" idx="1"/>
          </p:nvPr>
        </p:nvSpPr>
        <p:spPr/>
        <p:txBody>
          <a:bodyPr/>
          <a:lstStyle/>
          <a:p>
            <a:r>
              <a:rPr lang="en-US" altLang="en-US" sz="2400"/>
              <a:t>The same thing happened in Spain after it was retaken from the Muslims.</a:t>
            </a:r>
          </a:p>
          <a:p>
            <a:r>
              <a:rPr lang="en-US" altLang="en-US" sz="2400"/>
              <a:t>In the year Colombus discovered America, Ferdinand &amp; Isabella forced the Jews out.</a:t>
            </a:r>
          </a:p>
          <a:p>
            <a:r>
              <a:rPr lang="en-US" altLang="en-US" sz="2400"/>
              <a:t>By this time, there were few places in Europe for Jews to go.</a:t>
            </a:r>
          </a:p>
        </p:txBody>
      </p:sp>
      <p:pic>
        <p:nvPicPr>
          <p:cNvPr id="108550" name="Picture 6" descr="JewsSpain"/>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17788"/>
            <a:ext cx="3810000" cy="284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84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8550"/>
                                        </p:tgtEl>
                                        <p:attrNameLst>
                                          <p:attrName>style.visibility</p:attrName>
                                        </p:attrNameLst>
                                      </p:cBhvr>
                                      <p:to>
                                        <p:strVal val="visible"/>
                                      </p:to>
                                    </p:set>
                                    <p:animEffect transition="in" filter="checkerboard(across)">
                                      <p:cBhvr>
                                        <p:cTn id="7" dur="500"/>
                                        <p:tgtEl>
                                          <p:spTgt spid="108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8547">
                                            <p:txEl>
                                              <p:pRg st="0" end="0"/>
                                            </p:txEl>
                                          </p:spTgt>
                                        </p:tgtEl>
                                        <p:attrNameLst>
                                          <p:attrName>style.visibility</p:attrName>
                                        </p:attrNameLst>
                                      </p:cBhvr>
                                      <p:to>
                                        <p:strVal val="visible"/>
                                      </p:to>
                                    </p:set>
                                    <p:anim calcmode="lin" valueType="num">
                                      <p:cBhvr additive="base">
                                        <p:cTn id="12" dur="500" fill="hold"/>
                                        <p:tgtEl>
                                          <p:spTgt spid="1085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8547">
                                            <p:txEl>
                                              <p:pRg st="1" end="1"/>
                                            </p:txEl>
                                          </p:spTgt>
                                        </p:tgtEl>
                                        <p:attrNameLst>
                                          <p:attrName>style.visibility</p:attrName>
                                        </p:attrNameLst>
                                      </p:cBhvr>
                                      <p:to>
                                        <p:strVal val="visible"/>
                                      </p:to>
                                    </p:set>
                                    <p:anim calcmode="lin" valueType="num">
                                      <p:cBhvr additive="base">
                                        <p:cTn id="18" dur="500" fill="hold"/>
                                        <p:tgtEl>
                                          <p:spTgt spid="10854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8547">
                                            <p:txEl>
                                              <p:pRg st="2" end="2"/>
                                            </p:txEl>
                                          </p:spTgt>
                                        </p:tgtEl>
                                        <p:attrNameLst>
                                          <p:attrName>style.visibility</p:attrName>
                                        </p:attrNameLst>
                                      </p:cBhvr>
                                      <p:to>
                                        <p:strVal val="visible"/>
                                      </p:to>
                                    </p:set>
                                    <p:anim calcmode="lin" valueType="num">
                                      <p:cBhvr additive="base">
                                        <p:cTn id="24" dur="500" fill="hold"/>
                                        <p:tgtEl>
                                          <p:spTgt spid="10854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Expulsion Predicted</a:t>
            </a:r>
          </a:p>
        </p:txBody>
      </p:sp>
      <p:sp>
        <p:nvSpPr>
          <p:cNvPr id="109572" name="Text Box 4"/>
          <p:cNvSpPr txBox="1">
            <a:spLocks noChangeArrowheads="1"/>
          </p:cNvSpPr>
          <p:nvPr/>
        </p:nvSpPr>
        <p:spPr bwMode="auto">
          <a:xfrm>
            <a:off x="2057400" y="2438400"/>
            <a:ext cx="6096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Then the LORD will scatter you among all nations….  Among these nations you will find no repose, no resting place for the sole of your foot.  There the LORD will give you an anxious mind, eyes weary with longing, and a despairing heart.  You will be in constant suspense, filled with dread both night and day, never sure of your life.  (Deuteronomy 28:64-66)</a:t>
            </a:r>
          </a:p>
        </p:txBody>
      </p:sp>
    </p:spTree>
    <p:custDataLst>
      <p:tags r:id="rId1"/>
    </p:custDataLst>
  </p:cSld>
  <p:clrMapOvr>
    <a:masterClrMapping/>
  </p:clrMapOvr>
  <p:transition advTm="268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checkerboard(across)">
                                      <p:cBhvr>
                                        <p:cTn id="7"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False Messiah</a:t>
            </a:r>
          </a:p>
        </p:txBody>
      </p:sp>
      <p:sp>
        <p:nvSpPr>
          <p:cNvPr id="111619" name="Rectangle 3"/>
          <p:cNvSpPr>
            <a:spLocks noGrp="1" noChangeArrowheads="1"/>
          </p:cNvSpPr>
          <p:nvPr>
            <p:ph type="body" sz="half" idx="1"/>
          </p:nvPr>
        </p:nvSpPr>
        <p:spPr/>
        <p:txBody>
          <a:bodyPr/>
          <a:lstStyle/>
          <a:p>
            <a:pPr>
              <a:lnSpc>
                <a:spcPct val="90000"/>
              </a:lnSpc>
            </a:pPr>
            <a:r>
              <a:rPr lang="en-US" altLang="en-US" sz="2400"/>
              <a:t>In 1672, a Jewish fellow, Shabbati Zevi, in Turkey, claimed to be the Messiah.</a:t>
            </a:r>
          </a:p>
          <a:p>
            <a:pPr>
              <a:lnSpc>
                <a:spcPct val="90000"/>
              </a:lnSpc>
            </a:pPr>
            <a:r>
              <a:rPr lang="en-US" altLang="en-US" sz="2400"/>
              <a:t>He attracted a large following.</a:t>
            </a:r>
          </a:p>
          <a:p>
            <a:pPr>
              <a:lnSpc>
                <a:spcPct val="90000"/>
              </a:lnSpc>
            </a:pPr>
            <a:r>
              <a:rPr lang="en-US" altLang="en-US" sz="2400"/>
              <a:t>When the authorities jailed him &amp; threatened his life, he became a Muslim.</a:t>
            </a:r>
          </a:p>
          <a:p>
            <a:pPr>
              <a:lnSpc>
                <a:spcPct val="90000"/>
              </a:lnSpc>
            </a:pPr>
            <a:r>
              <a:rPr lang="en-US" altLang="en-US" sz="2400"/>
              <a:t>He still has followers today.</a:t>
            </a:r>
          </a:p>
          <a:p>
            <a:pPr>
              <a:lnSpc>
                <a:spcPct val="90000"/>
              </a:lnSpc>
            </a:pPr>
            <a:r>
              <a:rPr lang="en-US" altLang="en-US" sz="2400"/>
              <a:t>He is another example of Jesus’ prediction in John 5:43.</a:t>
            </a:r>
          </a:p>
        </p:txBody>
      </p:sp>
      <p:pic>
        <p:nvPicPr>
          <p:cNvPr id="111622" name="Picture 6" descr="ShZvi"/>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70175"/>
            <a:ext cx="3810000" cy="273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43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checkerboard(across)">
                                      <p:cBhvr>
                                        <p:cTn id="7" dur="500"/>
                                        <p:tgtEl>
                                          <p:spTgt spid="1116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1619">
                                            <p:txEl>
                                              <p:pRg st="0" end="0"/>
                                            </p:txEl>
                                          </p:spTgt>
                                        </p:tgtEl>
                                        <p:attrNameLst>
                                          <p:attrName>style.visibility</p:attrName>
                                        </p:attrNameLst>
                                      </p:cBhvr>
                                      <p:to>
                                        <p:strVal val="visible"/>
                                      </p:to>
                                    </p:set>
                                    <p:anim calcmode="lin" valueType="num">
                                      <p:cBhvr additive="base">
                                        <p:cTn id="12"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1619">
                                            <p:txEl>
                                              <p:pRg st="1" end="1"/>
                                            </p:txEl>
                                          </p:spTgt>
                                        </p:tgtEl>
                                        <p:attrNameLst>
                                          <p:attrName>style.visibility</p:attrName>
                                        </p:attrNameLst>
                                      </p:cBhvr>
                                      <p:to>
                                        <p:strVal val="visible"/>
                                      </p:to>
                                    </p:set>
                                    <p:anim calcmode="lin" valueType="num">
                                      <p:cBhvr additive="base">
                                        <p:cTn id="18" dur="500" fill="hold"/>
                                        <p:tgtEl>
                                          <p:spTgt spid="1116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1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1619">
                                            <p:txEl>
                                              <p:pRg st="2" end="2"/>
                                            </p:txEl>
                                          </p:spTgt>
                                        </p:tgtEl>
                                        <p:attrNameLst>
                                          <p:attrName>style.visibility</p:attrName>
                                        </p:attrNameLst>
                                      </p:cBhvr>
                                      <p:to>
                                        <p:strVal val="visible"/>
                                      </p:to>
                                    </p:set>
                                    <p:anim calcmode="lin" valueType="num">
                                      <p:cBhvr additive="base">
                                        <p:cTn id="24" dur="500" fill="hold"/>
                                        <p:tgtEl>
                                          <p:spTgt spid="1116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16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1619">
                                            <p:txEl>
                                              <p:pRg st="3" end="3"/>
                                            </p:txEl>
                                          </p:spTgt>
                                        </p:tgtEl>
                                        <p:attrNameLst>
                                          <p:attrName>style.visibility</p:attrName>
                                        </p:attrNameLst>
                                      </p:cBhvr>
                                      <p:to>
                                        <p:strVal val="visible"/>
                                      </p:to>
                                    </p:set>
                                    <p:anim calcmode="lin" valueType="num">
                                      <p:cBhvr additive="base">
                                        <p:cTn id="30" dur="500" fill="hold"/>
                                        <p:tgtEl>
                                          <p:spTgt spid="1116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16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1619">
                                            <p:txEl>
                                              <p:pRg st="4" end="4"/>
                                            </p:txEl>
                                          </p:spTgt>
                                        </p:tgtEl>
                                        <p:attrNameLst>
                                          <p:attrName>style.visibility</p:attrName>
                                        </p:attrNameLst>
                                      </p:cBhvr>
                                      <p:to>
                                        <p:strVal val="visible"/>
                                      </p:to>
                                    </p:set>
                                    <p:anim calcmode="lin" valueType="num">
                                      <p:cBhvr additive="base">
                                        <p:cTn id="36" dur="500" fill="hold"/>
                                        <p:tgtEl>
                                          <p:spTgt spid="11161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116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Jews in America</a:t>
            </a:r>
          </a:p>
        </p:txBody>
      </p:sp>
      <p:sp>
        <p:nvSpPr>
          <p:cNvPr id="112643" name="Rectangle 3"/>
          <p:cNvSpPr>
            <a:spLocks noGrp="1" noChangeArrowheads="1"/>
          </p:cNvSpPr>
          <p:nvPr>
            <p:ph type="body" sz="half" idx="1"/>
          </p:nvPr>
        </p:nvSpPr>
        <p:spPr/>
        <p:txBody>
          <a:bodyPr/>
          <a:lstStyle/>
          <a:p>
            <a:pPr>
              <a:lnSpc>
                <a:spcPct val="90000"/>
              </a:lnSpc>
            </a:pPr>
            <a:r>
              <a:rPr lang="en-US" altLang="en-US" sz="2400"/>
              <a:t>Jews have generally been treated much better here than elsewhere, but they have faced discrimination.</a:t>
            </a:r>
          </a:p>
          <a:p>
            <a:pPr>
              <a:lnSpc>
                <a:spcPct val="90000"/>
              </a:lnSpc>
            </a:pPr>
            <a:r>
              <a:rPr lang="en-US" altLang="en-US" sz="2400"/>
              <a:t>One example is the treatment they received in colonial New Amsterdam.</a:t>
            </a:r>
          </a:p>
          <a:p>
            <a:pPr>
              <a:lnSpc>
                <a:spcPct val="90000"/>
              </a:lnSpc>
            </a:pPr>
            <a:r>
              <a:rPr lang="en-US" altLang="en-US" sz="2400"/>
              <a:t>Until late in the 20</a:t>
            </a:r>
            <a:r>
              <a:rPr lang="en-US" altLang="en-US" sz="2400" baseline="30000"/>
              <a:t>th</a:t>
            </a:r>
            <a:r>
              <a:rPr lang="en-US" altLang="en-US" sz="2400"/>
              <a:t> century, they frequently faced bias in club memberships, jobs &amp; housing.</a:t>
            </a:r>
          </a:p>
        </p:txBody>
      </p:sp>
      <p:pic>
        <p:nvPicPr>
          <p:cNvPr id="112646" name="Picture 6" descr="NAmsterdam"/>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743200"/>
            <a:ext cx="3810000" cy="2589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15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46"/>
                                        </p:tgtEl>
                                        <p:attrNameLst>
                                          <p:attrName>style.visibility</p:attrName>
                                        </p:attrNameLst>
                                      </p:cBhvr>
                                      <p:to>
                                        <p:strVal val="visible"/>
                                      </p:to>
                                    </p:set>
                                    <p:animEffect transition="in" filter="checkerboard(across)">
                                      <p:cBhvr>
                                        <p:cTn id="7" dur="500"/>
                                        <p:tgtEl>
                                          <p:spTgt spid="112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2643">
                                            <p:txEl>
                                              <p:pRg st="0" end="0"/>
                                            </p:txEl>
                                          </p:spTgt>
                                        </p:tgtEl>
                                        <p:attrNameLst>
                                          <p:attrName>style.visibility</p:attrName>
                                        </p:attrNameLst>
                                      </p:cBhvr>
                                      <p:to>
                                        <p:strVal val="visible"/>
                                      </p:to>
                                    </p:set>
                                    <p:anim calcmode="lin" valueType="num">
                                      <p:cBhvr additive="base">
                                        <p:cTn id="12" dur="500" fill="hold"/>
                                        <p:tgtEl>
                                          <p:spTgt spid="1126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2643">
                                            <p:txEl>
                                              <p:pRg st="1" end="1"/>
                                            </p:txEl>
                                          </p:spTgt>
                                        </p:tgtEl>
                                        <p:attrNameLst>
                                          <p:attrName>style.visibility</p:attrName>
                                        </p:attrNameLst>
                                      </p:cBhvr>
                                      <p:to>
                                        <p:strVal val="visible"/>
                                      </p:to>
                                    </p:set>
                                    <p:anim calcmode="lin" valueType="num">
                                      <p:cBhvr additive="base">
                                        <p:cTn id="18" dur="500" fill="hold"/>
                                        <p:tgtEl>
                                          <p:spTgt spid="11264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2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2643">
                                            <p:txEl>
                                              <p:pRg st="2" end="2"/>
                                            </p:txEl>
                                          </p:spTgt>
                                        </p:tgtEl>
                                        <p:attrNameLst>
                                          <p:attrName>style.visibility</p:attrName>
                                        </p:attrNameLst>
                                      </p:cBhvr>
                                      <p:to>
                                        <p:strVal val="visible"/>
                                      </p:to>
                                    </p:set>
                                    <p:anim calcmode="lin" valueType="num">
                                      <p:cBhvr additive="base">
                                        <p:cTn id="24" dur="500" fill="hold"/>
                                        <p:tgtEl>
                                          <p:spTgt spid="11264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a:t>Review to 1850</a:t>
            </a:r>
          </a:p>
        </p:txBody>
      </p:sp>
      <p:sp>
        <p:nvSpPr>
          <p:cNvPr id="113667" name="Rectangle 3"/>
          <p:cNvSpPr>
            <a:spLocks noGrp="1" noChangeArrowheads="1"/>
          </p:cNvSpPr>
          <p:nvPr>
            <p:ph type="body" idx="1"/>
          </p:nvPr>
        </p:nvSpPr>
        <p:spPr/>
        <p:txBody>
          <a:bodyPr/>
          <a:lstStyle/>
          <a:p>
            <a:r>
              <a:rPr lang="en-US" altLang="en-US" sz="2800"/>
              <a:t>Up to this point, we have seen the disaster prophecies of Moses fulfilled in a striking way.</a:t>
            </a:r>
          </a:p>
          <a:p>
            <a:r>
              <a:rPr lang="en-US" altLang="en-US" sz="2800"/>
              <a:t>We have also seen a number of people claiming to be the Messiah &amp; attracting a significant following.</a:t>
            </a:r>
          </a:p>
          <a:p>
            <a:r>
              <a:rPr lang="en-US" altLang="en-US" sz="2800"/>
              <a:t>Israel has also been without king or prince, sacrifice or sacred stones, ephod or idols.</a:t>
            </a:r>
          </a:p>
          <a:p>
            <a:r>
              <a:rPr lang="en-US" altLang="en-US" sz="2800"/>
              <a:t>But what about Hosea 3:5 and Isaiah 11 re/ a return?  To 1850, little evidence of this fulfillment.</a:t>
            </a:r>
          </a:p>
          <a:p>
            <a:endParaRPr lang="en-US" altLang="en-US" sz="2800"/>
          </a:p>
        </p:txBody>
      </p:sp>
    </p:spTree>
    <p:custDataLst>
      <p:tags r:id="rId1"/>
    </p:custDataLst>
  </p:cSld>
  <p:clrMapOvr>
    <a:masterClrMapping/>
  </p:clrMapOvr>
  <p:transition advTm="399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3" end="3"/>
                                            </p:txEl>
                                          </p:spTgt>
                                        </p:tgtEl>
                                        <p:attrNameLst>
                                          <p:attrName>style.visibility</p:attrName>
                                        </p:attrNameLst>
                                      </p:cBhvr>
                                      <p:to>
                                        <p:strVal val="visible"/>
                                      </p:to>
                                    </p:set>
                                    <p:anim calcmode="lin" valueType="num">
                                      <p:cBhvr additive="base">
                                        <p:cTn id="25"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Herzl's Dream</a:t>
            </a:r>
          </a:p>
        </p:txBody>
      </p:sp>
      <p:sp>
        <p:nvSpPr>
          <p:cNvPr id="114691" name="Rectangle 3"/>
          <p:cNvSpPr>
            <a:spLocks noGrp="1" noChangeArrowheads="1"/>
          </p:cNvSpPr>
          <p:nvPr>
            <p:ph type="body" sz="half" idx="1"/>
          </p:nvPr>
        </p:nvSpPr>
        <p:spPr/>
        <p:txBody>
          <a:bodyPr/>
          <a:lstStyle/>
          <a:p>
            <a:pPr>
              <a:lnSpc>
                <a:spcPct val="90000"/>
              </a:lnSpc>
            </a:pPr>
            <a:r>
              <a:rPr lang="en-US" altLang="en-US" sz="2400"/>
              <a:t>About1895, a Jewish officer in the French army was court-martialed due to bias. Reporter Theodore Herzl felt the Jews would never be safe unless they had their own state.</a:t>
            </a:r>
          </a:p>
          <a:p>
            <a:pPr>
              <a:lnSpc>
                <a:spcPct val="90000"/>
              </a:lnSpc>
            </a:pPr>
            <a:r>
              <a:rPr lang="en-US" altLang="en-US" sz="2400"/>
              <a:t>Herzl founded the movement called Zionism.</a:t>
            </a:r>
          </a:p>
          <a:p>
            <a:pPr>
              <a:lnSpc>
                <a:spcPct val="90000"/>
              </a:lnSpc>
            </a:pPr>
            <a:r>
              <a:rPr lang="en-US" altLang="en-US" sz="2400"/>
              <a:t>At one point Uganda was considered, but later Herzl became convinced Palestine was the right place.</a:t>
            </a:r>
          </a:p>
        </p:txBody>
      </p:sp>
      <p:pic>
        <p:nvPicPr>
          <p:cNvPr id="114694" name="Picture 6" descr="Herzl"/>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22538"/>
            <a:ext cx="38100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71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4694"/>
                                        </p:tgtEl>
                                        <p:attrNameLst>
                                          <p:attrName>style.visibility</p:attrName>
                                        </p:attrNameLst>
                                      </p:cBhvr>
                                      <p:to>
                                        <p:strVal val="visible"/>
                                      </p:to>
                                    </p:set>
                                    <p:animEffect transition="in" filter="checkerboard(across)">
                                      <p:cBhvr>
                                        <p:cTn id="7" dur="500"/>
                                        <p:tgtEl>
                                          <p:spTgt spid="114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4691">
                                            <p:txEl>
                                              <p:pRg st="0" end="0"/>
                                            </p:txEl>
                                          </p:spTgt>
                                        </p:tgtEl>
                                        <p:attrNameLst>
                                          <p:attrName>style.visibility</p:attrName>
                                        </p:attrNameLst>
                                      </p:cBhvr>
                                      <p:to>
                                        <p:strVal val="visible"/>
                                      </p:to>
                                    </p:set>
                                    <p:anim calcmode="lin" valueType="num">
                                      <p:cBhvr additive="base">
                                        <p:cTn id="12" dur="500" fill="hold"/>
                                        <p:tgtEl>
                                          <p:spTgt spid="11469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4691">
                                            <p:txEl>
                                              <p:pRg st="1" end="1"/>
                                            </p:txEl>
                                          </p:spTgt>
                                        </p:tgtEl>
                                        <p:attrNameLst>
                                          <p:attrName>style.visibility</p:attrName>
                                        </p:attrNameLst>
                                      </p:cBhvr>
                                      <p:to>
                                        <p:strVal val="visible"/>
                                      </p:to>
                                    </p:set>
                                    <p:anim calcmode="lin" valueType="num">
                                      <p:cBhvr additive="base">
                                        <p:cTn id="18" dur="500" fill="hold"/>
                                        <p:tgtEl>
                                          <p:spTgt spid="11469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46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4691">
                                            <p:txEl>
                                              <p:pRg st="2" end="2"/>
                                            </p:txEl>
                                          </p:spTgt>
                                        </p:tgtEl>
                                        <p:attrNameLst>
                                          <p:attrName>style.visibility</p:attrName>
                                        </p:attrNameLst>
                                      </p:cBhvr>
                                      <p:to>
                                        <p:strVal val="visible"/>
                                      </p:to>
                                    </p:set>
                                    <p:anim calcmode="lin" valueType="num">
                                      <p:cBhvr additive="base">
                                        <p:cTn id="24" dur="500" fill="hold"/>
                                        <p:tgtEl>
                                          <p:spTgt spid="11469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46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Settlement in Palestine</a:t>
            </a:r>
          </a:p>
        </p:txBody>
      </p:sp>
      <p:sp>
        <p:nvSpPr>
          <p:cNvPr id="115715" name="Rectangle 3"/>
          <p:cNvSpPr>
            <a:spLocks noGrp="1" noChangeArrowheads="1"/>
          </p:cNvSpPr>
          <p:nvPr>
            <p:ph type="body" sz="half" idx="1"/>
          </p:nvPr>
        </p:nvSpPr>
        <p:spPr/>
        <p:txBody>
          <a:bodyPr/>
          <a:lstStyle/>
          <a:p>
            <a:r>
              <a:rPr lang="en-US" altLang="en-US" sz="2800"/>
              <a:t>Several wealthy Jews gave funds for Jewish settlement in Palestine.</a:t>
            </a:r>
          </a:p>
          <a:p>
            <a:r>
              <a:rPr lang="en-US" altLang="en-US" sz="2800"/>
              <a:t>But for a long time, only a few Jews were willing to leave Europe or America for a hard life in the Middle East.</a:t>
            </a:r>
          </a:p>
        </p:txBody>
      </p:sp>
      <p:pic>
        <p:nvPicPr>
          <p:cNvPr id="115718" name="Picture 6" descr="Rothschild"/>
          <p:cNvPicPr>
            <a:picLocks noGrp="1" noChangeAspect="1" noChangeArrowheads="1"/>
          </p:cNvPicPr>
          <p:nvPr>
            <p:ph type="clipArt" sz="half" idx="2"/>
          </p:nvPr>
        </p:nvPicPr>
        <p:blipFill>
          <a:blip r:embed="rId3" cstate="print">
            <a:lum bright="30000"/>
            <a:extLst>
              <a:ext uri="{28A0092B-C50C-407E-A947-70E740481C1C}">
                <a14:useLocalDpi xmlns:a14="http://schemas.microsoft.com/office/drawing/2010/main" val="0"/>
              </a:ext>
            </a:extLst>
          </a:blip>
          <a:srcRect/>
          <a:stretch>
            <a:fillRect/>
          </a:stretch>
        </p:blipFill>
        <p:spPr>
          <a:xfrm>
            <a:off x="5045075" y="1981200"/>
            <a:ext cx="30146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7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checkerboard(across)">
                                      <p:cBhvr>
                                        <p:cTn id="7" dur="500"/>
                                        <p:tgtEl>
                                          <p:spTgt spid="1157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5715">
                                            <p:txEl>
                                              <p:pRg st="0" end="0"/>
                                            </p:txEl>
                                          </p:spTgt>
                                        </p:tgtEl>
                                        <p:attrNameLst>
                                          <p:attrName>style.visibility</p:attrName>
                                        </p:attrNameLst>
                                      </p:cBhvr>
                                      <p:to>
                                        <p:strVal val="visible"/>
                                      </p:to>
                                    </p:set>
                                    <p:anim calcmode="lin" valueType="num">
                                      <p:cBhvr additive="base">
                                        <p:cTn id="12" dur="500" fill="hold"/>
                                        <p:tgtEl>
                                          <p:spTgt spid="11571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57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5715">
                                            <p:txEl>
                                              <p:pRg st="1" end="1"/>
                                            </p:txEl>
                                          </p:spTgt>
                                        </p:tgtEl>
                                        <p:attrNameLst>
                                          <p:attrName>style.visibility</p:attrName>
                                        </p:attrNameLst>
                                      </p:cBhvr>
                                      <p:to>
                                        <p:strVal val="visible"/>
                                      </p:to>
                                    </p:set>
                                    <p:anim calcmode="lin" valueType="num">
                                      <p:cBhvr additive="base">
                                        <p:cTn id="18" dur="500" fill="hold"/>
                                        <p:tgtEl>
                                          <p:spTgt spid="11571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57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Resurrection of Hebrew</a:t>
            </a:r>
          </a:p>
        </p:txBody>
      </p:sp>
      <p:sp>
        <p:nvSpPr>
          <p:cNvPr id="116739" name="Rectangle 3"/>
          <p:cNvSpPr>
            <a:spLocks noGrp="1" noChangeArrowheads="1"/>
          </p:cNvSpPr>
          <p:nvPr>
            <p:ph type="body" sz="half" idx="1"/>
          </p:nvPr>
        </p:nvSpPr>
        <p:spPr/>
        <p:txBody>
          <a:bodyPr/>
          <a:lstStyle/>
          <a:p>
            <a:pPr>
              <a:lnSpc>
                <a:spcPct val="90000"/>
              </a:lnSpc>
            </a:pPr>
            <a:r>
              <a:rPr lang="en-US" altLang="en-US" sz="2400"/>
              <a:t>As settlers returned to Palestine, the question of language arose.  What should they speak?  Arabic? Yiddish?</a:t>
            </a:r>
          </a:p>
          <a:p>
            <a:pPr>
              <a:lnSpc>
                <a:spcPct val="90000"/>
              </a:lnSpc>
            </a:pPr>
            <a:r>
              <a:rPr lang="en-US" altLang="en-US" sz="2400"/>
              <a:t>Eliezer ben Yehudah felt they would best be united by reviving ancient Hebrew.</a:t>
            </a:r>
          </a:p>
          <a:p>
            <a:pPr>
              <a:lnSpc>
                <a:spcPct val="90000"/>
              </a:lnSpc>
            </a:pPr>
            <a:r>
              <a:rPr lang="en-US" altLang="en-US" sz="2400"/>
              <a:t>His dictionary was published in 1909, and he became the Noah Webster of Hebrew.</a:t>
            </a:r>
          </a:p>
        </p:txBody>
      </p:sp>
      <p:pic>
        <p:nvPicPr>
          <p:cNvPr id="116742" name="Picture 6" descr="BenYehuda"/>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22550"/>
            <a:ext cx="3810000" cy="283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696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animEffect transition="in" filter="checkerboard(across)">
                                      <p:cBhvr>
                                        <p:cTn id="7" dur="500"/>
                                        <p:tgtEl>
                                          <p:spTgt spid="116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6739">
                                            <p:txEl>
                                              <p:pRg st="0" end="0"/>
                                            </p:txEl>
                                          </p:spTgt>
                                        </p:tgtEl>
                                        <p:attrNameLst>
                                          <p:attrName>style.visibility</p:attrName>
                                        </p:attrNameLst>
                                      </p:cBhvr>
                                      <p:to>
                                        <p:strVal val="visible"/>
                                      </p:to>
                                    </p:set>
                                    <p:anim calcmode="lin" valueType="num">
                                      <p:cBhvr additive="base">
                                        <p:cTn id="12" dur="500" fill="hold"/>
                                        <p:tgtEl>
                                          <p:spTgt spid="1167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6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6739">
                                            <p:txEl>
                                              <p:pRg st="1" end="1"/>
                                            </p:txEl>
                                          </p:spTgt>
                                        </p:tgtEl>
                                        <p:attrNameLst>
                                          <p:attrName>style.visibility</p:attrName>
                                        </p:attrNameLst>
                                      </p:cBhvr>
                                      <p:to>
                                        <p:strVal val="visible"/>
                                      </p:to>
                                    </p:set>
                                    <p:anim calcmode="lin" valueType="num">
                                      <p:cBhvr additive="base">
                                        <p:cTn id="18" dur="500" fill="hold"/>
                                        <p:tgtEl>
                                          <p:spTgt spid="11673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6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6739">
                                            <p:txEl>
                                              <p:pRg st="2" end="2"/>
                                            </p:txEl>
                                          </p:spTgt>
                                        </p:tgtEl>
                                        <p:attrNameLst>
                                          <p:attrName>style.visibility</p:attrName>
                                        </p:attrNameLst>
                                      </p:cBhvr>
                                      <p:to>
                                        <p:strVal val="visible"/>
                                      </p:to>
                                    </p:set>
                                    <p:anim calcmode="lin" valueType="num">
                                      <p:cBhvr additive="base">
                                        <p:cTn id="24" dur="500" fill="hold"/>
                                        <p:tgtEl>
                                          <p:spTgt spid="11673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67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The Curses – Leviticus 26</a:t>
            </a:r>
          </a:p>
        </p:txBody>
      </p:sp>
      <p:sp>
        <p:nvSpPr>
          <p:cNvPr id="70659" name="Text Box 3"/>
          <p:cNvSpPr txBox="1">
            <a:spLocks noChangeArrowheads="1"/>
          </p:cNvSpPr>
          <p:nvPr/>
        </p:nvSpPr>
        <p:spPr bwMode="auto">
          <a:xfrm>
            <a:off x="838200" y="2133600"/>
            <a:ext cx="7696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But if you will not listen to me and carry out all these commands…  then I will do this to you:  I will bring upon you sudden terror, wasting diseases and fever that will destroy your sight and drain away your life.  You will plant seed in vain, because your enemies will eat it.  I will set my face against you so that you will be defeated by your enemies; those who hate you will rule over you, and you will flee even when no one is pursuing you….  If after all this you do not listen to me, I will punish you for your sins seven times over… (verses 14-46)</a:t>
            </a:r>
            <a:endParaRPr lang="en-US" altLang="en-US" sz="4400">
              <a:solidFill>
                <a:schemeClr val="tx2"/>
              </a:solidFill>
              <a:latin typeface="Arial Narrow" pitchFamily="34" charset="0"/>
            </a:endParaRPr>
          </a:p>
        </p:txBody>
      </p:sp>
    </p:spTree>
    <p:custDataLst>
      <p:tags r:id="rId1"/>
    </p:custDataLst>
  </p:cSld>
  <p:clrMapOvr>
    <a:masterClrMapping/>
  </p:clrMapOvr>
  <p:transition advTm="309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checkerboard(across)">
                                      <p:cBhvr>
                                        <p:cTn id="7"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a:t>Ottoman Empire</a:t>
            </a:r>
          </a:p>
        </p:txBody>
      </p:sp>
      <p:sp>
        <p:nvSpPr>
          <p:cNvPr id="117763" name="Rectangle 3"/>
          <p:cNvSpPr>
            <a:spLocks noGrp="1" noChangeArrowheads="1"/>
          </p:cNvSpPr>
          <p:nvPr>
            <p:ph type="body" sz="half" idx="1"/>
          </p:nvPr>
        </p:nvSpPr>
        <p:spPr/>
        <p:txBody>
          <a:bodyPr/>
          <a:lstStyle/>
          <a:p>
            <a:r>
              <a:rPr lang="en-US" altLang="en-US" sz="2800"/>
              <a:t>By the early 20</a:t>
            </a:r>
            <a:r>
              <a:rPr lang="en-US" altLang="en-US" sz="2800" baseline="30000"/>
              <a:t>th</a:t>
            </a:r>
            <a:r>
              <a:rPr lang="en-US" altLang="en-US" sz="2800"/>
              <a:t> century, the Ottoman Empire was in bad shape, "the sick man of Europe."</a:t>
            </a:r>
          </a:p>
          <a:p>
            <a:r>
              <a:rPr lang="en-US" altLang="en-US" sz="2800"/>
              <a:t>It fell apart at the end of World War 1, where it had allied with Germany.</a:t>
            </a:r>
          </a:p>
        </p:txBody>
      </p:sp>
      <p:pic>
        <p:nvPicPr>
          <p:cNvPr id="117766" name="Picture 6" descr="OttomanEmpire"/>
          <p:cNvPicPr>
            <a:picLocks noGrp="1" noChangeAspect="1" noChangeArrowheads="1"/>
          </p:cNvPicPr>
          <p:nvPr>
            <p:ph type="clipArt" sz="half" idx="2"/>
          </p:nvPr>
        </p:nvPicPr>
        <p:blipFill>
          <a:blip r:embed="rId3" cstate="print">
            <a:lum bright="12000"/>
            <a:extLst>
              <a:ext uri="{28A0092B-C50C-407E-A947-70E740481C1C}">
                <a14:useLocalDpi xmlns:a14="http://schemas.microsoft.com/office/drawing/2010/main" val="0"/>
              </a:ext>
            </a:extLst>
          </a:blip>
          <a:srcRect/>
          <a:stretch>
            <a:fillRect/>
          </a:stretch>
        </p:blipFill>
        <p:spPr>
          <a:xfrm>
            <a:off x="4648200" y="2687638"/>
            <a:ext cx="3810000" cy="2701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7" name="Text Box 7"/>
          <p:cNvSpPr txBox="1">
            <a:spLocks noChangeArrowheads="1"/>
          </p:cNvSpPr>
          <p:nvPr/>
        </p:nvSpPr>
        <p:spPr bwMode="auto">
          <a:xfrm>
            <a:off x="5089525" y="3316288"/>
            <a:ext cx="255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Arial" charset="0"/>
              </a:rPr>
              <a:t>Ottoman Empire</a:t>
            </a:r>
          </a:p>
        </p:txBody>
      </p:sp>
    </p:spTree>
    <p:custDataLst>
      <p:tags r:id="rId1"/>
    </p:custDataLst>
  </p:cSld>
  <p:clrMapOvr>
    <a:masterClrMapping/>
  </p:clrMapOvr>
  <p:transition advTm="422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checkerboard(across)">
                                      <p:cBhvr>
                                        <p:cTn id="7" dur="500"/>
                                        <p:tgtEl>
                                          <p:spTgt spid="117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17767"/>
                                        </p:tgtEl>
                                        <p:attrNameLst>
                                          <p:attrName>style.visibility</p:attrName>
                                        </p:attrNameLst>
                                      </p:cBhvr>
                                      <p:to>
                                        <p:strVal val="visible"/>
                                      </p:to>
                                    </p:set>
                                    <p:anim calcmode="lin" valueType="num">
                                      <p:cBhvr additive="base">
                                        <p:cTn id="12" dur="500" fill="hold"/>
                                        <p:tgtEl>
                                          <p:spTgt spid="117767"/>
                                        </p:tgtEl>
                                        <p:attrNameLst>
                                          <p:attrName>ppt_x</p:attrName>
                                        </p:attrNameLst>
                                      </p:cBhvr>
                                      <p:tavLst>
                                        <p:tav tm="0">
                                          <p:val>
                                            <p:strVal val="1+#ppt_w/2"/>
                                          </p:val>
                                        </p:tav>
                                        <p:tav tm="100000">
                                          <p:val>
                                            <p:strVal val="#ppt_x"/>
                                          </p:val>
                                        </p:tav>
                                      </p:tavLst>
                                    </p:anim>
                                    <p:anim calcmode="lin" valueType="num">
                                      <p:cBhvr additive="base">
                                        <p:cTn id="13" dur="500" fill="hold"/>
                                        <p:tgtEl>
                                          <p:spTgt spid="11776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7763">
                                            <p:txEl>
                                              <p:pRg st="0" end="0"/>
                                            </p:txEl>
                                          </p:spTgt>
                                        </p:tgtEl>
                                        <p:attrNameLst>
                                          <p:attrName>style.visibility</p:attrName>
                                        </p:attrNameLst>
                                      </p:cBhvr>
                                      <p:to>
                                        <p:strVal val="visible"/>
                                      </p:to>
                                    </p:set>
                                    <p:anim calcmode="lin" valueType="num">
                                      <p:cBhvr additive="base">
                                        <p:cTn id="18" dur="500" fill="hold"/>
                                        <p:tgtEl>
                                          <p:spTgt spid="11776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7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7763">
                                            <p:txEl>
                                              <p:pRg st="1" end="1"/>
                                            </p:txEl>
                                          </p:spTgt>
                                        </p:tgtEl>
                                        <p:attrNameLst>
                                          <p:attrName>style.visibility</p:attrName>
                                        </p:attrNameLst>
                                      </p:cBhvr>
                                      <p:to>
                                        <p:strVal val="visible"/>
                                      </p:to>
                                    </p:set>
                                    <p:anim calcmode="lin" valueType="num">
                                      <p:cBhvr additive="base">
                                        <p:cTn id="24" dur="500" fill="hold"/>
                                        <p:tgtEl>
                                          <p:spTgt spid="11776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77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p:bldP spid="11776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Spheres of Influence</a:t>
            </a:r>
          </a:p>
        </p:txBody>
      </p:sp>
      <p:sp>
        <p:nvSpPr>
          <p:cNvPr id="118787" name="Rectangle 3"/>
          <p:cNvSpPr>
            <a:spLocks noGrp="1" noChangeArrowheads="1"/>
          </p:cNvSpPr>
          <p:nvPr>
            <p:ph type="body" sz="half" idx="1"/>
          </p:nvPr>
        </p:nvSpPr>
        <p:spPr/>
        <p:txBody>
          <a:bodyPr/>
          <a:lstStyle/>
          <a:p>
            <a:r>
              <a:rPr lang="en-US" altLang="en-US" sz="2800"/>
              <a:t>After World War 1, the victors received parts of the Middle East for oversight.</a:t>
            </a:r>
          </a:p>
          <a:p>
            <a:r>
              <a:rPr lang="en-US" altLang="en-US" sz="2800"/>
              <a:t>Britain got the red areas, France the blue, and Italy the green.</a:t>
            </a:r>
          </a:p>
          <a:p>
            <a:r>
              <a:rPr lang="en-US" altLang="en-US" sz="2800"/>
              <a:t>Providentially, Britain got Palestine.</a:t>
            </a:r>
          </a:p>
        </p:txBody>
      </p:sp>
      <p:pic>
        <p:nvPicPr>
          <p:cNvPr id="118790" name="Picture 6" descr="WW1Spheres"/>
          <p:cNvPicPr>
            <a:picLocks noGrp="1" noChangeAspect="1" noChangeArrowheads="1"/>
          </p:cNvPicPr>
          <p:nvPr>
            <p:ph type="clipArt" sz="half" idx="2"/>
          </p:nvPr>
        </p:nvPicPr>
        <p:blipFill>
          <a:blip r:embed="rId3" cstate="print">
            <a:lum bright="12000"/>
            <a:extLst>
              <a:ext uri="{28A0092B-C50C-407E-A947-70E740481C1C}">
                <a14:useLocalDpi xmlns:a14="http://schemas.microsoft.com/office/drawing/2010/main" val="0"/>
              </a:ext>
            </a:extLst>
          </a:blip>
          <a:srcRect/>
          <a:stretch>
            <a:fillRect/>
          </a:stretch>
        </p:blipFill>
        <p:spPr>
          <a:xfrm>
            <a:off x="4648200" y="2806700"/>
            <a:ext cx="3810000" cy="246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32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animEffect transition="in" filter="checkerboard(across)">
                                      <p:cBhvr>
                                        <p:cTn id="7" dur="500"/>
                                        <p:tgtEl>
                                          <p:spTgt spid="1187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8787">
                                            <p:txEl>
                                              <p:pRg st="0" end="0"/>
                                            </p:txEl>
                                          </p:spTgt>
                                        </p:tgtEl>
                                        <p:attrNameLst>
                                          <p:attrName>style.visibility</p:attrName>
                                        </p:attrNameLst>
                                      </p:cBhvr>
                                      <p:to>
                                        <p:strVal val="visible"/>
                                      </p:to>
                                    </p:set>
                                    <p:anim calcmode="lin" valueType="num">
                                      <p:cBhvr additive="base">
                                        <p:cTn id="12"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8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8787">
                                            <p:txEl>
                                              <p:pRg st="1" end="1"/>
                                            </p:txEl>
                                          </p:spTgt>
                                        </p:tgtEl>
                                        <p:attrNameLst>
                                          <p:attrName>style.visibility</p:attrName>
                                        </p:attrNameLst>
                                      </p:cBhvr>
                                      <p:to>
                                        <p:strVal val="visible"/>
                                      </p:to>
                                    </p:set>
                                    <p:anim calcmode="lin" valueType="num">
                                      <p:cBhvr additive="base">
                                        <p:cTn id="18"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8787">
                                            <p:txEl>
                                              <p:pRg st="2" end="2"/>
                                            </p:txEl>
                                          </p:spTgt>
                                        </p:tgtEl>
                                        <p:attrNameLst>
                                          <p:attrName>style.visibility</p:attrName>
                                        </p:attrNameLst>
                                      </p:cBhvr>
                                      <p:to>
                                        <p:strVal val="visible"/>
                                      </p:to>
                                    </p:set>
                                    <p:anim calcmode="lin" valueType="num">
                                      <p:cBhvr additive="base">
                                        <p:cTn id="24" dur="500" fill="hold"/>
                                        <p:tgtEl>
                                          <p:spTgt spid="11878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a:t>Chaim Weitzmann</a:t>
            </a:r>
          </a:p>
        </p:txBody>
      </p:sp>
      <p:sp>
        <p:nvSpPr>
          <p:cNvPr id="119811" name="Rectangle 3"/>
          <p:cNvSpPr>
            <a:spLocks noGrp="1" noChangeArrowheads="1"/>
          </p:cNvSpPr>
          <p:nvPr>
            <p:ph type="body" idx="1"/>
          </p:nvPr>
        </p:nvSpPr>
        <p:spPr/>
        <p:txBody>
          <a:bodyPr/>
          <a:lstStyle/>
          <a:p>
            <a:pPr>
              <a:lnSpc>
                <a:spcPct val="90000"/>
              </a:lnSpc>
            </a:pPr>
            <a:r>
              <a:rPr lang="en-US" altLang="en-US"/>
              <a:t>It so happened that Britain owed a big favor to Chaim Weitzmann, a Jewish chemist and a Zionist.</a:t>
            </a:r>
          </a:p>
          <a:p>
            <a:pPr>
              <a:lnSpc>
                <a:spcPct val="90000"/>
              </a:lnSpc>
            </a:pPr>
            <a:r>
              <a:rPr lang="en-US" altLang="en-US"/>
              <a:t>Weitzmann had invented Cordite, a substitute for gunpowder, which allowed Britain to survive the German blockade.</a:t>
            </a:r>
          </a:p>
          <a:p>
            <a:pPr>
              <a:lnSpc>
                <a:spcPct val="90000"/>
              </a:lnSpc>
            </a:pPr>
            <a:r>
              <a:rPr lang="en-US" altLang="en-US"/>
              <a:t>Weitzmann asked that Britain use its mandate in Palestine to provide a Jewish homeland.</a:t>
            </a:r>
          </a:p>
        </p:txBody>
      </p:sp>
    </p:spTree>
    <p:custDataLst>
      <p:tags r:id="rId1"/>
    </p:custDataLst>
  </p:cSld>
  <p:clrMapOvr>
    <a:masterClrMapping/>
  </p:clrMapOvr>
  <p:transition advTm="348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additive="base">
                                        <p:cTn id="7" dur="500" fill="hold"/>
                                        <p:tgtEl>
                                          <p:spTgt spid="1198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9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1">
                                            <p:txEl>
                                              <p:pRg st="1" end="1"/>
                                            </p:txEl>
                                          </p:spTgt>
                                        </p:tgtEl>
                                        <p:attrNameLst>
                                          <p:attrName>style.visibility</p:attrName>
                                        </p:attrNameLst>
                                      </p:cBhvr>
                                      <p:to>
                                        <p:strVal val="visible"/>
                                      </p:to>
                                    </p:set>
                                    <p:anim calcmode="lin" valueType="num">
                                      <p:cBhvr additive="base">
                                        <p:cTn id="13" dur="500" fill="hold"/>
                                        <p:tgtEl>
                                          <p:spTgt spid="1198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9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1">
                                            <p:txEl>
                                              <p:pRg st="2" end="2"/>
                                            </p:txEl>
                                          </p:spTgt>
                                        </p:tgtEl>
                                        <p:attrNameLst>
                                          <p:attrName>style.visibility</p:attrName>
                                        </p:attrNameLst>
                                      </p:cBhvr>
                                      <p:to>
                                        <p:strVal val="visible"/>
                                      </p:to>
                                    </p:set>
                                    <p:anim calcmode="lin" valueType="num">
                                      <p:cBhvr additive="base">
                                        <p:cTn id="19" dur="500" fill="hold"/>
                                        <p:tgtEl>
                                          <p:spTgt spid="1198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98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The Balfour Declaration</a:t>
            </a:r>
          </a:p>
        </p:txBody>
      </p:sp>
      <p:sp>
        <p:nvSpPr>
          <p:cNvPr id="120835" name="Rectangle 3"/>
          <p:cNvSpPr>
            <a:spLocks noGrp="1" noChangeArrowheads="1"/>
          </p:cNvSpPr>
          <p:nvPr>
            <p:ph type="body" sz="half" idx="1"/>
          </p:nvPr>
        </p:nvSpPr>
        <p:spPr>
          <a:xfrm>
            <a:off x="685800" y="2514600"/>
            <a:ext cx="3810000" cy="3352800"/>
          </a:xfrm>
        </p:spPr>
        <p:txBody>
          <a:bodyPr/>
          <a:lstStyle/>
          <a:p>
            <a:pPr>
              <a:buFontTx/>
              <a:buNone/>
            </a:pPr>
            <a:r>
              <a:rPr lang="en-US" altLang="en-US" sz="2800"/>
              <a:t>	As a result, in 1917 the British Foreign Secretary Arthur Balfour declared that the government’s policy would be to favor the formation of a Jewish state in Palestine.</a:t>
            </a:r>
          </a:p>
        </p:txBody>
      </p:sp>
      <p:pic>
        <p:nvPicPr>
          <p:cNvPr id="120838" name="Picture 6" descr="Balfou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740025"/>
            <a:ext cx="3810000" cy="2597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07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checkerboard(across)">
                                      <p:cBhvr>
                                        <p:cTn id="7" dur="500"/>
                                        <p:tgtEl>
                                          <p:spTgt spid="120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0835">
                                            <p:txEl>
                                              <p:pRg st="0" end="0"/>
                                            </p:txEl>
                                          </p:spTgt>
                                        </p:tgtEl>
                                        <p:attrNameLst>
                                          <p:attrName>style.visibility</p:attrName>
                                        </p:attrNameLst>
                                      </p:cBhvr>
                                      <p:to>
                                        <p:strVal val="visible"/>
                                      </p:to>
                                    </p:set>
                                    <p:anim calcmode="lin" valueType="num">
                                      <p:cBhvr additive="base">
                                        <p:cTn id="12" dur="500" fill="hold"/>
                                        <p:tgtEl>
                                          <p:spTgt spid="12083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08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a:t>The British Mandate</a:t>
            </a:r>
          </a:p>
        </p:txBody>
      </p:sp>
      <p:sp>
        <p:nvSpPr>
          <p:cNvPr id="121859" name="Rectangle 3"/>
          <p:cNvSpPr>
            <a:spLocks noGrp="1" noChangeArrowheads="1"/>
          </p:cNvSpPr>
          <p:nvPr>
            <p:ph type="body" sz="half" idx="1"/>
          </p:nvPr>
        </p:nvSpPr>
        <p:spPr/>
        <p:txBody>
          <a:bodyPr/>
          <a:lstStyle/>
          <a:p>
            <a:r>
              <a:rPr lang="en-US" altLang="en-US" sz="2400"/>
              <a:t>From 1920 to 1948, Great Britain ruled Palestine under a mandate given it by the League of Nations.</a:t>
            </a:r>
          </a:p>
          <a:p>
            <a:r>
              <a:rPr lang="en-US" altLang="en-US" sz="2400"/>
              <a:t>The map shows in red the extent of Jewish settlements in 1947, just before the mandate ended.</a:t>
            </a:r>
          </a:p>
          <a:p>
            <a:r>
              <a:rPr lang="en-US" altLang="en-US" sz="2400"/>
              <a:t>Areas in yellow show the Arab settlement.</a:t>
            </a:r>
          </a:p>
        </p:txBody>
      </p:sp>
      <p:pic>
        <p:nvPicPr>
          <p:cNvPr id="121862" name="Picture 6" descr="BrMandate"/>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975225" y="1981200"/>
            <a:ext cx="31559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09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checkerboard(across)">
                                      <p:cBhvr>
                                        <p:cTn id="7" dur="500"/>
                                        <p:tgtEl>
                                          <p:spTgt spid="121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1859">
                                            <p:txEl>
                                              <p:pRg st="0" end="0"/>
                                            </p:txEl>
                                          </p:spTgt>
                                        </p:tgtEl>
                                        <p:attrNameLst>
                                          <p:attrName>style.visibility</p:attrName>
                                        </p:attrNameLst>
                                      </p:cBhvr>
                                      <p:to>
                                        <p:strVal val="visible"/>
                                      </p:to>
                                    </p:set>
                                    <p:anim calcmode="lin" valueType="num">
                                      <p:cBhvr additive="base">
                                        <p:cTn id="12"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1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1859">
                                            <p:txEl>
                                              <p:pRg st="1" end="1"/>
                                            </p:txEl>
                                          </p:spTgt>
                                        </p:tgtEl>
                                        <p:attrNameLst>
                                          <p:attrName>style.visibility</p:attrName>
                                        </p:attrNameLst>
                                      </p:cBhvr>
                                      <p:to>
                                        <p:strVal val="visible"/>
                                      </p:to>
                                    </p:set>
                                    <p:anim calcmode="lin" valueType="num">
                                      <p:cBhvr additive="base">
                                        <p:cTn id="18"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1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1859">
                                            <p:txEl>
                                              <p:pRg st="2" end="2"/>
                                            </p:txEl>
                                          </p:spTgt>
                                        </p:tgtEl>
                                        <p:attrNameLst>
                                          <p:attrName>style.visibility</p:attrName>
                                        </p:attrNameLst>
                                      </p:cBhvr>
                                      <p:to>
                                        <p:strVal val="visible"/>
                                      </p:to>
                                    </p:set>
                                    <p:anim calcmode="lin" valueType="num">
                                      <p:cBhvr additive="base">
                                        <p:cTn id="24" dur="500" fill="hold"/>
                                        <p:tgtEl>
                                          <p:spTgt spid="12185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18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Arab Opposition</a:t>
            </a:r>
          </a:p>
        </p:txBody>
      </p:sp>
      <p:sp>
        <p:nvSpPr>
          <p:cNvPr id="122883" name="Rectangle 3"/>
          <p:cNvSpPr>
            <a:spLocks noGrp="1" noChangeArrowheads="1"/>
          </p:cNvSpPr>
          <p:nvPr>
            <p:ph type="body" sz="half" idx="1"/>
          </p:nvPr>
        </p:nvSpPr>
        <p:spPr/>
        <p:txBody>
          <a:bodyPr/>
          <a:lstStyle/>
          <a:p>
            <a:pPr>
              <a:lnSpc>
                <a:spcPct val="90000"/>
              </a:lnSpc>
            </a:pPr>
            <a:r>
              <a:rPr lang="en-US" altLang="en-US" sz="2800"/>
              <a:t>Many Arabs were unhappy with Jewish settlements and the British promise.</a:t>
            </a:r>
          </a:p>
          <a:p>
            <a:pPr>
              <a:lnSpc>
                <a:spcPct val="90000"/>
              </a:lnSpc>
            </a:pPr>
            <a:r>
              <a:rPr lang="en-US" altLang="en-US" sz="2800"/>
              <a:t>The British had made promises to the Arabs as well.</a:t>
            </a:r>
          </a:p>
          <a:p>
            <a:pPr>
              <a:lnSpc>
                <a:spcPct val="90000"/>
              </a:lnSpc>
            </a:pPr>
            <a:r>
              <a:rPr lang="en-US" altLang="en-US" sz="2800"/>
              <a:t>This led to Arab guerilla action against Jewish settlers.</a:t>
            </a:r>
          </a:p>
        </p:txBody>
      </p:sp>
      <p:pic>
        <p:nvPicPr>
          <p:cNvPr id="122889" name="Picture 9" descr="Arab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935538" y="1981200"/>
            <a:ext cx="32353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8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889"/>
                                        </p:tgtEl>
                                        <p:attrNameLst>
                                          <p:attrName>style.visibility</p:attrName>
                                        </p:attrNameLst>
                                      </p:cBhvr>
                                      <p:to>
                                        <p:strVal val="visible"/>
                                      </p:to>
                                    </p:set>
                                    <p:animEffect transition="in" filter="checkerboard(across)">
                                      <p:cBhvr>
                                        <p:cTn id="7" dur="500"/>
                                        <p:tgtEl>
                                          <p:spTgt spid="122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883">
                                            <p:txEl>
                                              <p:pRg st="0" end="0"/>
                                            </p:txEl>
                                          </p:spTgt>
                                        </p:tgtEl>
                                        <p:attrNameLst>
                                          <p:attrName>style.visibility</p:attrName>
                                        </p:attrNameLst>
                                      </p:cBhvr>
                                      <p:to>
                                        <p:strVal val="visible"/>
                                      </p:to>
                                    </p:set>
                                    <p:anim calcmode="lin" valueType="num">
                                      <p:cBhvr additive="base">
                                        <p:cTn id="12"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2883">
                                            <p:txEl>
                                              <p:pRg st="1" end="1"/>
                                            </p:txEl>
                                          </p:spTgt>
                                        </p:tgtEl>
                                        <p:attrNameLst>
                                          <p:attrName>style.visibility</p:attrName>
                                        </p:attrNameLst>
                                      </p:cBhvr>
                                      <p:to>
                                        <p:strVal val="visible"/>
                                      </p:to>
                                    </p:set>
                                    <p:anim calcmode="lin" valueType="num">
                                      <p:cBhvr additive="base">
                                        <p:cTn id="18"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2883">
                                            <p:txEl>
                                              <p:pRg st="2" end="2"/>
                                            </p:txEl>
                                          </p:spTgt>
                                        </p:tgtEl>
                                        <p:attrNameLst>
                                          <p:attrName>style.visibility</p:attrName>
                                        </p:attrNameLst>
                                      </p:cBhvr>
                                      <p:to>
                                        <p:strVal val="visible"/>
                                      </p:to>
                                    </p:set>
                                    <p:anim calcmode="lin" valueType="num">
                                      <p:cBhvr additive="base">
                                        <p:cTn id="24"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Jewish Response</a:t>
            </a:r>
          </a:p>
        </p:txBody>
      </p:sp>
      <p:sp>
        <p:nvSpPr>
          <p:cNvPr id="123907" name="Rectangle 3"/>
          <p:cNvSpPr>
            <a:spLocks noGrp="1" noChangeArrowheads="1"/>
          </p:cNvSpPr>
          <p:nvPr>
            <p:ph type="body" sz="half" idx="1"/>
          </p:nvPr>
        </p:nvSpPr>
        <p:spPr/>
        <p:txBody>
          <a:bodyPr/>
          <a:lstStyle/>
          <a:p>
            <a:r>
              <a:rPr lang="en-US" altLang="en-US" sz="2400"/>
              <a:t>The Jews at first were unprepared for such attacks.</a:t>
            </a:r>
          </a:p>
          <a:p>
            <a:r>
              <a:rPr lang="en-US" altLang="en-US" sz="2400"/>
              <a:t>Providentially, a British officer in Palestine, Orde Wingate, was a specialist in guerilla tactics and a believer in OT prophecy.</a:t>
            </a:r>
          </a:p>
          <a:p>
            <a:r>
              <a:rPr lang="en-US" altLang="en-US" sz="2400"/>
              <a:t>With official approval, Wingate trained the Jews to defend themselves.</a:t>
            </a:r>
          </a:p>
        </p:txBody>
      </p:sp>
      <p:pic>
        <p:nvPicPr>
          <p:cNvPr id="123910" name="Picture 6" descr="OWingate1"/>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481263"/>
            <a:ext cx="3810000" cy="311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98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checkerboard(across)">
                                      <p:cBhvr>
                                        <p:cTn id="7" dur="500"/>
                                        <p:tgtEl>
                                          <p:spTgt spid="1239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3907">
                                            <p:txEl>
                                              <p:pRg st="0" end="0"/>
                                            </p:txEl>
                                          </p:spTgt>
                                        </p:tgtEl>
                                        <p:attrNameLst>
                                          <p:attrName>style.visibility</p:attrName>
                                        </p:attrNameLst>
                                      </p:cBhvr>
                                      <p:to>
                                        <p:strVal val="visible"/>
                                      </p:to>
                                    </p:set>
                                    <p:anim calcmode="lin" valueType="num">
                                      <p:cBhvr additive="base">
                                        <p:cTn id="12" dur="500" fill="hold"/>
                                        <p:tgtEl>
                                          <p:spTgt spid="12390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3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3907">
                                            <p:txEl>
                                              <p:pRg st="1" end="1"/>
                                            </p:txEl>
                                          </p:spTgt>
                                        </p:tgtEl>
                                        <p:attrNameLst>
                                          <p:attrName>style.visibility</p:attrName>
                                        </p:attrNameLst>
                                      </p:cBhvr>
                                      <p:to>
                                        <p:strVal val="visible"/>
                                      </p:to>
                                    </p:set>
                                    <p:anim calcmode="lin" valueType="num">
                                      <p:cBhvr additive="base">
                                        <p:cTn id="18" dur="500" fill="hold"/>
                                        <p:tgtEl>
                                          <p:spTgt spid="12390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39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3907">
                                            <p:txEl>
                                              <p:pRg st="2" end="2"/>
                                            </p:txEl>
                                          </p:spTgt>
                                        </p:tgtEl>
                                        <p:attrNameLst>
                                          <p:attrName>style.visibility</p:attrName>
                                        </p:attrNameLst>
                                      </p:cBhvr>
                                      <p:to>
                                        <p:strVal val="visible"/>
                                      </p:to>
                                    </p:set>
                                    <p:anim calcmode="lin" valueType="num">
                                      <p:cBhvr additive="base">
                                        <p:cTn id="24" dur="500" fill="hold"/>
                                        <p:tgtEl>
                                          <p:spTgt spid="12390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39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The Nazi Holocaust</a:t>
            </a:r>
          </a:p>
        </p:txBody>
      </p:sp>
      <p:sp>
        <p:nvSpPr>
          <p:cNvPr id="124931" name="Rectangle 3"/>
          <p:cNvSpPr>
            <a:spLocks noGrp="1" noChangeArrowheads="1"/>
          </p:cNvSpPr>
          <p:nvPr>
            <p:ph type="body" sz="half" idx="1"/>
          </p:nvPr>
        </p:nvSpPr>
        <p:spPr/>
        <p:txBody>
          <a:bodyPr/>
          <a:lstStyle/>
          <a:p>
            <a:r>
              <a:rPr lang="en-US" altLang="en-US" sz="2400"/>
              <a:t>Meanwhile in Germany, Adolf Hitler came to power with a strong anti-Semitic agenda.</a:t>
            </a:r>
          </a:p>
          <a:p>
            <a:r>
              <a:rPr lang="en-US" altLang="en-US" sz="2400"/>
              <a:t>As the Nazis conquered Europe, they began an ethnic cleansing by killing Jews and some others.</a:t>
            </a:r>
          </a:p>
          <a:p>
            <a:r>
              <a:rPr lang="en-US" altLang="en-US" sz="2400"/>
              <a:t>This began with firing squads, but soon progressed to gas chambers.</a:t>
            </a:r>
          </a:p>
        </p:txBody>
      </p:sp>
      <p:pic>
        <p:nvPicPr>
          <p:cNvPr id="124934" name="Picture 6" descr="NaziKilling"/>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411413"/>
            <a:ext cx="3810000" cy="3252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00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checkerboard(across)">
                                      <p:cBhvr>
                                        <p:cTn id="7" dur="500"/>
                                        <p:tgtEl>
                                          <p:spTgt spid="1249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4931">
                                            <p:txEl>
                                              <p:pRg st="0" end="0"/>
                                            </p:txEl>
                                          </p:spTgt>
                                        </p:tgtEl>
                                        <p:attrNameLst>
                                          <p:attrName>style.visibility</p:attrName>
                                        </p:attrNameLst>
                                      </p:cBhvr>
                                      <p:to>
                                        <p:strVal val="visible"/>
                                      </p:to>
                                    </p:set>
                                    <p:anim calcmode="lin" valueType="num">
                                      <p:cBhvr additive="base">
                                        <p:cTn id="12"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49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4931">
                                            <p:txEl>
                                              <p:pRg st="1" end="1"/>
                                            </p:txEl>
                                          </p:spTgt>
                                        </p:tgtEl>
                                        <p:attrNameLst>
                                          <p:attrName>style.visibility</p:attrName>
                                        </p:attrNameLst>
                                      </p:cBhvr>
                                      <p:to>
                                        <p:strVal val="visible"/>
                                      </p:to>
                                    </p:set>
                                    <p:anim calcmode="lin" valueType="num">
                                      <p:cBhvr additive="base">
                                        <p:cTn id="18"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49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4931">
                                            <p:txEl>
                                              <p:pRg st="2" end="2"/>
                                            </p:txEl>
                                          </p:spTgt>
                                        </p:tgtEl>
                                        <p:attrNameLst>
                                          <p:attrName>style.visibility</p:attrName>
                                        </p:attrNameLst>
                                      </p:cBhvr>
                                      <p:to>
                                        <p:strVal val="visible"/>
                                      </p:to>
                                    </p:set>
                                    <p:anim calcmode="lin" valueType="num">
                                      <p:cBhvr additive="base">
                                        <p:cTn id="24"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49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The Warsaw Ghetto</a:t>
            </a:r>
          </a:p>
        </p:txBody>
      </p:sp>
      <p:sp>
        <p:nvSpPr>
          <p:cNvPr id="125955" name="Rectangle 3"/>
          <p:cNvSpPr>
            <a:spLocks noGrp="1" noChangeArrowheads="1"/>
          </p:cNvSpPr>
          <p:nvPr>
            <p:ph type="body" sz="half" idx="1"/>
          </p:nvPr>
        </p:nvSpPr>
        <p:spPr/>
        <p:txBody>
          <a:bodyPr/>
          <a:lstStyle/>
          <a:p>
            <a:pPr>
              <a:lnSpc>
                <a:spcPct val="90000"/>
              </a:lnSpc>
            </a:pPr>
            <a:r>
              <a:rPr lang="en-US" altLang="en-US" sz="2800"/>
              <a:t>In Poland, the Jews of Warsaw were forced to move into the old Jewish ghetto.</a:t>
            </a:r>
          </a:p>
          <a:p>
            <a:pPr>
              <a:lnSpc>
                <a:spcPct val="90000"/>
              </a:lnSpc>
            </a:pPr>
            <a:r>
              <a:rPr lang="en-US" altLang="en-US" sz="2800"/>
              <a:t>No Jew was allowed to leave.</a:t>
            </a:r>
          </a:p>
          <a:p>
            <a:pPr>
              <a:lnSpc>
                <a:spcPct val="90000"/>
              </a:lnSpc>
            </a:pPr>
            <a:r>
              <a:rPr lang="en-US" altLang="en-US" sz="2800"/>
              <a:t>The Nazis told the Jews that they would be transported to the East for resettlement.</a:t>
            </a:r>
          </a:p>
        </p:txBody>
      </p:sp>
      <p:pic>
        <p:nvPicPr>
          <p:cNvPr id="125958" name="Picture 6" descr="Warsaw1"/>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68575"/>
            <a:ext cx="3810000" cy="294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15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checkerboard(across)">
                                      <p:cBhvr>
                                        <p:cTn id="7" dur="500"/>
                                        <p:tgtEl>
                                          <p:spTgt spid="125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5955">
                                            <p:txEl>
                                              <p:pRg st="0" end="0"/>
                                            </p:txEl>
                                          </p:spTgt>
                                        </p:tgtEl>
                                        <p:attrNameLst>
                                          <p:attrName>style.visibility</p:attrName>
                                        </p:attrNameLst>
                                      </p:cBhvr>
                                      <p:to>
                                        <p:strVal val="visible"/>
                                      </p:to>
                                    </p:set>
                                    <p:anim calcmode="lin" valueType="num">
                                      <p:cBhvr additive="base">
                                        <p:cTn id="12" dur="500" fill="hold"/>
                                        <p:tgtEl>
                                          <p:spTgt spid="1259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5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5955">
                                            <p:txEl>
                                              <p:pRg st="1" end="1"/>
                                            </p:txEl>
                                          </p:spTgt>
                                        </p:tgtEl>
                                        <p:attrNameLst>
                                          <p:attrName>style.visibility</p:attrName>
                                        </p:attrNameLst>
                                      </p:cBhvr>
                                      <p:to>
                                        <p:strVal val="visible"/>
                                      </p:to>
                                    </p:set>
                                    <p:anim calcmode="lin" valueType="num">
                                      <p:cBhvr additive="base">
                                        <p:cTn id="18" dur="500" fill="hold"/>
                                        <p:tgtEl>
                                          <p:spTgt spid="12595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59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5955">
                                            <p:txEl>
                                              <p:pRg st="2" end="2"/>
                                            </p:txEl>
                                          </p:spTgt>
                                        </p:tgtEl>
                                        <p:attrNameLst>
                                          <p:attrName>style.visibility</p:attrName>
                                        </p:attrNameLst>
                                      </p:cBhvr>
                                      <p:to>
                                        <p:strVal val="visible"/>
                                      </p:to>
                                    </p:set>
                                    <p:anim calcmode="lin" valueType="num">
                                      <p:cBhvr additive="base">
                                        <p:cTn id="24" dur="500" fill="hold"/>
                                        <p:tgtEl>
                                          <p:spTgt spid="12595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59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"Resettlement"</a:t>
            </a:r>
          </a:p>
        </p:txBody>
      </p:sp>
      <p:sp>
        <p:nvSpPr>
          <p:cNvPr id="126979" name="Rectangle 3"/>
          <p:cNvSpPr>
            <a:spLocks noGrp="1" noChangeArrowheads="1"/>
          </p:cNvSpPr>
          <p:nvPr>
            <p:ph type="body" sz="half" idx="1"/>
          </p:nvPr>
        </p:nvSpPr>
        <p:spPr/>
        <p:txBody>
          <a:bodyPr/>
          <a:lstStyle/>
          <a:p>
            <a:r>
              <a:rPr lang="en-US" altLang="en-US" sz="2800"/>
              <a:t>Eventually, word got back to the ghetto what was really happening – extermination!</a:t>
            </a:r>
          </a:p>
          <a:p>
            <a:r>
              <a:rPr lang="en-US" altLang="en-US" sz="2800"/>
              <a:t>Many in the ghetto could not believe it.  Their view of human nature did not have a category for such behavior.</a:t>
            </a:r>
          </a:p>
        </p:txBody>
      </p:sp>
      <p:pic>
        <p:nvPicPr>
          <p:cNvPr id="126982" name="Picture 6" descr="Warsaw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59050"/>
            <a:ext cx="3810000" cy="295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10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checkerboard(across)">
                                      <p:cBhvr>
                                        <p:cTn id="7" dur="500"/>
                                        <p:tgtEl>
                                          <p:spTgt spid="1269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6979">
                                            <p:txEl>
                                              <p:pRg st="0" end="0"/>
                                            </p:txEl>
                                          </p:spTgt>
                                        </p:tgtEl>
                                        <p:attrNameLst>
                                          <p:attrName>style.visibility</p:attrName>
                                        </p:attrNameLst>
                                      </p:cBhvr>
                                      <p:to>
                                        <p:strVal val="visible"/>
                                      </p:to>
                                    </p:set>
                                    <p:anim calcmode="lin" valueType="num">
                                      <p:cBhvr additive="base">
                                        <p:cTn id="12" dur="500" fill="hold"/>
                                        <p:tgtEl>
                                          <p:spTgt spid="1269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69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6979">
                                            <p:txEl>
                                              <p:pRg st="1" end="1"/>
                                            </p:txEl>
                                          </p:spTgt>
                                        </p:tgtEl>
                                        <p:attrNameLst>
                                          <p:attrName>style.visibility</p:attrName>
                                        </p:attrNameLst>
                                      </p:cBhvr>
                                      <p:to>
                                        <p:strVal val="visible"/>
                                      </p:to>
                                    </p:set>
                                    <p:anim calcmode="lin" valueType="num">
                                      <p:cBhvr additive="base">
                                        <p:cTn id="18" dur="500" fill="hold"/>
                                        <p:tgtEl>
                                          <p:spTgt spid="12697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69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The Curses – Deuteronomy 28</a:t>
            </a:r>
          </a:p>
        </p:txBody>
      </p:sp>
      <p:sp>
        <p:nvSpPr>
          <p:cNvPr id="71683" name="Text Box 3"/>
          <p:cNvSpPr txBox="1">
            <a:spLocks noChangeArrowheads="1"/>
          </p:cNvSpPr>
          <p:nvPr/>
        </p:nvSpPr>
        <p:spPr bwMode="auto">
          <a:xfrm>
            <a:off x="990600" y="2362200"/>
            <a:ext cx="72390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Just as it pleased the LORD to make you prosper and increase in number, so it will please him to ruin and destroy you.  You will be uprooted from the land you are entering to possess.</a:t>
            </a:r>
          </a:p>
          <a:p>
            <a:pPr>
              <a:spcBef>
                <a:spcPct val="50000"/>
              </a:spcBef>
            </a:pPr>
            <a:r>
              <a:rPr lang="en-US" altLang="en-US"/>
              <a:t>Then the LORD will scatter you among all the nations, from one end of the earth to the other….  Among the nations you will find no repose, no resting place for the sole of your foot… (verses 63-68)</a:t>
            </a:r>
          </a:p>
        </p:txBody>
      </p:sp>
    </p:spTree>
    <p:custDataLst>
      <p:tags r:id="rId1"/>
    </p:custDataLst>
  </p:cSld>
  <p:clrMapOvr>
    <a:masterClrMapping/>
  </p:clrMapOvr>
  <p:transition advTm="335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checkerboard(across)">
                                      <p:cBhvr>
                                        <p:cTn id="7"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a:t>Destruction of the Ghetto</a:t>
            </a:r>
          </a:p>
        </p:txBody>
      </p:sp>
      <p:sp>
        <p:nvSpPr>
          <p:cNvPr id="128003" name="Rectangle 3"/>
          <p:cNvSpPr>
            <a:spLocks noGrp="1" noChangeArrowheads="1"/>
          </p:cNvSpPr>
          <p:nvPr>
            <p:ph type="body" sz="half" idx="1"/>
          </p:nvPr>
        </p:nvSpPr>
        <p:spPr/>
        <p:txBody>
          <a:bodyPr/>
          <a:lstStyle/>
          <a:p>
            <a:r>
              <a:rPr lang="en-US" altLang="en-US" sz="2800"/>
              <a:t>Some of the Jews in the ghetto began an armed resistance.</a:t>
            </a:r>
          </a:p>
          <a:p>
            <a:r>
              <a:rPr lang="en-US" altLang="en-US" sz="2800"/>
              <a:t>The German military moved in, and after a fierce struggle, destroyed the ghetto.</a:t>
            </a:r>
          </a:p>
          <a:p>
            <a:r>
              <a:rPr lang="en-US" altLang="en-US" sz="2800"/>
              <a:t>A few young people escaped thru the sewers.</a:t>
            </a:r>
          </a:p>
        </p:txBody>
      </p:sp>
      <p:pic>
        <p:nvPicPr>
          <p:cNvPr id="128006" name="Picture 6" descr="Warsaw3"/>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68575"/>
            <a:ext cx="3810000" cy="294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51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checkerboard(across)">
                                      <p:cBhvr>
                                        <p:cTn id="7" dur="500"/>
                                        <p:tgtEl>
                                          <p:spTgt spid="12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8003">
                                            <p:txEl>
                                              <p:pRg st="0" end="0"/>
                                            </p:txEl>
                                          </p:spTgt>
                                        </p:tgtEl>
                                        <p:attrNameLst>
                                          <p:attrName>style.visibility</p:attrName>
                                        </p:attrNameLst>
                                      </p:cBhvr>
                                      <p:to>
                                        <p:strVal val="visible"/>
                                      </p:to>
                                    </p:set>
                                    <p:anim calcmode="lin" valueType="num">
                                      <p:cBhvr additive="base">
                                        <p:cTn id="12"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80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8003">
                                            <p:txEl>
                                              <p:pRg st="1" end="1"/>
                                            </p:txEl>
                                          </p:spTgt>
                                        </p:tgtEl>
                                        <p:attrNameLst>
                                          <p:attrName>style.visibility</p:attrName>
                                        </p:attrNameLst>
                                      </p:cBhvr>
                                      <p:to>
                                        <p:strVal val="visible"/>
                                      </p:to>
                                    </p:set>
                                    <p:anim calcmode="lin" valueType="num">
                                      <p:cBhvr additive="base">
                                        <p:cTn id="18" dur="500" fill="hold"/>
                                        <p:tgtEl>
                                          <p:spTgt spid="12800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8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8003">
                                            <p:txEl>
                                              <p:pRg st="2" end="2"/>
                                            </p:txEl>
                                          </p:spTgt>
                                        </p:tgtEl>
                                        <p:attrNameLst>
                                          <p:attrName>style.visibility</p:attrName>
                                        </p:attrNameLst>
                                      </p:cBhvr>
                                      <p:to>
                                        <p:strVal val="visible"/>
                                      </p:to>
                                    </p:set>
                                    <p:anim calcmode="lin" valueType="num">
                                      <p:cBhvr additive="base">
                                        <p:cTn id="24" dur="500" fill="hold"/>
                                        <p:tgtEl>
                                          <p:spTgt spid="12800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80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No Rest</a:t>
            </a:r>
          </a:p>
        </p:txBody>
      </p:sp>
      <p:sp>
        <p:nvSpPr>
          <p:cNvPr id="129027" name="Text Box 3"/>
          <p:cNvSpPr txBox="1">
            <a:spLocks noChangeArrowheads="1"/>
          </p:cNvSpPr>
          <p:nvPr/>
        </p:nvSpPr>
        <p:spPr bwMode="auto">
          <a:xfrm>
            <a:off x="1066800" y="23622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Among those nations you will find no repose, no resting place for the sole of your foot.  There the LORD will give you an anxious mind, eyes weary with longing, and a despairing heart.  You will live in constant suspense, filled with dread both night and day, never sure of your life.  In the morning you will say, </a:t>
            </a:r>
            <a:r>
              <a:rPr lang="en-US" altLang="en-US">
                <a:cs typeface="Times New Roman" pitchFamily="18" charset="0"/>
              </a:rPr>
              <a:t>"</a:t>
            </a:r>
            <a:r>
              <a:rPr lang="en-US" altLang="en-US"/>
              <a:t>If only it were evening!</a:t>
            </a:r>
            <a:r>
              <a:rPr lang="en-US" altLang="en-US">
                <a:cs typeface="Times New Roman" pitchFamily="18" charset="0"/>
              </a:rPr>
              <a:t>"</a:t>
            </a:r>
            <a:r>
              <a:rPr lang="en-US" altLang="en-US"/>
              <a:t> and in the evening, </a:t>
            </a:r>
            <a:r>
              <a:rPr lang="en-US" altLang="en-US">
                <a:cs typeface="Times New Roman" pitchFamily="18" charset="0"/>
              </a:rPr>
              <a:t>"</a:t>
            </a:r>
            <a:r>
              <a:rPr lang="en-US" altLang="en-US"/>
              <a:t>If only it were morning!</a:t>
            </a:r>
            <a:r>
              <a:rPr lang="en-US" altLang="en-US">
                <a:cs typeface="Times New Roman" pitchFamily="18" charset="0"/>
              </a:rPr>
              <a:t>"</a:t>
            </a:r>
            <a:r>
              <a:rPr lang="en-US" altLang="en-US"/>
              <a:t> – because of the terror that will fill your hearts and the sights that your eyes will see.  (Deuteronomy 28:65-67)</a:t>
            </a:r>
          </a:p>
        </p:txBody>
      </p:sp>
    </p:spTree>
    <p:custDataLst>
      <p:tags r:id="rId1"/>
    </p:custDataLst>
  </p:cSld>
  <p:clrMapOvr>
    <a:masterClrMapping/>
  </p:clrMapOvr>
  <p:transition advTm="549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checkerboard(across)">
                                      <p:cBhvr>
                                        <p:cTn id="7" dur="5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a:t>Flight to Palestine</a:t>
            </a:r>
          </a:p>
        </p:txBody>
      </p:sp>
      <p:sp>
        <p:nvSpPr>
          <p:cNvPr id="130051" name="Rectangle 3"/>
          <p:cNvSpPr>
            <a:spLocks noGrp="1" noChangeArrowheads="1"/>
          </p:cNvSpPr>
          <p:nvPr>
            <p:ph type="body" sz="half" idx="1"/>
          </p:nvPr>
        </p:nvSpPr>
        <p:spPr/>
        <p:txBody>
          <a:bodyPr/>
          <a:lstStyle/>
          <a:p>
            <a:r>
              <a:rPr lang="en-US" altLang="en-US" sz="2400"/>
              <a:t>This holocaust led to a great migration to Palestine.</a:t>
            </a:r>
          </a:p>
          <a:p>
            <a:r>
              <a:rPr lang="en-US" altLang="en-US" sz="2400"/>
              <a:t>It begins in earnest with the rise of Nazi anti-Semitism.</a:t>
            </a:r>
          </a:p>
          <a:p>
            <a:r>
              <a:rPr lang="en-US" altLang="en-US" sz="2400"/>
              <a:t>It is held back significantly by British limitation on immigration.</a:t>
            </a:r>
          </a:p>
          <a:p>
            <a:r>
              <a:rPr lang="en-US" altLang="en-US" sz="2400"/>
              <a:t>But it becomes very strong just after World War 2.</a:t>
            </a:r>
          </a:p>
        </p:txBody>
      </p:sp>
      <p:graphicFrame>
        <p:nvGraphicFramePr>
          <p:cNvPr id="130052" name="Object 4"/>
          <p:cNvGraphicFramePr>
            <a:graphicFrameLocks noGrp="1" noChangeAspect="1"/>
          </p:cNvGraphicFramePr>
          <p:nvPr>
            <p:ph type="chart" sz="half" idx="2"/>
          </p:nvPr>
        </p:nvGraphicFramePr>
        <p:xfrm>
          <a:off x="4648200" y="1981200"/>
          <a:ext cx="3810000" cy="4114800"/>
        </p:xfrm>
        <a:graphic>
          <a:graphicData uri="http://schemas.openxmlformats.org/presentationml/2006/ole">
            <mc:AlternateContent xmlns:mc="http://schemas.openxmlformats.org/markup-compatibility/2006">
              <mc:Choice xmlns:v="urn:schemas-microsoft-com:vml" Requires="v">
                <p:oleObj spid="_x0000_s130054" name="Chart" r:id="rId4" imgW="3810305" imgH="4115105" progId="MSGraph.Chart.8">
                  <p:embed followColorScheme="full"/>
                </p:oleObj>
              </mc:Choice>
              <mc:Fallback>
                <p:oleObj name="Chart" r:id="rId4" imgW="3810305" imgH="4115105"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81200"/>
                        <a:ext cx="3810000" cy="4114800"/>
                      </a:xfrm>
                      <a:prstGeom prst="rect">
                        <a:avLst/>
                      </a:prstGeom>
                      <a:solidFill>
                        <a:schemeClr val="accent2"/>
                      </a:solidFill>
                    </p:spPr>
                  </p:pic>
                </p:oleObj>
              </mc:Fallback>
            </mc:AlternateContent>
          </a:graphicData>
        </a:graphic>
      </p:graphicFrame>
    </p:spTree>
    <p:custDataLst>
      <p:tags r:id="rId2"/>
    </p:custDataLst>
  </p:cSld>
  <p:clrMapOvr>
    <a:masterClrMapping/>
  </p:clrMapOvr>
  <p:transition advTm="41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checkerboard(across)">
                                      <p:cBhvr>
                                        <p:cTn id="7" dur="500"/>
                                        <p:tgtEl>
                                          <p:spTgt spid="130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0051">
                                            <p:txEl>
                                              <p:pRg st="0" end="0"/>
                                            </p:txEl>
                                          </p:spTgt>
                                        </p:tgtEl>
                                        <p:attrNameLst>
                                          <p:attrName>style.visibility</p:attrName>
                                        </p:attrNameLst>
                                      </p:cBhvr>
                                      <p:to>
                                        <p:strVal val="visible"/>
                                      </p:to>
                                    </p:set>
                                    <p:anim calcmode="lin" valueType="num">
                                      <p:cBhvr additive="base">
                                        <p:cTn id="12"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0051">
                                            <p:txEl>
                                              <p:pRg st="1" end="1"/>
                                            </p:txEl>
                                          </p:spTgt>
                                        </p:tgtEl>
                                        <p:attrNameLst>
                                          <p:attrName>style.visibility</p:attrName>
                                        </p:attrNameLst>
                                      </p:cBhvr>
                                      <p:to>
                                        <p:strVal val="visible"/>
                                      </p:to>
                                    </p:set>
                                    <p:anim calcmode="lin" valueType="num">
                                      <p:cBhvr additive="base">
                                        <p:cTn id="18" dur="500" fill="hold"/>
                                        <p:tgtEl>
                                          <p:spTgt spid="13005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00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0051">
                                            <p:txEl>
                                              <p:pRg st="2" end="2"/>
                                            </p:txEl>
                                          </p:spTgt>
                                        </p:tgtEl>
                                        <p:attrNameLst>
                                          <p:attrName>style.visibility</p:attrName>
                                        </p:attrNameLst>
                                      </p:cBhvr>
                                      <p:to>
                                        <p:strVal val="visible"/>
                                      </p:to>
                                    </p:set>
                                    <p:anim calcmode="lin" valueType="num">
                                      <p:cBhvr additive="base">
                                        <p:cTn id="24" dur="500" fill="hold"/>
                                        <p:tgtEl>
                                          <p:spTgt spid="13005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0051">
                                            <p:txEl>
                                              <p:pRg st="3" end="3"/>
                                            </p:txEl>
                                          </p:spTgt>
                                        </p:tgtEl>
                                        <p:attrNameLst>
                                          <p:attrName>style.visibility</p:attrName>
                                        </p:attrNameLst>
                                      </p:cBhvr>
                                      <p:to>
                                        <p:strVal val="visible"/>
                                      </p:to>
                                    </p:set>
                                    <p:anim calcmode="lin" valueType="num">
                                      <p:cBhvr additive="base">
                                        <p:cTn id="30" dur="500" fill="hold"/>
                                        <p:tgtEl>
                                          <p:spTgt spid="13005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00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OleChart spid="130052"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Palestine Partitioned</a:t>
            </a:r>
          </a:p>
        </p:txBody>
      </p:sp>
      <p:sp>
        <p:nvSpPr>
          <p:cNvPr id="131075" name="Rectangle 3"/>
          <p:cNvSpPr>
            <a:spLocks noGrp="1" noChangeArrowheads="1"/>
          </p:cNvSpPr>
          <p:nvPr>
            <p:ph type="body" sz="half" idx="1"/>
          </p:nvPr>
        </p:nvSpPr>
        <p:spPr/>
        <p:txBody>
          <a:bodyPr/>
          <a:lstStyle/>
          <a:p>
            <a:r>
              <a:rPr lang="en-US" altLang="en-US" sz="2800"/>
              <a:t>With outright war developing between Arab and Jew, the British resign their mandate and call on the UN to draw up a partition.</a:t>
            </a:r>
          </a:p>
          <a:p>
            <a:r>
              <a:rPr lang="en-US" altLang="en-US" sz="2800"/>
              <a:t>This is done, as at right.</a:t>
            </a:r>
          </a:p>
          <a:p>
            <a:r>
              <a:rPr lang="en-US" altLang="en-US" sz="2800"/>
              <a:t>The Jews accept the partition, the Arabs don’t.</a:t>
            </a:r>
          </a:p>
        </p:txBody>
      </p:sp>
      <p:pic>
        <p:nvPicPr>
          <p:cNvPr id="131081" name="Picture 9" descr="UNPartition47"/>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448300" y="1981200"/>
            <a:ext cx="2209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29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1081"/>
                                        </p:tgtEl>
                                        <p:attrNameLst>
                                          <p:attrName>style.visibility</p:attrName>
                                        </p:attrNameLst>
                                      </p:cBhvr>
                                      <p:to>
                                        <p:strVal val="visible"/>
                                      </p:to>
                                    </p:set>
                                    <p:animEffect transition="in" filter="checkerboard(across)">
                                      <p:cBhvr>
                                        <p:cTn id="7" dur="500"/>
                                        <p:tgtEl>
                                          <p:spTgt spid="131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1075">
                                            <p:txEl>
                                              <p:pRg st="0" end="0"/>
                                            </p:txEl>
                                          </p:spTgt>
                                        </p:tgtEl>
                                        <p:attrNameLst>
                                          <p:attrName>style.visibility</p:attrName>
                                        </p:attrNameLst>
                                      </p:cBhvr>
                                      <p:to>
                                        <p:strVal val="visible"/>
                                      </p:to>
                                    </p:set>
                                    <p:animEffect transition="in" filter="checkerboard(across)">
                                      <p:cBhvr>
                                        <p:cTn id="12" dur="500"/>
                                        <p:tgtEl>
                                          <p:spTgt spid="1310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1075">
                                            <p:txEl>
                                              <p:pRg st="1" end="1"/>
                                            </p:txEl>
                                          </p:spTgt>
                                        </p:tgtEl>
                                        <p:attrNameLst>
                                          <p:attrName>style.visibility</p:attrName>
                                        </p:attrNameLst>
                                      </p:cBhvr>
                                      <p:to>
                                        <p:strVal val="visible"/>
                                      </p:to>
                                    </p:set>
                                    <p:animEffect transition="in" filter="checkerboard(across)">
                                      <p:cBhvr>
                                        <p:cTn id="17" dur="500"/>
                                        <p:tgtEl>
                                          <p:spTgt spid="13107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1075">
                                            <p:txEl>
                                              <p:pRg st="2" end="2"/>
                                            </p:txEl>
                                          </p:spTgt>
                                        </p:tgtEl>
                                        <p:attrNameLst>
                                          <p:attrName>style.visibility</p:attrName>
                                        </p:attrNameLst>
                                      </p:cBhvr>
                                      <p:to>
                                        <p:strVal val="visible"/>
                                      </p:to>
                                    </p:set>
                                    <p:animEffect transition="in" filter="checkerboard(across)">
                                      <p:cBhvr>
                                        <p:cTn id="22" dur="500"/>
                                        <p:tgtEl>
                                          <p:spTgt spid="131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a:t>Israel Reborn</a:t>
            </a:r>
          </a:p>
        </p:txBody>
      </p:sp>
      <p:sp>
        <p:nvSpPr>
          <p:cNvPr id="132099" name="Rectangle 3"/>
          <p:cNvSpPr>
            <a:spLocks noGrp="1" noChangeArrowheads="1"/>
          </p:cNvSpPr>
          <p:nvPr>
            <p:ph type="body" sz="half" idx="1"/>
          </p:nvPr>
        </p:nvSpPr>
        <p:spPr/>
        <p:txBody>
          <a:bodyPr/>
          <a:lstStyle/>
          <a:p>
            <a:pPr>
              <a:lnSpc>
                <a:spcPct val="90000"/>
              </a:lnSpc>
            </a:pPr>
            <a:r>
              <a:rPr lang="en-US" altLang="en-US" sz="2800"/>
              <a:t>As soon as the British withdraw, the Jews declare the formation of the State of Israel.</a:t>
            </a:r>
          </a:p>
          <a:p>
            <a:pPr>
              <a:lnSpc>
                <a:spcPct val="90000"/>
              </a:lnSpc>
            </a:pPr>
            <a:r>
              <a:rPr lang="en-US" altLang="en-US" sz="2800"/>
              <a:t>For the first time since 70 AD, the Jews have a state of their own.</a:t>
            </a:r>
          </a:p>
          <a:p>
            <a:pPr>
              <a:lnSpc>
                <a:spcPct val="90000"/>
              </a:lnSpc>
            </a:pPr>
            <a:r>
              <a:rPr lang="en-US" altLang="en-US" sz="2800"/>
              <a:t>For the first time in centuries, the Jews have a "prince."</a:t>
            </a:r>
          </a:p>
        </p:txBody>
      </p:sp>
      <p:pic>
        <p:nvPicPr>
          <p:cNvPr id="132102" name="Picture 6" descr="JewishSt1948"/>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822575"/>
            <a:ext cx="3810000" cy="2430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97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2102"/>
                                        </p:tgtEl>
                                        <p:attrNameLst>
                                          <p:attrName>style.visibility</p:attrName>
                                        </p:attrNameLst>
                                      </p:cBhvr>
                                      <p:to>
                                        <p:strVal val="visible"/>
                                      </p:to>
                                    </p:set>
                                    <p:animEffect transition="in" filter="checkerboard(across)">
                                      <p:cBhvr>
                                        <p:cTn id="7" dur="500"/>
                                        <p:tgtEl>
                                          <p:spTgt spid="132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2099">
                                            <p:txEl>
                                              <p:pRg st="0" end="0"/>
                                            </p:txEl>
                                          </p:spTgt>
                                        </p:tgtEl>
                                        <p:attrNameLst>
                                          <p:attrName>style.visibility</p:attrName>
                                        </p:attrNameLst>
                                      </p:cBhvr>
                                      <p:to>
                                        <p:strVal val="visible"/>
                                      </p:to>
                                    </p:set>
                                    <p:anim calcmode="lin" valueType="num">
                                      <p:cBhvr additive="base">
                                        <p:cTn id="12" dur="500" fill="hold"/>
                                        <p:tgtEl>
                                          <p:spTgt spid="1320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2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2099">
                                            <p:txEl>
                                              <p:pRg st="1" end="1"/>
                                            </p:txEl>
                                          </p:spTgt>
                                        </p:tgtEl>
                                        <p:attrNameLst>
                                          <p:attrName>style.visibility</p:attrName>
                                        </p:attrNameLst>
                                      </p:cBhvr>
                                      <p:to>
                                        <p:strVal val="visible"/>
                                      </p:to>
                                    </p:set>
                                    <p:anim calcmode="lin" valueType="num">
                                      <p:cBhvr additive="base">
                                        <p:cTn id="18" dur="500" fill="hold"/>
                                        <p:tgtEl>
                                          <p:spTgt spid="1320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2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2099">
                                            <p:txEl>
                                              <p:pRg st="2" end="2"/>
                                            </p:txEl>
                                          </p:spTgt>
                                        </p:tgtEl>
                                        <p:attrNameLst>
                                          <p:attrName>style.visibility</p:attrName>
                                        </p:attrNameLst>
                                      </p:cBhvr>
                                      <p:to>
                                        <p:strVal val="visible"/>
                                      </p:to>
                                    </p:set>
                                    <p:anim calcmode="lin" valueType="num">
                                      <p:cBhvr additive="base">
                                        <p:cTn id="24" dur="500" fill="hold"/>
                                        <p:tgtEl>
                                          <p:spTgt spid="1320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20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The 1948 War</a:t>
            </a:r>
          </a:p>
        </p:txBody>
      </p:sp>
      <p:sp>
        <p:nvSpPr>
          <p:cNvPr id="133123" name="Rectangle 3"/>
          <p:cNvSpPr>
            <a:spLocks noGrp="1" noChangeArrowheads="1"/>
          </p:cNvSpPr>
          <p:nvPr>
            <p:ph type="body" sz="half" idx="1"/>
          </p:nvPr>
        </p:nvSpPr>
        <p:spPr/>
        <p:txBody>
          <a:bodyPr/>
          <a:lstStyle/>
          <a:p>
            <a:r>
              <a:rPr lang="en-US" altLang="en-US" sz="2800"/>
              <a:t>Five Arab armies invade Israel on the day the British withdraw.</a:t>
            </a:r>
          </a:p>
          <a:p>
            <a:r>
              <a:rPr lang="en-US" altLang="en-US" sz="2800"/>
              <a:t>Though none of the armies are world-class, they all have many weapons the Israelis do not.</a:t>
            </a:r>
          </a:p>
        </p:txBody>
      </p:sp>
      <p:pic>
        <p:nvPicPr>
          <p:cNvPr id="133126" name="Picture 6" descr="48WarYadin"/>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709863"/>
            <a:ext cx="3810000" cy="2655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53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3126"/>
                                        </p:tgtEl>
                                        <p:attrNameLst>
                                          <p:attrName>style.visibility</p:attrName>
                                        </p:attrNameLst>
                                      </p:cBhvr>
                                      <p:to>
                                        <p:strVal val="visible"/>
                                      </p:to>
                                    </p:set>
                                    <p:animEffect transition="in" filter="checkerboard(across)">
                                      <p:cBhvr>
                                        <p:cTn id="7" dur="500"/>
                                        <p:tgtEl>
                                          <p:spTgt spid="133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3123">
                                            <p:txEl>
                                              <p:pRg st="0" end="0"/>
                                            </p:txEl>
                                          </p:spTgt>
                                        </p:tgtEl>
                                        <p:attrNameLst>
                                          <p:attrName>style.visibility</p:attrName>
                                        </p:attrNameLst>
                                      </p:cBhvr>
                                      <p:to>
                                        <p:strVal val="visible"/>
                                      </p:to>
                                    </p:set>
                                    <p:anim calcmode="lin" valueType="num">
                                      <p:cBhvr additive="base">
                                        <p:cTn id="12" dur="500" fill="hold"/>
                                        <p:tgtEl>
                                          <p:spTgt spid="1331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3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3123">
                                            <p:txEl>
                                              <p:pRg st="1" end="1"/>
                                            </p:txEl>
                                          </p:spTgt>
                                        </p:tgtEl>
                                        <p:attrNameLst>
                                          <p:attrName>style.visibility</p:attrName>
                                        </p:attrNameLst>
                                      </p:cBhvr>
                                      <p:to>
                                        <p:strVal val="visible"/>
                                      </p:to>
                                    </p:set>
                                    <p:anim calcmode="lin" valueType="num">
                                      <p:cBhvr additive="base">
                                        <p:cTn id="18" dur="500" fill="hold"/>
                                        <p:tgtEl>
                                          <p:spTgt spid="1331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312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a:t>Israel Wins!</a:t>
            </a:r>
          </a:p>
        </p:txBody>
      </p:sp>
      <p:sp>
        <p:nvSpPr>
          <p:cNvPr id="134147" name="Rectangle 3"/>
          <p:cNvSpPr>
            <a:spLocks noGrp="1" noChangeArrowheads="1"/>
          </p:cNvSpPr>
          <p:nvPr>
            <p:ph type="body" sz="half" idx="1"/>
          </p:nvPr>
        </p:nvSpPr>
        <p:spPr/>
        <p:txBody>
          <a:bodyPr/>
          <a:lstStyle/>
          <a:p>
            <a:r>
              <a:rPr lang="en-US" altLang="en-US" sz="2400"/>
              <a:t>The Israelis fight back, often with primitive weapons such as Molotov cocktails.</a:t>
            </a:r>
          </a:p>
          <a:p>
            <a:r>
              <a:rPr lang="en-US" altLang="en-US" sz="2400"/>
              <a:t>They are able to smuggle in some better weapons also.</a:t>
            </a:r>
          </a:p>
          <a:p>
            <a:r>
              <a:rPr lang="en-US" altLang="en-US" sz="2400"/>
              <a:t>Yet their victory is viewed as almost miraculous even by many who do not believe in God.</a:t>
            </a:r>
          </a:p>
        </p:txBody>
      </p:sp>
      <p:pic>
        <p:nvPicPr>
          <p:cNvPr id="134150" name="Picture 6" descr="48WarMCocktail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133600"/>
            <a:ext cx="2819400" cy="200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51" name="Picture 7" descr="48WarT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902075"/>
            <a:ext cx="3676650" cy="2682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87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checkerboard(across)">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34151"/>
                                        </p:tgtEl>
                                        <p:attrNameLst>
                                          <p:attrName>style.visibility</p:attrName>
                                        </p:attrNameLst>
                                      </p:cBhvr>
                                      <p:to>
                                        <p:strVal val="visible"/>
                                      </p:to>
                                    </p:set>
                                    <p:animEffect transition="in" filter="checkerboard(across)">
                                      <p:cBhvr>
                                        <p:cTn id="12" dur="500"/>
                                        <p:tgtEl>
                                          <p:spTgt spid="1341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4147">
                                            <p:txEl>
                                              <p:pRg st="0" end="0"/>
                                            </p:txEl>
                                          </p:spTgt>
                                        </p:tgtEl>
                                        <p:attrNameLst>
                                          <p:attrName>style.visibility</p:attrName>
                                        </p:attrNameLst>
                                      </p:cBhvr>
                                      <p:to>
                                        <p:strVal val="visible"/>
                                      </p:to>
                                    </p:set>
                                    <p:anim calcmode="lin" valueType="num">
                                      <p:cBhvr additive="base">
                                        <p:cTn id="17" dur="500" fill="hold"/>
                                        <p:tgtEl>
                                          <p:spTgt spid="13414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4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4147">
                                            <p:txEl>
                                              <p:pRg st="1" end="1"/>
                                            </p:txEl>
                                          </p:spTgt>
                                        </p:tgtEl>
                                        <p:attrNameLst>
                                          <p:attrName>style.visibility</p:attrName>
                                        </p:attrNameLst>
                                      </p:cBhvr>
                                      <p:to>
                                        <p:strVal val="visible"/>
                                      </p:to>
                                    </p:set>
                                    <p:anim calcmode="lin" valueType="num">
                                      <p:cBhvr additive="base">
                                        <p:cTn id="23" dur="500" fill="hold"/>
                                        <p:tgtEl>
                                          <p:spTgt spid="134147">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4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34147">
                                            <p:txEl>
                                              <p:pRg st="2" end="2"/>
                                            </p:txEl>
                                          </p:spTgt>
                                        </p:tgtEl>
                                        <p:attrNameLst>
                                          <p:attrName>style.visibility</p:attrName>
                                        </p:attrNameLst>
                                      </p:cBhvr>
                                      <p:to>
                                        <p:strVal val="visible"/>
                                      </p:to>
                                    </p:set>
                                    <p:anim calcmode="lin" valueType="num">
                                      <p:cBhvr additive="base">
                                        <p:cTn id="29" dur="500" fill="hold"/>
                                        <p:tgtEl>
                                          <p:spTgt spid="134147">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341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a:t>Since 1948</a:t>
            </a:r>
          </a:p>
        </p:txBody>
      </p:sp>
      <p:sp>
        <p:nvSpPr>
          <p:cNvPr id="135171" name="Rectangle 3"/>
          <p:cNvSpPr>
            <a:spLocks noGrp="1" noChangeArrowheads="1"/>
          </p:cNvSpPr>
          <p:nvPr>
            <p:ph type="body" sz="half" idx="1"/>
          </p:nvPr>
        </p:nvSpPr>
        <p:spPr/>
        <p:txBody>
          <a:bodyPr/>
          <a:lstStyle/>
          <a:p>
            <a:pPr>
              <a:lnSpc>
                <a:spcPct val="90000"/>
              </a:lnSpc>
            </a:pPr>
            <a:r>
              <a:rPr lang="en-US" altLang="en-US" sz="2400"/>
              <a:t>Israel has fought several more wars, always on the occasion of Arab provocation.</a:t>
            </a:r>
          </a:p>
          <a:p>
            <a:pPr>
              <a:lnSpc>
                <a:spcPct val="90000"/>
              </a:lnSpc>
            </a:pPr>
            <a:r>
              <a:rPr lang="en-US" altLang="en-US" sz="2400"/>
              <a:t>Things have not settled down, but this too is predicted.  Zechariah 12:2-3 pictures Israel as an insoluble international problem.</a:t>
            </a:r>
          </a:p>
          <a:p>
            <a:pPr>
              <a:lnSpc>
                <a:spcPct val="90000"/>
              </a:lnSpc>
            </a:pPr>
            <a:r>
              <a:rPr lang="en-US" altLang="en-US" sz="2400"/>
              <a:t>The Jews have survived a multitude of disasters and have returned to their land.</a:t>
            </a:r>
          </a:p>
        </p:txBody>
      </p:sp>
      <p:pic>
        <p:nvPicPr>
          <p:cNvPr id="135176" name="Picture 8" descr="Israel49-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28800"/>
            <a:ext cx="2408238"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35179" name="Picture 11" descr="Israelaft67"/>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324600" y="2362200"/>
            <a:ext cx="22066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37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checkerboard(across)">
                                      <p:cBhvr>
                                        <p:cTn id="7" dur="500"/>
                                        <p:tgtEl>
                                          <p:spTgt spid="135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12" dur="500"/>
                                        <p:tgtEl>
                                          <p:spTgt spid="135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5171">
                                            <p:txEl>
                                              <p:pRg st="1" end="1"/>
                                            </p:txEl>
                                          </p:spTgt>
                                        </p:tgtEl>
                                        <p:attrNameLst>
                                          <p:attrName>style.visibility</p:attrName>
                                        </p:attrNameLst>
                                      </p:cBhvr>
                                      <p:to>
                                        <p:strVal val="visible"/>
                                      </p:to>
                                    </p:set>
                                    <p:animEffect transition="in" filter="checkerboard(across)">
                                      <p:cBhvr>
                                        <p:cTn id="17" dur="500"/>
                                        <p:tgtEl>
                                          <p:spTgt spid="1351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5171">
                                            <p:txEl>
                                              <p:pRg st="2" end="2"/>
                                            </p:txEl>
                                          </p:spTgt>
                                        </p:tgtEl>
                                        <p:attrNameLst>
                                          <p:attrName>style.visibility</p:attrName>
                                        </p:attrNameLst>
                                      </p:cBhvr>
                                      <p:to>
                                        <p:strVal val="visible"/>
                                      </p:to>
                                    </p:set>
                                    <p:animEffect transition="in" filter="checkerboard(across)">
                                      <p:cBhvr>
                                        <p:cTn id="22" dur="500"/>
                                        <p:tgtEl>
                                          <p:spTgt spid="1351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35179"/>
                                        </p:tgtEl>
                                        <p:attrNameLst>
                                          <p:attrName>style.visibility</p:attrName>
                                        </p:attrNameLst>
                                      </p:cBhvr>
                                      <p:to>
                                        <p:strVal val="visible"/>
                                      </p:to>
                                    </p:set>
                                    <p:animEffect transition="in" filter="checkerboard(across)">
                                      <p:cBhvr>
                                        <p:cTn id="27" dur="500"/>
                                        <p:tgtEl>
                                          <p:spTgt spid="135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a:t>Summary to Date</a:t>
            </a:r>
          </a:p>
        </p:txBody>
      </p:sp>
      <p:sp>
        <p:nvSpPr>
          <p:cNvPr id="136195" name="Rectangle 3"/>
          <p:cNvSpPr>
            <a:spLocks noGrp="1" noChangeArrowheads="1"/>
          </p:cNvSpPr>
          <p:nvPr>
            <p:ph type="body" idx="1"/>
          </p:nvPr>
        </p:nvSpPr>
        <p:spPr/>
        <p:txBody>
          <a:bodyPr/>
          <a:lstStyle/>
          <a:p>
            <a:r>
              <a:rPr lang="en-US" altLang="en-US"/>
              <a:t>Hosea 3:5 speaks of a return, and of Israel seeking the LORD their God and David their king.  This seems to be in process.</a:t>
            </a:r>
          </a:p>
          <a:p>
            <a:r>
              <a:rPr lang="en-US" altLang="en-US"/>
              <a:t>Isaiah 11 speaks of a second regathering, and this seems to be in progress.</a:t>
            </a:r>
          </a:p>
          <a:p>
            <a:r>
              <a:rPr lang="en-US" altLang="en-US"/>
              <a:t>The Bible predicts continual problems for the Jews and their land until the Messiah returns.</a:t>
            </a:r>
          </a:p>
        </p:txBody>
      </p:sp>
    </p:spTree>
    <p:custDataLst>
      <p:tags r:id="rId1"/>
    </p:custDataLst>
  </p:cSld>
  <p:clrMapOvr>
    <a:masterClrMapping/>
  </p:clrMapOvr>
  <p:transition advTm="482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a:t>Exile and Return</a:t>
            </a:r>
          </a:p>
        </p:txBody>
      </p:sp>
      <p:sp>
        <p:nvSpPr>
          <p:cNvPr id="137219" name="Rectangle 3"/>
          <p:cNvSpPr>
            <a:spLocks noGrp="1" noChangeArrowheads="1"/>
          </p:cNvSpPr>
          <p:nvPr>
            <p:ph type="body" sz="half" idx="1"/>
          </p:nvPr>
        </p:nvSpPr>
        <p:spPr/>
        <p:txBody>
          <a:bodyPr/>
          <a:lstStyle/>
          <a:p>
            <a:r>
              <a:rPr lang="en-US" altLang="en-US" sz="2400"/>
              <a:t>The places named in Isaiah 11 correspond to:</a:t>
            </a:r>
          </a:p>
          <a:p>
            <a:pPr lvl="1"/>
            <a:r>
              <a:rPr lang="en-US" altLang="en-US" sz="2000"/>
              <a:t>Egypt</a:t>
            </a:r>
          </a:p>
          <a:p>
            <a:pPr lvl="1"/>
            <a:r>
              <a:rPr lang="en-US" altLang="en-US" sz="2000"/>
              <a:t>Iraq</a:t>
            </a:r>
          </a:p>
          <a:p>
            <a:pPr lvl="1"/>
            <a:r>
              <a:rPr lang="en-US" altLang="en-US" sz="2000"/>
              <a:t>Iran</a:t>
            </a:r>
          </a:p>
          <a:p>
            <a:pPr lvl="1"/>
            <a:r>
              <a:rPr lang="en-US" altLang="en-US" sz="2000"/>
              <a:t>Syria</a:t>
            </a:r>
          </a:p>
          <a:p>
            <a:r>
              <a:rPr lang="en-US" altLang="en-US" sz="2400"/>
              <a:t>The “coastlands of the sea” correspond to:</a:t>
            </a:r>
          </a:p>
          <a:p>
            <a:pPr lvl="1"/>
            <a:r>
              <a:rPr lang="en-US" altLang="en-US" sz="2000"/>
              <a:t>North Africa</a:t>
            </a:r>
          </a:p>
          <a:p>
            <a:pPr lvl="1"/>
            <a:r>
              <a:rPr lang="en-US" altLang="en-US" sz="2000"/>
              <a:t>Europe</a:t>
            </a:r>
          </a:p>
        </p:txBody>
      </p:sp>
      <p:pic>
        <p:nvPicPr>
          <p:cNvPr id="137222" name="Picture 6" descr="Exile&amp;Return"/>
          <p:cNvPicPr>
            <a:picLocks noGrp="1" noChangeAspect="1" noChangeArrowheads="1"/>
          </p:cNvPicPr>
          <p:nvPr>
            <p:ph type="clipArt" sz="half" idx="2"/>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a:xfrm>
            <a:off x="4648200" y="2727325"/>
            <a:ext cx="3810000" cy="2620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2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7222"/>
                                        </p:tgtEl>
                                        <p:attrNameLst>
                                          <p:attrName>style.visibility</p:attrName>
                                        </p:attrNameLst>
                                      </p:cBhvr>
                                      <p:to>
                                        <p:strVal val="visible"/>
                                      </p:to>
                                    </p:set>
                                    <p:animEffect transition="in" filter="checkerboard(across)">
                                      <p:cBhvr>
                                        <p:cTn id="7" dur="500"/>
                                        <p:tgtEl>
                                          <p:spTgt spid="137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7219">
                                            <p:txEl>
                                              <p:pRg st="0" end="0"/>
                                            </p:txEl>
                                          </p:spTgt>
                                        </p:tgtEl>
                                        <p:attrNameLst>
                                          <p:attrName>style.visibility</p:attrName>
                                        </p:attrNameLst>
                                      </p:cBhvr>
                                      <p:to>
                                        <p:strVal val="visible"/>
                                      </p:to>
                                    </p:set>
                                    <p:anim calcmode="lin" valueType="num">
                                      <p:cBhvr additive="base">
                                        <p:cTn id="12"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7219">
                                            <p:txEl>
                                              <p:pRg st="1" end="1"/>
                                            </p:txEl>
                                          </p:spTgt>
                                        </p:tgtEl>
                                        <p:attrNameLst>
                                          <p:attrName>style.visibility</p:attrName>
                                        </p:attrNameLst>
                                      </p:cBhvr>
                                      <p:to>
                                        <p:strVal val="visible"/>
                                      </p:to>
                                    </p:set>
                                    <p:anim calcmode="lin" valueType="num">
                                      <p:cBhvr additive="base">
                                        <p:cTn id="18"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7219">
                                            <p:txEl>
                                              <p:pRg st="2" end="2"/>
                                            </p:txEl>
                                          </p:spTgt>
                                        </p:tgtEl>
                                        <p:attrNameLst>
                                          <p:attrName>style.visibility</p:attrName>
                                        </p:attrNameLst>
                                      </p:cBhvr>
                                      <p:to>
                                        <p:strVal val="visible"/>
                                      </p:to>
                                    </p:set>
                                    <p:anim calcmode="lin" valueType="num">
                                      <p:cBhvr additive="base">
                                        <p:cTn id="24"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7219">
                                            <p:txEl>
                                              <p:pRg st="3" end="3"/>
                                            </p:txEl>
                                          </p:spTgt>
                                        </p:tgtEl>
                                        <p:attrNameLst>
                                          <p:attrName>style.visibility</p:attrName>
                                        </p:attrNameLst>
                                      </p:cBhvr>
                                      <p:to>
                                        <p:strVal val="visible"/>
                                      </p:to>
                                    </p:set>
                                    <p:anim calcmode="lin" valueType="num">
                                      <p:cBhvr additive="base">
                                        <p:cTn id="30"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4" end="4"/>
                                            </p:txEl>
                                          </p:spTgt>
                                        </p:tgtEl>
                                        <p:attrNameLst>
                                          <p:attrName>style.visibility</p:attrName>
                                        </p:attrNameLst>
                                      </p:cBhvr>
                                      <p:to>
                                        <p:strVal val="visible"/>
                                      </p:to>
                                    </p:set>
                                    <p:anim calcmode="lin" valueType="num">
                                      <p:cBhvr additive="base">
                                        <p:cTn id="36"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5" end="5"/>
                                            </p:txEl>
                                          </p:spTgt>
                                        </p:tgtEl>
                                        <p:attrNameLst>
                                          <p:attrName>style.visibility</p:attrName>
                                        </p:attrNameLst>
                                      </p:cBhvr>
                                      <p:to>
                                        <p:strVal val="visible"/>
                                      </p:to>
                                    </p:set>
                                    <p:anim calcmode="lin" valueType="num">
                                      <p:cBhvr additive="base">
                                        <p:cTn id="42" dur="500" fill="hold"/>
                                        <p:tgtEl>
                                          <p:spTgt spid="13721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6" end="6"/>
                                            </p:txEl>
                                          </p:spTgt>
                                        </p:tgtEl>
                                        <p:attrNameLst>
                                          <p:attrName>style.visibility</p:attrName>
                                        </p:attrNameLst>
                                      </p:cBhvr>
                                      <p:to>
                                        <p:strVal val="visible"/>
                                      </p:to>
                                    </p:set>
                                    <p:anim calcmode="lin" valueType="num">
                                      <p:cBhvr additive="base">
                                        <p:cTn id="48" dur="500" fill="hold"/>
                                        <p:tgtEl>
                                          <p:spTgt spid="137219">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7" end="7"/>
                                            </p:txEl>
                                          </p:spTgt>
                                        </p:tgtEl>
                                        <p:attrNameLst>
                                          <p:attrName>style.visibility</p:attrName>
                                        </p:attrNameLst>
                                      </p:cBhvr>
                                      <p:to>
                                        <p:strVal val="visible"/>
                                      </p:to>
                                    </p:set>
                                    <p:anim calcmode="lin" valueType="num">
                                      <p:cBhvr additive="base">
                                        <p:cTn id="54" dur="500" fill="hold"/>
                                        <p:tgtEl>
                                          <p:spTgt spid="137219">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The Curses – Leviticus 26</a:t>
            </a:r>
          </a:p>
        </p:txBody>
      </p:sp>
      <p:sp>
        <p:nvSpPr>
          <p:cNvPr id="72707" name="Text Box 3"/>
          <p:cNvSpPr txBox="1">
            <a:spLocks noChangeArrowheads="1"/>
          </p:cNvSpPr>
          <p:nvPr/>
        </p:nvSpPr>
        <p:spPr bwMode="auto">
          <a:xfrm>
            <a:off x="838200" y="22098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But if they confess their sins… I will remember my covenant with Jacob,… and I will remember the land.  For the land will be deserted by them and will enjoy its sabbaths while it lies desolate without them….  Yet in spite of this, when they are in the land of their enemies, I will not reject them or abhor them so as to destroy them completely, breaking my covenant with them….  But for their sake I will remember the covenant with their ancestors whom I brought out of Egypt… (verses 40-45)</a:t>
            </a:r>
          </a:p>
        </p:txBody>
      </p:sp>
    </p:spTree>
    <p:custDataLst>
      <p:tags r:id="rId1"/>
    </p:custDataLst>
  </p:cSld>
  <p:clrMapOvr>
    <a:masterClrMapping/>
  </p:clrMapOvr>
  <p:transition advTm="389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checkerboard(across)">
                                      <p:cBhvr>
                                        <p:cTn id="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t>Return of the Jews</a:t>
            </a:r>
          </a:p>
        </p:txBody>
      </p:sp>
      <p:sp>
        <p:nvSpPr>
          <p:cNvPr id="138243" name="Rectangle 3"/>
          <p:cNvSpPr>
            <a:spLocks noGrp="1" noChangeArrowheads="1"/>
          </p:cNvSpPr>
          <p:nvPr>
            <p:ph type="body" sz="half" idx="1"/>
          </p:nvPr>
        </p:nvSpPr>
        <p:spPr/>
        <p:txBody>
          <a:bodyPr/>
          <a:lstStyle/>
          <a:p>
            <a:r>
              <a:rPr lang="en-US" altLang="en-US" sz="2800"/>
              <a:t>The holocaust removed many European Jews, many of whom went to Israel.</a:t>
            </a:r>
          </a:p>
          <a:p>
            <a:r>
              <a:rPr lang="en-US" altLang="en-US" sz="2800"/>
              <a:t>Anti-Jewish feeling in Arab countries has caused most Jews to leave, many to Israel.</a:t>
            </a:r>
          </a:p>
        </p:txBody>
      </p:sp>
      <p:graphicFrame>
        <p:nvGraphicFramePr>
          <p:cNvPr id="138244" name="Object 4"/>
          <p:cNvGraphicFramePr>
            <a:graphicFrameLocks noGrp="1" noChangeAspect="1"/>
          </p:cNvGraphicFramePr>
          <p:nvPr>
            <p:ph type="chart" sz="half" idx="2"/>
          </p:nvPr>
        </p:nvGraphicFramePr>
        <p:xfrm>
          <a:off x="4648200" y="1981200"/>
          <a:ext cx="3810000" cy="4114800"/>
        </p:xfrm>
        <a:graphic>
          <a:graphicData uri="http://schemas.openxmlformats.org/presentationml/2006/ole">
            <mc:AlternateContent xmlns:mc="http://schemas.openxmlformats.org/markup-compatibility/2006">
              <mc:Choice xmlns:v="urn:schemas-microsoft-com:vml" Requires="v">
                <p:oleObj spid="_x0000_s138246" name="Chart" r:id="rId4" imgW="3810305" imgH="4115105" progId="MSGraph.Chart.8">
                  <p:embed followColorScheme="full"/>
                </p:oleObj>
              </mc:Choice>
              <mc:Fallback>
                <p:oleObj name="Chart" r:id="rId4" imgW="3810305" imgH="4115105" progId="MSGraph.Chart.8">
                  <p:embed followColorScheme="full"/>
                  <p:pic>
                    <p:nvPicPr>
                      <p:cNvPr id="0" name="Object 4"/>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4648200" y="1981200"/>
                        <a:ext cx="3810000" cy="4114800"/>
                      </a:xfrm>
                      <a:prstGeom prst="rect">
                        <a:avLst/>
                      </a:prstGeom>
                      <a:solidFill>
                        <a:srgbClr val="339966"/>
                      </a:solidFill>
                    </p:spPr>
                  </p:pic>
                </p:oleObj>
              </mc:Fallback>
            </mc:AlternateContent>
          </a:graphicData>
        </a:graphic>
      </p:graphicFrame>
    </p:spTree>
    <p:custDataLst>
      <p:tags r:id="rId2"/>
    </p:custDataLst>
  </p:cSld>
  <p:clrMapOvr>
    <a:masterClrMapping/>
  </p:clrMapOvr>
  <p:transition advTm="577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checkerboard(across)">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8243">
                                            <p:txEl>
                                              <p:pRg st="0" end="0"/>
                                            </p:txEl>
                                          </p:spTgt>
                                        </p:tgtEl>
                                        <p:attrNameLst>
                                          <p:attrName>style.visibility</p:attrName>
                                        </p:attrNameLst>
                                      </p:cBhvr>
                                      <p:to>
                                        <p:strVal val="visible"/>
                                      </p:to>
                                    </p:set>
                                    <p:anim calcmode="lin" valueType="num">
                                      <p:cBhvr additive="base">
                                        <p:cTn id="12" dur="500" fill="hold"/>
                                        <p:tgtEl>
                                          <p:spTgt spid="1382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8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8243">
                                            <p:txEl>
                                              <p:pRg st="1" end="1"/>
                                            </p:txEl>
                                          </p:spTgt>
                                        </p:tgtEl>
                                        <p:attrNameLst>
                                          <p:attrName>style.visibility</p:attrName>
                                        </p:attrNameLst>
                                      </p:cBhvr>
                                      <p:to>
                                        <p:strVal val="visible"/>
                                      </p:to>
                                    </p:set>
                                    <p:anim calcmode="lin" valueType="num">
                                      <p:cBhvr additive="base">
                                        <p:cTn id="18" dur="500" fill="hold"/>
                                        <p:tgtEl>
                                          <p:spTgt spid="13824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824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autoUpdateAnimBg="0"/>
      <p:bldOleChart spid="13824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tLang="en-US"/>
              <a:t>Solutions to Our Problems</a:t>
            </a:r>
          </a:p>
        </p:txBody>
      </p:sp>
      <p:sp>
        <p:nvSpPr>
          <p:cNvPr id="139267" name="Rectangle 3"/>
          <p:cNvSpPr>
            <a:spLocks noGrp="1" noChangeArrowheads="1"/>
          </p:cNvSpPr>
          <p:nvPr>
            <p:ph type="body" sz="half" idx="1"/>
          </p:nvPr>
        </p:nvSpPr>
        <p:spPr/>
        <p:txBody>
          <a:bodyPr/>
          <a:lstStyle/>
          <a:p>
            <a:r>
              <a:rPr lang="en-US" altLang="en-US" sz="2800"/>
              <a:t>Many today are worried whether the human race will make it.</a:t>
            </a:r>
          </a:p>
          <a:p>
            <a:r>
              <a:rPr lang="en-US" altLang="en-US" sz="2800"/>
              <a:t>Some seek guidance from the occult, others look for ETs who have solved our problems.</a:t>
            </a:r>
          </a:p>
          <a:p>
            <a:r>
              <a:rPr lang="en-US" altLang="en-US" sz="2800"/>
              <a:t>We really need to seek God.</a:t>
            </a:r>
          </a:p>
        </p:txBody>
      </p:sp>
      <p:pic>
        <p:nvPicPr>
          <p:cNvPr id="139270" name="Picture 6" descr="radiotelescope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116138"/>
            <a:ext cx="3810000" cy="3843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49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9270"/>
                                        </p:tgtEl>
                                        <p:attrNameLst>
                                          <p:attrName>style.visibility</p:attrName>
                                        </p:attrNameLst>
                                      </p:cBhvr>
                                      <p:to>
                                        <p:strVal val="visible"/>
                                      </p:to>
                                    </p:set>
                                    <p:animEffect transition="in" filter="checkerboard(across)">
                                      <p:cBhvr>
                                        <p:cTn id="7" dur="500"/>
                                        <p:tgtEl>
                                          <p:spTgt spid="1392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 calcmode="lin" valueType="num">
                                      <p:cBhvr additive="base">
                                        <p:cTn id="12" dur="500" fill="hold"/>
                                        <p:tgtEl>
                                          <p:spTgt spid="1392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9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9267">
                                            <p:txEl>
                                              <p:pRg st="1" end="1"/>
                                            </p:txEl>
                                          </p:spTgt>
                                        </p:tgtEl>
                                        <p:attrNameLst>
                                          <p:attrName>style.visibility</p:attrName>
                                        </p:attrNameLst>
                                      </p:cBhvr>
                                      <p:to>
                                        <p:strVal val="visible"/>
                                      </p:to>
                                    </p:set>
                                    <p:anim calcmode="lin" valueType="num">
                                      <p:cBhvr additive="base">
                                        <p:cTn id="18" dur="500" fill="hold"/>
                                        <p:tgtEl>
                                          <p:spTgt spid="13926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9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9267">
                                            <p:txEl>
                                              <p:pRg st="2" end="2"/>
                                            </p:txEl>
                                          </p:spTgt>
                                        </p:tgtEl>
                                        <p:attrNameLst>
                                          <p:attrName>style.visibility</p:attrName>
                                        </p:attrNameLst>
                                      </p:cBhvr>
                                      <p:to>
                                        <p:strVal val="visible"/>
                                      </p:to>
                                    </p:set>
                                    <p:anim calcmode="lin" valueType="num">
                                      <p:cBhvr additive="base">
                                        <p:cTn id="24" dur="500" fill="hold"/>
                                        <p:tgtEl>
                                          <p:spTgt spid="13926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92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t>Seek God!</a:t>
            </a:r>
          </a:p>
        </p:txBody>
      </p:sp>
      <p:sp>
        <p:nvSpPr>
          <p:cNvPr id="140291" name="Rectangle 3"/>
          <p:cNvSpPr>
            <a:spLocks noGrp="1" noChangeArrowheads="1"/>
          </p:cNvSpPr>
          <p:nvPr>
            <p:ph type="body" sz="half" idx="1"/>
          </p:nvPr>
        </p:nvSpPr>
        <p:spPr/>
        <p:txBody>
          <a:bodyPr/>
          <a:lstStyle/>
          <a:p>
            <a:r>
              <a:rPr lang="en-US" altLang="en-US" sz="2800"/>
              <a:t>We have looked at how what God said about Israel has come true in detail.</a:t>
            </a:r>
          </a:p>
          <a:p>
            <a:r>
              <a:rPr lang="en-US" altLang="en-US" sz="2800"/>
              <a:t>This is just part of the evidence.</a:t>
            </a:r>
          </a:p>
          <a:p>
            <a:r>
              <a:rPr lang="en-US" altLang="en-US" sz="2800"/>
              <a:t>"He has the whole world in His hands."</a:t>
            </a:r>
          </a:p>
        </p:txBody>
      </p:sp>
      <p:pic>
        <p:nvPicPr>
          <p:cNvPr id="140294" name="Picture 6" descr="WorldHand"/>
          <p:cNvPicPr>
            <a:picLocks noGrp="1" noChangeAspect="1" noChangeArrowheads="1"/>
          </p:cNvPicPr>
          <p:nvPr>
            <p:ph type="clipArt" sz="half" idx="2"/>
          </p:nvPr>
        </p:nvPicPr>
        <p:blipFill>
          <a:blip r:embed="rId3" cstate="print">
            <a:lum bright="12000"/>
            <a:extLst>
              <a:ext uri="{28A0092B-C50C-407E-A947-70E740481C1C}">
                <a14:useLocalDpi xmlns:a14="http://schemas.microsoft.com/office/drawing/2010/main" val="0"/>
              </a:ext>
            </a:extLst>
          </a:blip>
          <a:srcRect r="17999"/>
          <a:stretch>
            <a:fillRect/>
          </a:stretch>
        </p:blipFill>
        <p:spPr>
          <a:xfrm>
            <a:off x="4648200" y="2563813"/>
            <a:ext cx="3733800" cy="3522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42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40294"/>
                                        </p:tgtEl>
                                        <p:attrNameLst>
                                          <p:attrName>style.visibility</p:attrName>
                                        </p:attrNameLst>
                                      </p:cBhvr>
                                      <p:to>
                                        <p:strVal val="visible"/>
                                      </p:to>
                                    </p:set>
                                    <p:animEffect transition="in" filter="checkerboard(across)">
                                      <p:cBhvr>
                                        <p:cTn id="19" dur="500"/>
                                        <p:tgtEl>
                                          <p:spTgt spid="14029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0291">
                                            <p:txEl>
                                              <p:pRg st="2" end="2"/>
                                            </p:txEl>
                                          </p:spTgt>
                                        </p:tgtEl>
                                        <p:attrNameLst>
                                          <p:attrName>style.visibility</p:attrName>
                                        </p:attrNameLst>
                                      </p:cBhvr>
                                      <p:to>
                                        <p:strVal val="visible"/>
                                      </p:to>
                                    </p:set>
                                    <p:anim calcmode="lin" valueType="num">
                                      <p:cBhvr additive="base">
                                        <p:cTn id="24" dur="500" fill="hold"/>
                                        <p:tgtEl>
                                          <p:spTgt spid="14029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02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uiExpand="1"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For Further Reading</a:t>
            </a:r>
          </a:p>
        </p:txBody>
      </p:sp>
      <p:pic>
        <p:nvPicPr>
          <p:cNvPr id="141315" name="Picture 3" descr="EPro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057400"/>
            <a:ext cx="3278188" cy="4276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68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p:cTn id="7" dur="1000" fill="hold"/>
                                        <p:tgtEl>
                                          <p:spTgt spid="141315"/>
                                        </p:tgtEl>
                                        <p:attrNameLst>
                                          <p:attrName>ppt_w</p:attrName>
                                        </p:attrNameLst>
                                      </p:cBhvr>
                                      <p:tavLst>
                                        <p:tav tm="0">
                                          <p:val>
                                            <p:fltVal val="0"/>
                                          </p:val>
                                        </p:tav>
                                        <p:tav tm="100000">
                                          <p:val>
                                            <p:strVal val="#ppt_w"/>
                                          </p:val>
                                        </p:tav>
                                      </p:tavLst>
                                    </p:anim>
                                    <p:anim calcmode="lin" valueType="num">
                                      <p:cBhvr>
                                        <p:cTn id="8" dur="1000" fill="hold"/>
                                        <p:tgtEl>
                                          <p:spTgt spid="141315"/>
                                        </p:tgtEl>
                                        <p:attrNameLst>
                                          <p:attrName>ppt_h</p:attrName>
                                        </p:attrNameLst>
                                      </p:cBhvr>
                                      <p:tavLst>
                                        <p:tav tm="0">
                                          <p:val>
                                            <p:fltVal val="0"/>
                                          </p:val>
                                        </p:tav>
                                        <p:tav tm="100000">
                                          <p:val>
                                            <p:strVal val="#ppt_h"/>
                                          </p:val>
                                        </p:tav>
                                      </p:tavLst>
                                    </p:anim>
                                    <p:anim calcmode="lin" valueType="num">
                                      <p:cBhvr>
                                        <p:cTn id="9" dur="1000" fill="hold"/>
                                        <p:tgtEl>
                                          <p:spTgt spid="1413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13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r>
              <a:rPr lang="en-US" altLang="en-US"/>
              <a:t>The Prophecies</a:t>
            </a:r>
          </a:p>
        </p:txBody>
      </p:sp>
      <p:sp>
        <p:nvSpPr>
          <p:cNvPr id="73731" name="Rectangle 3"/>
          <p:cNvSpPr>
            <a:spLocks noGrp="1" noChangeArrowheads="1"/>
          </p:cNvSpPr>
          <p:nvPr>
            <p:ph type="subTitle" idx="1"/>
          </p:nvPr>
        </p:nvSpPr>
        <p:spPr/>
        <p:txBody>
          <a:bodyPr/>
          <a:lstStyle/>
          <a:p>
            <a:pPr algn="ctr"/>
            <a:r>
              <a:rPr lang="en-US" altLang="en-US"/>
              <a:t>The Writing Prophets</a:t>
            </a:r>
          </a:p>
          <a:p>
            <a:pPr algn="ctr"/>
            <a:r>
              <a:rPr lang="en-US" altLang="en-US"/>
              <a:t>(about 700 BC)</a:t>
            </a:r>
          </a:p>
        </p:txBody>
      </p:sp>
      <p:pic>
        <p:nvPicPr>
          <p:cNvPr id="73732" name="Picture 4" descr="MCj040464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209800"/>
            <a:ext cx="1695450" cy="1835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1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 calcmode="lin" valueType="num">
                                      <p:cBhvr additive="base">
                                        <p:cTn id="12"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3731">
                                            <p:txEl>
                                              <p:pRg st="1" end="1"/>
                                            </p:txEl>
                                          </p:spTgt>
                                        </p:tgtEl>
                                        <p:attrNameLst>
                                          <p:attrName>style.visibility</p:attrName>
                                        </p:attrNameLst>
                                      </p:cBhvr>
                                      <p:to>
                                        <p:strVal val="visible"/>
                                      </p:to>
                                    </p:set>
                                    <p:anim calcmode="lin" valueType="num">
                                      <p:cBhvr additive="base">
                                        <p:cTn id="18"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Israel to Be Regathered</a:t>
            </a:r>
          </a:p>
        </p:txBody>
      </p:sp>
      <p:sp>
        <p:nvSpPr>
          <p:cNvPr id="74755" name="Text Box 3"/>
          <p:cNvSpPr txBox="1">
            <a:spLocks noChangeArrowheads="1"/>
          </p:cNvSpPr>
          <p:nvPr/>
        </p:nvSpPr>
        <p:spPr bwMode="auto">
          <a:xfrm>
            <a:off x="2133600" y="2895600"/>
            <a:ext cx="5867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In that day the LORD will reach out his hand a second time to reclaim the remnant that is left of his people, from Assyria, from Lower Egypt, from Upper Egypt, from Cush, from Elam, from Babylonia, from Hamath, and from the islands of the sea.  (Isaiah 11:11-15)</a:t>
            </a:r>
          </a:p>
        </p:txBody>
      </p:sp>
    </p:spTree>
    <p:custDataLst>
      <p:tags r:id="rId1"/>
    </p:custDataLst>
  </p:cSld>
  <p:clrMapOvr>
    <a:masterClrMapping/>
  </p:clrMapOvr>
  <p:transition advTm="195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2.8|5.2"/>
</p:tagLst>
</file>

<file path=ppt/tags/tag10.xml><?xml version="1.0" encoding="utf-8"?>
<p:tagLst xmlns:a="http://schemas.openxmlformats.org/drawingml/2006/main" xmlns:r="http://schemas.openxmlformats.org/officeDocument/2006/relationships" xmlns:p="http://schemas.openxmlformats.org/presentationml/2006/main">
  <p:tag name="TIMING" val="|41.7"/>
</p:tagLst>
</file>

<file path=ppt/tags/tag11.xml><?xml version="1.0" encoding="utf-8"?>
<p:tagLst xmlns:a="http://schemas.openxmlformats.org/drawingml/2006/main" xmlns:r="http://schemas.openxmlformats.org/officeDocument/2006/relationships" xmlns:p="http://schemas.openxmlformats.org/presentationml/2006/main">
  <p:tag name="TIMING" val="|0.2|6.1"/>
</p:tagLst>
</file>

<file path=ppt/tags/tag12.xml><?xml version="1.0" encoding="utf-8"?>
<p:tagLst xmlns:a="http://schemas.openxmlformats.org/drawingml/2006/main" xmlns:r="http://schemas.openxmlformats.org/officeDocument/2006/relationships" xmlns:p="http://schemas.openxmlformats.org/presentationml/2006/main">
  <p:tag name="TIMING" val="|0.2|2.3"/>
</p:tagLst>
</file>

<file path=ppt/tags/tag13.xml><?xml version="1.0" encoding="utf-8"?>
<p:tagLst xmlns:a="http://schemas.openxmlformats.org/drawingml/2006/main" xmlns:r="http://schemas.openxmlformats.org/officeDocument/2006/relationships" xmlns:p="http://schemas.openxmlformats.org/presentationml/2006/main">
  <p:tag name="TIMING" val="|1|1.8"/>
</p:tagLst>
</file>

<file path=ppt/tags/tag14.xml><?xml version="1.0" encoding="utf-8"?>
<p:tagLst xmlns:a="http://schemas.openxmlformats.org/drawingml/2006/main" xmlns:r="http://schemas.openxmlformats.org/officeDocument/2006/relationships" xmlns:p="http://schemas.openxmlformats.org/presentationml/2006/main">
  <p:tag name="TIMING" val="|1.8|1.7"/>
</p:tagLst>
</file>

<file path=ppt/tags/tag15.xml><?xml version="1.0" encoding="utf-8"?>
<p:tagLst xmlns:a="http://schemas.openxmlformats.org/drawingml/2006/main" xmlns:r="http://schemas.openxmlformats.org/officeDocument/2006/relationships" xmlns:p="http://schemas.openxmlformats.org/presentationml/2006/main">
  <p:tag name="TIMING" val="|0.4|0.8|0.7|1.7"/>
</p:tagLst>
</file>

<file path=ppt/tags/tag16.xml><?xml version="1.0" encoding="utf-8"?>
<p:tagLst xmlns:a="http://schemas.openxmlformats.org/drawingml/2006/main" xmlns:r="http://schemas.openxmlformats.org/officeDocument/2006/relationships" xmlns:p="http://schemas.openxmlformats.org/presentationml/2006/main">
  <p:tag name="TIMING" val="|0|0.2"/>
</p:tagLst>
</file>

<file path=ppt/tags/tag17.xml><?xml version="1.0" encoding="utf-8"?>
<p:tagLst xmlns:a="http://schemas.openxmlformats.org/drawingml/2006/main" xmlns:r="http://schemas.openxmlformats.org/officeDocument/2006/relationships" xmlns:p="http://schemas.openxmlformats.org/presentationml/2006/main">
  <p:tag name="TIMING" val="|0.5|1.1|1.1"/>
</p:tagLst>
</file>

<file path=ppt/tags/tag18.xml><?xml version="1.0" encoding="utf-8"?>
<p:tagLst xmlns:a="http://schemas.openxmlformats.org/drawingml/2006/main" xmlns:r="http://schemas.openxmlformats.org/officeDocument/2006/relationships" xmlns:p="http://schemas.openxmlformats.org/presentationml/2006/main">
  <p:tag name="TIMING" val="|0.8|3.7|11|1|1.4|11.7"/>
</p:tagLst>
</file>

<file path=ppt/tags/tag19.xml><?xml version="1.0" encoding="utf-8"?>
<p:tagLst xmlns:a="http://schemas.openxmlformats.org/drawingml/2006/main" xmlns:r="http://schemas.openxmlformats.org/officeDocument/2006/relationships" xmlns:p="http://schemas.openxmlformats.org/presentationml/2006/main">
  <p:tag name="TIMING" val="|2.9|3.8|12.1|1.7"/>
</p:tagLst>
</file>

<file path=ppt/tags/tag2.xml><?xml version="1.0" encoding="utf-8"?>
<p:tagLst xmlns:a="http://schemas.openxmlformats.org/drawingml/2006/main" xmlns:r="http://schemas.openxmlformats.org/officeDocument/2006/relationships" xmlns:p="http://schemas.openxmlformats.org/presentationml/2006/main">
  <p:tag name="TIMING" val="|0.6|1.1|7.9|5.6"/>
</p:tagLst>
</file>

<file path=ppt/tags/tag20.xml><?xml version="1.0" encoding="utf-8"?>
<p:tagLst xmlns:a="http://schemas.openxmlformats.org/drawingml/2006/main" xmlns:r="http://schemas.openxmlformats.org/officeDocument/2006/relationships" xmlns:p="http://schemas.openxmlformats.org/presentationml/2006/main">
  <p:tag name="TIMING" val="|4.3|2|18.4|6"/>
</p:tagLst>
</file>

<file path=ppt/tags/tag21.xml><?xml version="1.0" encoding="utf-8"?>
<p:tagLst xmlns:a="http://schemas.openxmlformats.org/drawingml/2006/main" xmlns:r="http://schemas.openxmlformats.org/officeDocument/2006/relationships" xmlns:p="http://schemas.openxmlformats.org/presentationml/2006/main">
  <p:tag name="TIMING" val="|0.4|1.1|7.4|22.2"/>
</p:tagLst>
</file>

<file path=ppt/tags/tag22.xml><?xml version="1.0" encoding="utf-8"?>
<p:tagLst xmlns:a="http://schemas.openxmlformats.org/drawingml/2006/main" xmlns:r="http://schemas.openxmlformats.org/officeDocument/2006/relationships" xmlns:p="http://schemas.openxmlformats.org/presentationml/2006/main">
  <p:tag name="TIMING" val="|0.3|1.9|2|4.5|5.4"/>
</p:tagLst>
</file>

<file path=ppt/tags/tag23.xml><?xml version="1.0" encoding="utf-8"?>
<p:tagLst xmlns:a="http://schemas.openxmlformats.org/drawingml/2006/main" xmlns:r="http://schemas.openxmlformats.org/officeDocument/2006/relationships" xmlns:p="http://schemas.openxmlformats.org/presentationml/2006/main">
  <p:tag name="TIMING" val="|1|49.1|10.3"/>
</p:tagLst>
</file>

<file path=ppt/tags/tag24.xml><?xml version="1.0" encoding="utf-8"?>
<p:tagLst xmlns:a="http://schemas.openxmlformats.org/drawingml/2006/main" xmlns:r="http://schemas.openxmlformats.org/officeDocument/2006/relationships" xmlns:p="http://schemas.openxmlformats.org/presentationml/2006/main">
  <p:tag name="TIMING" val="|0.9|4.8|2.9|9.4"/>
</p:tagLst>
</file>

<file path=ppt/tags/tag25.xml><?xml version="1.0" encoding="utf-8"?>
<p:tagLst xmlns:a="http://schemas.openxmlformats.org/drawingml/2006/main" xmlns:r="http://schemas.openxmlformats.org/officeDocument/2006/relationships" xmlns:p="http://schemas.openxmlformats.org/presentationml/2006/main">
  <p:tag name="TIMING" val="|0.4|4.8|4.6"/>
</p:tagLst>
</file>

<file path=ppt/tags/tag26.xml><?xml version="1.0" encoding="utf-8"?>
<p:tagLst xmlns:a="http://schemas.openxmlformats.org/drawingml/2006/main" xmlns:r="http://schemas.openxmlformats.org/officeDocument/2006/relationships" xmlns:p="http://schemas.openxmlformats.org/presentationml/2006/main">
  <p:tag name="TIMING" val="|0.1|37.8|16.2"/>
</p:tagLst>
</file>

<file path=ppt/tags/tag27.xml><?xml version="1.0" encoding="utf-8"?>
<p:tagLst xmlns:a="http://schemas.openxmlformats.org/drawingml/2006/main" xmlns:r="http://schemas.openxmlformats.org/officeDocument/2006/relationships" xmlns:p="http://schemas.openxmlformats.org/presentationml/2006/main">
  <p:tag name="TIMING" val="|0.1|1.1|24.2|12.5"/>
</p:tagLst>
</file>

<file path=ppt/tags/tag28.xml><?xml version="1.0" encoding="utf-8"?>
<p:tagLst xmlns:a="http://schemas.openxmlformats.org/drawingml/2006/main" xmlns:r="http://schemas.openxmlformats.org/officeDocument/2006/relationships" xmlns:p="http://schemas.openxmlformats.org/presentationml/2006/main">
  <p:tag name="TIMING" val="|0|0.8|5|4.9"/>
</p:tagLst>
</file>

<file path=ppt/tags/tag29.xml><?xml version="1.0" encoding="utf-8"?>
<p:tagLst xmlns:a="http://schemas.openxmlformats.org/drawingml/2006/main" xmlns:r="http://schemas.openxmlformats.org/officeDocument/2006/relationships" xmlns:p="http://schemas.openxmlformats.org/presentationml/2006/main">
  <p:tag name="TIMING" val="|0|15.7|1.6|0.9|3.9|8.5"/>
</p:tagLst>
</file>

<file path=ppt/tags/tag3.xml><?xml version="1.0" encoding="utf-8"?>
<p:tagLst xmlns:a="http://schemas.openxmlformats.org/drawingml/2006/main" xmlns:r="http://schemas.openxmlformats.org/officeDocument/2006/relationships" xmlns:p="http://schemas.openxmlformats.org/presentationml/2006/main">
  <p:tag name="TIMING" val="|0.9|1.4|2.3|2.6"/>
</p:tagLst>
</file>

<file path=ppt/tags/tag30.xml><?xml version="1.0" encoding="utf-8"?>
<p:tagLst xmlns:a="http://schemas.openxmlformats.org/drawingml/2006/main" xmlns:r="http://schemas.openxmlformats.org/officeDocument/2006/relationships" xmlns:p="http://schemas.openxmlformats.org/presentationml/2006/main">
  <p:tag name="TIMING" val="|0|1|12.1|18.2"/>
</p:tagLst>
</file>

<file path=ppt/tags/tag31.xml><?xml version="1.0" encoding="utf-8"?>
<p:tagLst xmlns:a="http://schemas.openxmlformats.org/drawingml/2006/main" xmlns:r="http://schemas.openxmlformats.org/officeDocument/2006/relationships" xmlns:p="http://schemas.openxmlformats.org/presentationml/2006/main">
  <p:tag name="TIMING" val="|0.9|2.4|3.5|10.6|11.6"/>
</p:tagLst>
</file>

<file path=ppt/tags/tag32.xml><?xml version="1.0" encoding="utf-8"?>
<p:tagLst xmlns:a="http://schemas.openxmlformats.org/drawingml/2006/main" xmlns:r="http://schemas.openxmlformats.org/officeDocument/2006/relationships" xmlns:p="http://schemas.openxmlformats.org/presentationml/2006/main">
  <p:tag name="TIMING" val="|1.5|10.3|46.6|7.3"/>
</p:tagLst>
</file>

<file path=ppt/tags/tag33.xml><?xml version="1.0" encoding="utf-8"?>
<p:tagLst xmlns:a="http://schemas.openxmlformats.org/drawingml/2006/main" xmlns:r="http://schemas.openxmlformats.org/officeDocument/2006/relationships" xmlns:p="http://schemas.openxmlformats.org/presentationml/2006/main">
  <p:tag name="TIMING" val="|2.6|1.1|9.1|5.6"/>
</p:tagLst>
</file>

<file path=ppt/tags/tag34.xml><?xml version="1.0" encoding="utf-8"?>
<p:tagLst xmlns:a="http://schemas.openxmlformats.org/drawingml/2006/main" xmlns:r="http://schemas.openxmlformats.org/officeDocument/2006/relationships" xmlns:p="http://schemas.openxmlformats.org/presentationml/2006/main">
  <p:tag name="TIMING" val="|0.1|0.8|2.3|3.6|7.5"/>
</p:tagLst>
</file>

<file path=ppt/tags/tag35.xml><?xml version="1.0" encoding="utf-8"?>
<p:tagLst xmlns:a="http://schemas.openxmlformats.org/drawingml/2006/main" xmlns:r="http://schemas.openxmlformats.org/officeDocument/2006/relationships" xmlns:p="http://schemas.openxmlformats.org/presentationml/2006/main">
  <p:tag name="TIMING" val="|0.1|1.2|15.8|6.5"/>
</p:tagLst>
</file>

<file path=ppt/tags/tag36.xml><?xml version="1.0" encoding="utf-8"?>
<p:tagLst xmlns:a="http://schemas.openxmlformats.org/drawingml/2006/main" xmlns:r="http://schemas.openxmlformats.org/officeDocument/2006/relationships" xmlns:p="http://schemas.openxmlformats.org/presentationml/2006/main">
  <p:tag name="TIMING" val="|0.4|1|5.9"/>
</p:tagLst>
</file>

<file path=ppt/tags/tag37.xml><?xml version="1.0" encoding="utf-8"?>
<p:tagLst xmlns:a="http://schemas.openxmlformats.org/drawingml/2006/main" xmlns:r="http://schemas.openxmlformats.org/officeDocument/2006/relationships" xmlns:p="http://schemas.openxmlformats.org/presentationml/2006/main">
  <p:tag name="TIMING" val="|0|6.5|3.1|4"/>
</p:tagLst>
</file>

<file path=ppt/tags/tag38.xml><?xml version="1.0" encoding="utf-8"?>
<p:tagLst xmlns:a="http://schemas.openxmlformats.org/drawingml/2006/main" xmlns:r="http://schemas.openxmlformats.org/officeDocument/2006/relationships" xmlns:p="http://schemas.openxmlformats.org/presentationml/2006/main">
  <p:tag name="TIMING" val="|1.6|5|7.4|5.8"/>
</p:tagLst>
</file>

<file path=ppt/tags/tag39.xml><?xml version="1.0" encoding="utf-8"?>
<p:tagLst xmlns:a="http://schemas.openxmlformats.org/drawingml/2006/main" xmlns:r="http://schemas.openxmlformats.org/officeDocument/2006/relationships" xmlns:p="http://schemas.openxmlformats.org/presentationml/2006/main">
  <p:tag name="TIMING" val="|0.3|1.6|11.6|2.8"/>
</p:tagLst>
</file>

<file path=ppt/tags/tag4.xml><?xml version="1.0" encoding="utf-8"?>
<p:tagLst xmlns:a="http://schemas.openxmlformats.org/drawingml/2006/main" xmlns:r="http://schemas.openxmlformats.org/officeDocument/2006/relationships" xmlns:p="http://schemas.openxmlformats.org/presentationml/2006/main">
  <p:tag name="TIMING" val="|3.1"/>
</p:tagLst>
</file>

<file path=ppt/tags/tag40.xml><?xml version="1.0" encoding="utf-8"?>
<p:tagLst xmlns:a="http://schemas.openxmlformats.org/drawingml/2006/main" xmlns:r="http://schemas.openxmlformats.org/officeDocument/2006/relationships" xmlns:p="http://schemas.openxmlformats.org/presentationml/2006/main">
  <p:tag name="TIMING" val="|0.1|0.7|4.9|7"/>
</p:tagLst>
</file>

<file path=ppt/tags/tag41.xml><?xml version="1.0" encoding="utf-8"?>
<p:tagLst xmlns:a="http://schemas.openxmlformats.org/drawingml/2006/main" xmlns:r="http://schemas.openxmlformats.org/officeDocument/2006/relationships" xmlns:p="http://schemas.openxmlformats.org/presentationml/2006/main">
  <p:tag name="TIMING" val="|0.6|1.4|3.2|11"/>
</p:tagLst>
</file>

<file path=ppt/tags/tag42.xml><?xml version="1.0" encoding="utf-8"?>
<p:tagLst xmlns:a="http://schemas.openxmlformats.org/drawingml/2006/main" xmlns:r="http://schemas.openxmlformats.org/officeDocument/2006/relationships" xmlns:p="http://schemas.openxmlformats.org/presentationml/2006/main">
  <p:tag name="TIMING" val="|1.2|0.9|4.1|4.5"/>
</p:tagLst>
</file>

<file path=ppt/tags/tag43.xml><?xml version="1.0" encoding="utf-8"?>
<p:tagLst xmlns:a="http://schemas.openxmlformats.org/drawingml/2006/main" xmlns:r="http://schemas.openxmlformats.org/officeDocument/2006/relationships" xmlns:p="http://schemas.openxmlformats.org/presentationml/2006/main">
  <p:tag name="TIMING" val="|1.6"/>
</p:tagLst>
</file>

<file path=ppt/tags/tag44.xml><?xml version="1.0" encoding="utf-8"?>
<p:tagLst xmlns:a="http://schemas.openxmlformats.org/drawingml/2006/main" xmlns:r="http://schemas.openxmlformats.org/officeDocument/2006/relationships" xmlns:p="http://schemas.openxmlformats.org/presentationml/2006/main">
  <p:tag name="TIMING" val="|0.5|3|6.7|4.3|5.8|3.7"/>
</p:tagLst>
</file>

<file path=ppt/tags/tag45.xml><?xml version="1.0" encoding="utf-8"?>
<p:tagLst xmlns:a="http://schemas.openxmlformats.org/drawingml/2006/main" xmlns:r="http://schemas.openxmlformats.org/officeDocument/2006/relationships" xmlns:p="http://schemas.openxmlformats.org/presentationml/2006/main">
  <p:tag name="TIMING" val="|0|0.7|8|13.2"/>
</p:tagLst>
</file>

<file path=ppt/tags/tag46.xml><?xml version="1.0" encoding="utf-8"?>
<p:tagLst xmlns:a="http://schemas.openxmlformats.org/drawingml/2006/main" xmlns:r="http://schemas.openxmlformats.org/officeDocument/2006/relationships" xmlns:p="http://schemas.openxmlformats.org/presentationml/2006/main">
  <p:tag name="TIMING" val="|0.9|9.4|5.8|5.7"/>
</p:tagLst>
</file>

<file path=ppt/tags/tag47.xml><?xml version="1.0" encoding="utf-8"?>
<p:tagLst xmlns:a="http://schemas.openxmlformats.org/drawingml/2006/main" xmlns:r="http://schemas.openxmlformats.org/officeDocument/2006/relationships" xmlns:p="http://schemas.openxmlformats.org/presentationml/2006/main">
  <p:tag name="TIMING" val="|0.2|0.8|16.7|16.2"/>
</p:tagLst>
</file>

<file path=ppt/tags/tag48.xml><?xml version="1.0" encoding="utf-8"?>
<p:tagLst xmlns:a="http://schemas.openxmlformats.org/drawingml/2006/main" xmlns:r="http://schemas.openxmlformats.org/officeDocument/2006/relationships" xmlns:p="http://schemas.openxmlformats.org/presentationml/2006/main">
  <p:tag name="TIMING" val="|0.2|2.4|6.6"/>
</p:tagLst>
</file>

<file path=ppt/tags/tag49.xml><?xml version="1.0" encoding="utf-8"?>
<p:tagLst xmlns:a="http://schemas.openxmlformats.org/drawingml/2006/main" xmlns:r="http://schemas.openxmlformats.org/officeDocument/2006/relationships" xmlns:p="http://schemas.openxmlformats.org/presentationml/2006/main">
  <p:tag name="TIMING" val="|0.1|0.8|16.3|15.1"/>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ags/tag50.xml><?xml version="1.0" encoding="utf-8"?>
<p:tagLst xmlns:a="http://schemas.openxmlformats.org/drawingml/2006/main" xmlns:r="http://schemas.openxmlformats.org/officeDocument/2006/relationships" xmlns:p="http://schemas.openxmlformats.org/presentationml/2006/main">
  <p:tag name="TIMING" val="|0.4|3.1|1.2|27.8"/>
</p:tagLst>
</file>

<file path=ppt/tags/tag51.xml><?xml version="1.0" encoding="utf-8"?>
<p:tagLst xmlns:a="http://schemas.openxmlformats.org/drawingml/2006/main" xmlns:r="http://schemas.openxmlformats.org/officeDocument/2006/relationships" xmlns:p="http://schemas.openxmlformats.org/presentationml/2006/main">
  <p:tag name="TIMING" val="|0.3|0.9|4.5|33.3"/>
</p:tagLst>
</file>

<file path=ppt/tags/tag52.xml><?xml version="1.0" encoding="utf-8"?>
<p:tagLst xmlns:a="http://schemas.openxmlformats.org/drawingml/2006/main" xmlns:r="http://schemas.openxmlformats.org/officeDocument/2006/relationships" xmlns:p="http://schemas.openxmlformats.org/presentationml/2006/main">
  <p:tag name="TIMING" val="|0.3|4.6|22.9"/>
</p:tagLst>
</file>

<file path=ppt/tags/tag53.xml><?xml version="1.0" encoding="utf-8"?>
<p:tagLst xmlns:a="http://schemas.openxmlformats.org/drawingml/2006/main" xmlns:r="http://schemas.openxmlformats.org/officeDocument/2006/relationships" xmlns:p="http://schemas.openxmlformats.org/presentationml/2006/main">
  <p:tag name="TIMING" val="|0.7|2.2"/>
</p:tagLst>
</file>

<file path=ppt/tags/tag54.xml><?xml version="1.0" encoding="utf-8"?>
<p:tagLst xmlns:a="http://schemas.openxmlformats.org/drawingml/2006/main" xmlns:r="http://schemas.openxmlformats.org/officeDocument/2006/relationships" xmlns:p="http://schemas.openxmlformats.org/presentationml/2006/main">
  <p:tag name="TIMING" val="|0|7|15.4|12.1"/>
</p:tagLst>
</file>

<file path=ppt/tags/tag55.xml><?xml version="1.0" encoding="utf-8"?>
<p:tagLst xmlns:a="http://schemas.openxmlformats.org/drawingml/2006/main" xmlns:r="http://schemas.openxmlformats.org/officeDocument/2006/relationships" xmlns:p="http://schemas.openxmlformats.org/presentationml/2006/main">
  <p:tag name="TIMING" val="|0|0.7|2.6|3.3"/>
</p:tagLst>
</file>

<file path=ppt/tags/tag56.xml><?xml version="1.0" encoding="utf-8"?>
<p:tagLst xmlns:a="http://schemas.openxmlformats.org/drawingml/2006/main" xmlns:r="http://schemas.openxmlformats.org/officeDocument/2006/relationships" xmlns:p="http://schemas.openxmlformats.org/presentationml/2006/main">
  <p:tag name="TIMING" val="|0.2|0.8|3.8|27.5"/>
</p:tagLst>
</file>

<file path=ppt/tags/tag57.xml><?xml version="1.0" encoding="utf-8"?>
<p:tagLst xmlns:a="http://schemas.openxmlformats.org/drawingml/2006/main" xmlns:r="http://schemas.openxmlformats.org/officeDocument/2006/relationships" xmlns:p="http://schemas.openxmlformats.org/presentationml/2006/main">
  <p:tag name="TIMING" val="|0.1|0.8|7.4|4.4"/>
</p:tagLst>
</file>

<file path=ppt/tags/tag58.xml><?xml version="1.0" encoding="utf-8"?>
<p:tagLst xmlns:a="http://schemas.openxmlformats.org/drawingml/2006/main" xmlns:r="http://schemas.openxmlformats.org/officeDocument/2006/relationships" xmlns:p="http://schemas.openxmlformats.org/presentationml/2006/main">
  <p:tag name="TIMING" val="|0.6|0.9|5.3|5.6"/>
</p:tagLst>
</file>

<file path=ppt/tags/tag59.xml><?xml version="1.0" encoding="utf-8"?>
<p:tagLst xmlns:a="http://schemas.openxmlformats.org/drawingml/2006/main" xmlns:r="http://schemas.openxmlformats.org/officeDocument/2006/relationships" xmlns:p="http://schemas.openxmlformats.org/presentationml/2006/main">
  <p:tag name="TIMING" val="|0.7|1.6|1.1"/>
</p:tagLst>
</file>

<file path=ppt/tags/tag6.xml><?xml version="1.0" encoding="utf-8"?>
<p:tagLst xmlns:a="http://schemas.openxmlformats.org/drawingml/2006/main" xmlns:r="http://schemas.openxmlformats.org/officeDocument/2006/relationships" xmlns:p="http://schemas.openxmlformats.org/presentationml/2006/main">
  <p:tag name="TIMING" val="|8"/>
</p:tagLst>
</file>

<file path=ppt/tags/tag60.xml><?xml version="1.0" encoding="utf-8"?>
<p:tagLst xmlns:a="http://schemas.openxmlformats.org/drawingml/2006/main" xmlns:r="http://schemas.openxmlformats.org/officeDocument/2006/relationships" xmlns:p="http://schemas.openxmlformats.org/presentationml/2006/main">
  <p:tag name="TIMING" val="|0.4|2.6|1.9|5"/>
</p:tagLst>
</file>

<file path=ppt/tags/tag61.xml><?xml version="1.0" encoding="utf-8"?>
<p:tagLst xmlns:a="http://schemas.openxmlformats.org/drawingml/2006/main" xmlns:r="http://schemas.openxmlformats.org/officeDocument/2006/relationships" xmlns:p="http://schemas.openxmlformats.org/presentationml/2006/main">
  <p:tag name="TIMING" val="|0.4"/>
</p:tagLst>
</file>

<file path=ppt/tags/tag62.xml><?xml version="1.0" encoding="utf-8"?>
<p:tagLst xmlns:a="http://schemas.openxmlformats.org/drawingml/2006/main" xmlns:r="http://schemas.openxmlformats.org/officeDocument/2006/relationships" xmlns:p="http://schemas.openxmlformats.org/presentationml/2006/main">
  <p:tag name="TIMING" val="|1.5|1.2|2.8|5.7|23.4"/>
</p:tagLst>
</file>

<file path=ppt/tags/tag63.xml><?xml version="1.0" encoding="utf-8"?>
<p:tagLst xmlns:a="http://schemas.openxmlformats.org/drawingml/2006/main" xmlns:r="http://schemas.openxmlformats.org/officeDocument/2006/relationships" xmlns:p="http://schemas.openxmlformats.org/presentationml/2006/main">
  <p:tag name="TIMING" val="|1.4|2.3|11.5|21.4"/>
</p:tagLst>
</file>

<file path=ppt/tags/tag64.xml><?xml version="1.0" encoding="utf-8"?>
<p:tagLst xmlns:a="http://schemas.openxmlformats.org/drawingml/2006/main" xmlns:r="http://schemas.openxmlformats.org/officeDocument/2006/relationships" xmlns:p="http://schemas.openxmlformats.org/presentationml/2006/main">
  <p:tag name="TIMING" val="|0|0.8|5.9|11.2"/>
</p:tagLst>
</file>

<file path=ppt/tags/tag65.xml><?xml version="1.0" encoding="utf-8"?>
<p:tagLst xmlns:a="http://schemas.openxmlformats.org/drawingml/2006/main" xmlns:r="http://schemas.openxmlformats.org/officeDocument/2006/relationships" xmlns:p="http://schemas.openxmlformats.org/presentationml/2006/main">
  <p:tag name="TIMING" val="|2|1.5|6.1"/>
</p:tagLst>
</file>

<file path=ppt/tags/tag66.xml><?xml version="1.0" encoding="utf-8"?>
<p:tagLst xmlns:a="http://schemas.openxmlformats.org/drawingml/2006/main" xmlns:r="http://schemas.openxmlformats.org/officeDocument/2006/relationships" xmlns:p="http://schemas.openxmlformats.org/presentationml/2006/main">
  <p:tag name="TIMING" val="|0.1|1.5|2.2|4.5|3.4"/>
</p:tagLst>
</file>

<file path=ppt/tags/tag67.xml><?xml version="1.0" encoding="utf-8"?>
<p:tagLst xmlns:a="http://schemas.openxmlformats.org/drawingml/2006/main" xmlns:r="http://schemas.openxmlformats.org/officeDocument/2006/relationships" xmlns:p="http://schemas.openxmlformats.org/presentationml/2006/main">
  <p:tag name="TIMING" val="|0.4|1.5|5.4|14.7|6.7"/>
</p:tagLst>
</file>

<file path=ppt/tags/tag68.xml><?xml version="1.0" encoding="utf-8"?>
<p:tagLst xmlns:a="http://schemas.openxmlformats.org/drawingml/2006/main" xmlns:r="http://schemas.openxmlformats.org/officeDocument/2006/relationships" xmlns:p="http://schemas.openxmlformats.org/presentationml/2006/main">
  <p:tag name="TIMING" val="|0.3|30.2|9.1"/>
</p:tagLst>
</file>

<file path=ppt/tags/tag69.xml><?xml version="1.0" encoding="utf-8"?>
<p:tagLst xmlns:a="http://schemas.openxmlformats.org/drawingml/2006/main" xmlns:r="http://schemas.openxmlformats.org/officeDocument/2006/relationships" xmlns:p="http://schemas.openxmlformats.org/presentationml/2006/main">
  <p:tag name="TIMING" val="|0.4|1.9|2.6|1|0.8|0.9|1|2.2|1.6"/>
</p:tagLst>
</file>

<file path=ppt/tags/tag7.xml><?xml version="1.0" encoding="utf-8"?>
<p:tagLst xmlns:a="http://schemas.openxmlformats.org/drawingml/2006/main" xmlns:r="http://schemas.openxmlformats.org/officeDocument/2006/relationships" xmlns:p="http://schemas.openxmlformats.org/presentationml/2006/main">
  <p:tag name="TIMING" val="|3.4"/>
</p:tagLst>
</file>

<file path=ppt/tags/tag70.xml><?xml version="1.0" encoding="utf-8"?>
<p:tagLst xmlns:a="http://schemas.openxmlformats.org/drawingml/2006/main" xmlns:r="http://schemas.openxmlformats.org/officeDocument/2006/relationships" xmlns:p="http://schemas.openxmlformats.org/presentationml/2006/main">
  <p:tag name="TIMING" val="|0.4|0.8|4.7"/>
</p:tagLst>
</file>

<file path=ppt/tags/tag71.xml><?xml version="1.0" encoding="utf-8"?>
<p:tagLst xmlns:a="http://schemas.openxmlformats.org/drawingml/2006/main" xmlns:r="http://schemas.openxmlformats.org/officeDocument/2006/relationships" xmlns:p="http://schemas.openxmlformats.org/presentationml/2006/main">
  <p:tag name="TIMING" val="|0.3|2.3|4.3|9.2"/>
</p:tagLst>
</file>

<file path=ppt/tags/tag72.xml><?xml version="1.0" encoding="utf-8"?>
<p:tagLst xmlns:a="http://schemas.openxmlformats.org/drawingml/2006/main" xmlns:r="http://schemas.openxmlformats.org/officeDocument/2006/relationships" xmlns:p="http://schemas.openxmlformats.org/presentationml/2006/main">
  <p:tag name="TIMING" val="|1.1|4.7|9.5|1.4"/>
</p:tagLst>
</file>

<file path=ppt/tags/tag73.xml><?xml version="1.0" encoding="utf-8"?>
<p:tagLst xmlns:a="http://schemas.openxmlformats.org/drawingml/2006/main" xmlns:r="http://schemas.openxmlformats.org/officeDocument/2006/relationships" xmlns:p="http://schemas.openxmlformats.org/presentationml/2006/main">
  <p:tag name="TIMING" val="|0.1"/>
</p:tagLst>
</file>

<file path=ppt/tags/tag8.xml><?xml version="1.0" encoding="utf-8"?>
<p:tagLst xmlns:a="http://schemas.openxmlformats.org/drawingml/2006/main" xmlns:r="http://schemas.openxmlformats.org/officeDocument/2006/relationships" xmlns:p="http://schemas.openxmlformats.org/presentationml/2006/main">
  <p:tag name="TIMING" val="|0.4|0.8|0.9|3.6"/>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Designs\Cactus.pot</Template>
  <TotalTime>446</TotalTime>
  <Words>3482</Words>
  <Application>Microsoft Office PowerPoint</Application>
  <PresentationFormat>On-screen Show (4:3)</PresentationFormat>
  <Paragraphs>268</Paragraphs>
  <Slides>73</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8" baseType="lpstr">
      <vt:lpstr>Arial</vt:lpstr>
      <vt:lpstr>Times New Roman</vt:lpstr>
      <vt:lpstr>Arial Narrow</vt:lpstr>
      <vt:lpstr>Cactus</vt:lpstr>
      <vt:lpstr>Chart</vt:lpstr>
      <vt:lpstr>Israel: Evidence of God in History</vt:lpstr>
      <vt:lpstr>Evidence for God?</vt:lpstr>
      <vt:lpstr>The Prophecies</vt:lpstr>
      <vt:lpstr>The Blessings – Leviticus 26</vt:lpstr>
      <vt:lpstr>The Curses – Leviticus 26</vt:lpstr>
      <vt:lpstr>The Curses – Deuteronomy 28</vt:lpstr>
      <vt:lpstr>The Curses – Leviticus 26</vt:lpstr>
      <vt:lpstr>The Prophecies</vt:lpstr>
      <vt:lpstr>Israel to Be Regathered</vt:lpstr>
      <vt:lpstr>Israel's History Characterized</vt:lpstr>
      <vt:lpstr>Without Sacrifice</vt:lpstr>
      <vt:lpstr>Without Sacred Stones</vt:lpstr>
      <vt:lpstr>Without Ephod</vt:lpstr>
      <vt:lpstr>Without Idols</vt:lpstr>
      <vt:lpstr>The Prophecies</vt:lpstr>
      <vt:lpstr>Acceptance &amp; Rejection</vt:lpstr>
      <vt:lpstr>The Fulfillments</vt:lpstr>
      <vt:lpstr>Israel Divided – 931 BC</vt:lpstr>
      <vt:lpstr>Rise of Assyria</vt:lpstr>
      <vt:lpstr>Fall of Israel – 722 BC</vt:lpstr>
      <vt:lpstr>Rise of Babylon</vt:lpstr>
      <vt:lpstr>Fall of Judah – 587 BC</vt:lpstr>
      <vt:lpstr>Return from Babylon – 537 BC</vt:lpstr>
      <vt:lpstr>Isaiah 11:11 Fulfilled Yet?</vt:lpstr>
      <vt:lpstr>Alexander the Great – 332 BC</vt:lpstr>
      <vt:lpstr>Alexander's Empire</vt:lpstr>
      <vt:lpstr>Antiochus Epiphanes</vt:lpstr>
      <vt:lpstr>The Coming of Rome</vt:lpstr>
      <vt:lpstr>Roman Empire</vt:lpstr>
      <vt:lpstr>The Roman-Jewish War</vt:lpstr>
      <vt:lpstr>Destruction of the Jewish State</vt:lpstr>
      <vt:lpstr>Rabbinic Judaism Survives</vt:lpstr>
      <vt:lpstr>Bar-Kochba Rebellion</vt:lpstr>
      <vt:lpstr>Jewish Defeat</vt:lpstr>
      <vt:lpstr>Completion of the Mishnah</vt:lpstr>
      <vt:lpstr>Rise of Islam</vt:lpstr>
      <vt:lpstr>Muslim Empire</vt:lpstr>
      <vt:lpstr>Review at 1000 AD</vt:lpstr>
      <vt:lpstr>The Crusades</vt:lpstr>
      <vt:lpstr>Jews in Europe</vt:lpstr>
      <vt:lpstr>Jews in England</vt:lpstr>
      <vt:lpstr>Jews in Spain</vt:lpstr>
      <vt:lpstr>Expulsion Predicted</vt:lpstr>
      <vt:lpstr>False Messiah</vt:lpstr>
      <vt:lpstr>Jews in America</vt:lpstr>
      <vt:lpstr>Review to 1850</vt:lpstr>
      <vt:lpstr>Herzl's Dream</vt:lpstr>
      <vt:lpstr>Settlement in Palestine</vt:lpstr>
      <vt:lpstr>Resurrection of Hebrew</vt:lpstr>
      <vt:lpstr>Ottoman Empire</vt:lpstr>
      <vt:lpstr>Spheres of Influence</vt:lpstr>
      <vt:lpstr>Chaim Weitzmann</vt:lpstr>
      <vt:lpstr>The Balfour Declaration</vt:lpstr>
      <vt:lpstr>The British Mandate</vt:lpstr>
      <vt:lpstr>Arab Opposition</vt:lpstr>
      <vt:lpstr>Jewish Response</vt:lpstr>
      <vt:lpstr>The Nazi Holocaust</vt:lpstr>
      <vt:lpstr>The Warsaw Ghetto</vt:lpstr>
      <vt:lpstr>"Resettlement"</vt:lpstr>
      <vt:lpstr>Destruction of the Ghetto</vt:lpstr>
      <vt:lpstr>No Rest</vt:lpstr>
      <vt:lpstr>Flight to Palestine</vt:lpstr>
      <vt:lpstr>Palestine Partitioned</vt:lpstr>
      <vt:lpstr>Israel Reborn</vt:lpstr>
      <vt:lpstr>The 1948 War</vt:lpstr>
      <vt:lpstr>Israel Wins!</vt:lpstr>
      <vt:lpstr>Since 1948</vt:lpstr>
      <vt:lpstr>Summary to Date</vt:lpstr>
      <vt:lpstr>Exile and Return</vt:lpstr>
      <vt:lpstr>Return of the Jews</vt:lpstr>
      <vt:lpstr>Solutions to Our Problems</vt:lpstr>
      <vt:lpstr>Seek God!</vt:lpstr>
      <vt:lpstr>For Further Reading</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 Evidence of God in History</dc:title>
  <dc:creator>RC Newman</dc:creator>
  <cp:lastModifiedBy>Newman</cp:lastModifiedBy>
  <cp:revision>281</cp:revision>
  <cp:lastPrinted>1601-01-01T00:00:00Z</cp:lastPrinted>
  <dcterms:created xsi:type="dcterms:W3CDTF">2002-12-02T20:05:48Z</dcterms:created>
  <dcterms:modified xsi:type="dcterms:W3CDTF">2015-07-05T21:48:46Z</dcterms:modified>
</cp:coreProperties>
</file>