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32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9" r:id="rId42"/>
    <p:sldId id="300" r:id="rId43"/>
    <p:sldId id="297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614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22D82D4-83AB-4BB6-95DF-64866E25D13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C8447-3D0E-4D02-B6E8-9206D8B7A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32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EE339-8E57-4FD6-8381-8A0B06BE9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527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0A70FA1-B021-450C-8400-97AF0E9D5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818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C200FED-E076-4D6B-A6A6-064FDEAE6C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830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DA43127-D68D-45B0-9373-03BF67D36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65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37F0F-E23B-42EB-A4ED-5C3AAE907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87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3BE5-9A6D-4CA9-BB70-ADFC557B5F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5F96A-D0BE-455B-87D0-8A01DADA72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63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C2EFD-E9D3-42E3-B9B6-585BB0D58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76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D1F0B-6CC0-4D3D-A174-A11BA79CBE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3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5CA68-276F-40E8-91B3-5973234C9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40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8F0C7-C4F2-4525-8E29-260F2E09E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21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99996-3284-48C5-9261-B59059C96B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768 w 2780"/>
                <a:gd name="T1" fmla="*/ 18 h 953"/>
                <a:gd name="T2" fmla="*/ 2678 w 2780"/>
                <a:gd name="T3" fmla="*/ 24 h 953"/>
                <a:gd name="T4" fmla="*/ 2613 w 2780"/>
                <a:gd name="T5" fmla="*/ 102 h 953"/>
                <a:gd name="T6" fmla="*/ 2511 w 2780"/>
                <a:gd name="T7" fmla="*/ 156 h 953"/>
                <a:gd name="T8" fmla="*/ 2505 w 2780"/>
                <a:gd name="T9" fmla="*/ 222 h 953"/>
                <a:gd name="T10" fmla="*/ 2487 w 2780"/>
                <a:gd name="T11" fmla="*/ 246 h 953"/>
                <a:gd name="T12" fmla="*/ 2469 w 2780"/>
                <a:gd name="T13" fmla="*/ 252 h 953"/>
                <a:gd name="T14" fmla="*/ 2397 w 2780"/>
                <a:gd name="T15" fmla="*/ 210 h 953"/>
                <a:gd name="T16" fmla="*/ 2260 w 2780"/>
                <a:gd name="T17" fmla="*/ 192 h 953"/>
                <a:gd name="T18" fmla="*/ 2236 w 2780"/>
                <a:gd name="T19" fmla="*/ 186 h 953"/>
                <a:gd name="T20" fmla="*/ 2218 w 2780"/>
                <a:gd name="T21" fmla="*/ 192 h 953"/>
                <a:gd name="T22" fmla="*/ 2146 w 2780"/>
                <a:gd name="T23" fmla="*/ 228 h 953"/>
                <a:gd name="T24" fmla="*/ 2110 w 2780"/>
                <a:gd name="T25" fmla="*/ 240 h 953"/>
                <a:gd name="T26" fmla="*/ 2086 w 2780"/>
                <a:gd name="T27" fmla="*/ 246 h 953"/>
                <a:gd name="T28" fmla="*/ 2074 w 2780"/>
                <a:gd name="T29" fmla="*/ 258 h 953"/>
                <a:gd name="T30" fmla="*/ 2074 w 2780"/>
                <a:gd name="T31" fmla="*/ 276 h 953"/>
                <a:gd name="T32" fmla="*/ 2051 w 2780"/>
                <a:gd name="T33" fmla="*/ 300 h 953"/>
                <a:gd name="T34" fmla="*/ 2033 w 2780"/>
                <a:gd name="T35" fmla="*/ 312 h 953"/>
                <a:gd name="T36" fmla="*/ 2021 w 2780"/>
                <a:gd name="T37" fmla="*/ 324 h 953"/>
                <a:gd name="T38" fmla="*/ 2009 w 2780"/>
                <a:gd name="T39" fmla="*/ 336 h 953"/>
                <a:gd name="T40" fmla="*/ 1979 w 2780"/>
                <a:gd name="T41" fmla="*/ 342 h 953"/>
                <a:gd name="T42" fmla="*/ 1913 w 2780"/>
                <a:gd name="T43" fmla="*/ 336 h 953"/>
                <a:gd name="T44" fmla="*/ 1877 w 2780"/>
                <a:gd name="T45" fmla="*/ 330 h 953"/>
                <a:gd name="T46" fmla="*/ 1865 w 2780"/>
                <a:gd name="T47" fmla="*/ 342 h 953"/>
                <a:gd name="T48" fmla="*/ 1853 w 2780"/>
                <a:gd name="T49" fmla="*/ 354 h 953"/>
                <a:gd name="T50" fmla="*/ 1823 w 2780"/>
                <a:gd name="T51" fmla="*/ 360 h 953"/>
                <a:gd name="T52" fmla="*/ 1764 w 2780"/>
                <a:gd name="T53" fmla="*/ 342 h 953"/>
                <a:gd name="T54" fmla="*/ 1740 w 2780"/>
                <a:gd name="T55" fmla="*/ 342 h 953"/>
                <a:gd name="T56" fmla="*/ 1716 w 2780"/>
                <a:gd name="T57" fmla="*/ 354 h 953"/>
                <a:gd name="T58" fmla="*/ 1656 w 2780"/>
                <a:gd name="T59" fmla="*/ 425 h 953"/>
                <a:gd name="T60" fmla="*/ 1614 w 2780"/>
                <a:gd name="T61" fmla="*/ 569 h 953"/>
                <a:gd name="T62" fmla="*/ 1614 w 2780"/>
                <a:gd name="T63" fmla="*/ 593 h 953"/>
                <a:gd name="T64" fmla="*/ 1620 w 2780"/>
                <a:gd name="T65" fmla="*/ 641 h 953"/>
                <a:gd name="T66" fmla="*/ 1638 w 2780"/>
                <a:gd name="T67" fmla="*/ 659 h 953"/>
                <a:gd name="T68" fmla="*/ 1632 w 2780"/>
                <a:gd name="T69" fmla="*/ 671 h 953"/>
                <a:gd name="T70" fmla="*/ 1620 w 2780"/>
                <a:gd name="T71" fmla="*/ 683 h 953"/>
                <a:gd name="T72" fmla="*/ 1542 w 2780"/>
                <a:gd name="T73" fmla="*/ 689 h 953"/>
                <a:gd name="T74" fmla="*/ 1465 w 2780"/>
                <a:gd name="T75" fmla="*/ 629 h 953"/>
                <a:gd name="T76" fmla="*/ 1333 w 2780"/>
                <a:gd name="T77" fmla="*/ 587 h 953"/>
                <a:gd name="T78" fmla="*/ 1184 w 2780"/>
                <a:gd name="T79" fmla="*/ 671 h 953"/>
                <a:gd name="T80" fmla="*/ 1016 w 2780"/>
                <a:gd name="T81" fmla="*/ 731 h 953"/>
                <a:gd name="T82" fmla="*/ 813 w 2780"/>
                <a:gd name="T83" fmla="*/ 743 h 953"/>
                <a:gd name="T84" fmla="*/ 628 w 2780"/>
                <a:gd name="T85" fmla="*/ 701 h 953"/>
                <a:gd name="T86" fmla="*/ 568 w 2780"/>
                <a:gd name="T87" fmla="*/ 695 h 953"/>
                <a:gd name="T88" fmla="*/ 556 w 2780"/>
                <a:gd name="T89" fmla="*/ 701 h 953"/>
                <a:gd name="T90" fmla="*/ 520 w 2780"/>
                <a:gd name="T91" fmla="*/ 731 h 953"/>
                <a:gd name="T92" fmla="*/ 436 w 2780"/>
                <a:gd name="T93" fmla="*/ 809 h 953"/>
                <a:gd name="T94" fmla="*/ 406 w 2780"/>
                <a:gd name="T95" fmla="*/ 821 h 953"/>
                <a:gd name="T96" fmla="*/ 382 w 2780"/>
                <a:gd name="T97" fmla="*/ 821 h 953"/>
                <a:gd name="T98" fmla="*/ 335 w 2780"/>
                <a:gd name="T99" fmla="*/ 827 h 953"/>
                <a:gd name="T100" fmla="*/ 209 w 2780"/>
                <a:gd name="T101" fmla="*/ 851 h 953"/>
                <a:gd name="T102" fmla="*/ 173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780 w 2780"/>
                <a:gd name="T115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514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777696D-62CD-406F-9C50-32A98028436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1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Introduction to Ireland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en-US"/>
              <a:t>Robert C. Newman</a:t>
            </a:r>
          </a:p>
        </p:txBody>
      </p:sp>
      <p:pic>
        <p:nvPicPr>
          <p:cNvPr id="2052" name="Picture 4" descr="MCj042840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245427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ntroIrelan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571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Rock of Cashel</a:t>
            </a:r>
          </a:p>
        </p:txBody>
      </p:sp>
      <p:pic>
        <p:nvPicPr>
          <p:cNvPr id="27653" name="Picture 5" descr="Ire89D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963" y="1600200"/>
            <a:ext cx="720248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257800" y="1828800"/>
            <a:ext cx="25908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</a:rPr>
              <a:t>Seat of the Kings of Munster</a:t>
            </a:r>
          </a:p>
        </p:txBody>
      </p:sp>
    </p:spTree>
    <p:custDataLst>
      <p:tags r:id="rId1"/>
    </p:custDataLst>
  </p:cSld>
  <p:clrMapOvr>
    <a:masterClrMapping/>
  </p:clrMapOvr>
  <p:transition advTm="12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Rock of Cashel</a:t>
            </a:r>
          </a:p>
        </p:txBody>
      </p:sp>
      <p:pic>
        <p:nvPicPr>
          <p:cNvPr id="29701" name="Picture 5" descr="Ire89D00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1600200"/>
            <a:ext cx="657066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733800" y="1828800"/>
            <a:ext cx="35814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St Patrick was here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One of the stone crosses goes back to his time</a:t>
            </a:r>
          </a:p>
        </p:txBody>
      </p:sp>
    </p:spTree>
    <p:custDataLst>
      <p:tags r:id="rId1"/>
    </p:custDataLst>
  </p:cSld>
  <p:clrMapOvr>
    <a:masterClrMapping/>
  </p:clrMapOvr>
  <p:transition advTm="10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Viking Invasions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Beginning AD 800</a:t>
            </a:r>
          </a:p>
        </p:txBody>
      </p:sp>
      <p:pic>
        <p:nvPicPr>
          <p:cNvPr id="31750" name="Picture 6" descr="MCj008873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381000"/>
            <a:ext cx="24399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5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3174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Monasterboice</a:t>
            </a:r>
          </a:p>
        </p:txBody>
      </p:sp>
      <p:pic>
        <p:nvPicPr>
          <p:cNvPr id="165891" name="Picture 3" descr="Ire89D0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250" y="1600200"/>
            <a:ext cx="66659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1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Monasterboice</a:t>
            </a:r>
          </a:p>
        </p:txBody>
      </p:sp>
      <p:pic>
        <p:nvPicPr>
          <p:cNvPr id="33798" name="Picture 6" descr="Ire89D02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6" t="8409" r="7388" b="9180"/>
          <a:stretch>
            <a:fillRect/>
          </a:stretch>
        </p:blipFill>
        <p:spPr>
          <a:xfrm>
            <a:off x="914400" y="1371600"/>
            <a:ext cx="7391400" cy="5102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8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Under English Rule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1170-1922</a:t>
            </a:r>
          </a:p>
        </p:txBody>
      </p:sp>
      <p:pic>
        <p:nvPicPr>
          <p:cNvPr id="37893" name="Picture 5" descr="MPj040079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2162175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Bunratty Castle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4530725"/>
          </a:xfrm>
        </p:spPr>
        <p:txBody>
          <a:bodyPr/>
          <a:lstStyle/>
          <a:p>
            <a:r>
              <a:rPr lang="en-US" altLang="en-US" sz="2800"/>
              <a:t>Built ~1450</a:t>
            </a:r>
          </a:p>
          <a:p>
            <a:r>
              <a:rPr lang="en-US" altLang="en-US" sz="2800"/>
              <a:t>In the 16</a:t>
            </a:r>
            <a:r>
              <a:rPr lang="en-US" altLang="en-US" sz="2800" baseline="30000"/>
              <a:t>th</a:t>
            </a:r>
            <a:r>
              <a:rPr lang="en-US" altLang="en-US" sz="2800"/>
              <a:t>-17</a:t>
            </a:r>
            <a:r>
              <a:rPr lang="en-US" altLang="en-US" sz="2800" baseline="30000"/>
              <a:t>th</a:t>
            </a:r>
            <a:r>
              <a:rPr lang="en-US" altLang="en-US" sz="2800"/>
              <a:t> centuries, it was the stronghold of the O'Briens, the Kings (and later Earls) of Thomond.</a:t>
            </a:r>
          </a:p>
        </p:txBody>
      </p:sp>
      <p:pic>
        <p:nvPicPr>
          <p:cNvPr id="39941" name="Picture 5" descr="Ire89D07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9838" y="1600200"/>
            <a:ext cx="323532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6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Charles Fort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4290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 British fort guarding Kinsale harbor, near Cork.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In 1601, Spanish troops landed here to help the Irish in their revolt against England.</a:t>
            </a:r>
          </a:p>
        </p:txBody>
      </p:sp>
      <p:pic>
        <p:nvPicPr>
          <p:cNvPr id="43016" name="Picture 8" descr="Ire89D0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4"/>
          <a:stretch>
            <a:fillRect/>
          </a:stretch>
        </p:blipFill>
        <p:spPr>
          <a:xfrm>
            <a:off x="4114800" y="2051050"/>
            <a:ext cx="4495800" cy="3627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6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Muckross House</a:t>
            </a:r>
          </a:p>
        </p:txBody>
      </p:sp>
      <p:pic>
        <p:nvPicPr>
          <p:cNvPr id="45061" name="Picture 5" descr="Ire89A0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600200" y="1981200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A 19</a:t>
            </a:r>
            <a:r>
              <a:rPr lang="en-US" altLang="en-US" sz="2400" baseline="30000">
                <a:solidFill>
                  <a:schemeClr val="bg1"/>
                </a:solidFill>
              </a:rPr>
              <a:t>th</a:t>
            </a:r>
            <a:r>
              <a:rPr lang="en-US" altLang="en-US" sz="2400">
                <a:solidFill>
                  <a:schemeClr val="bg1"/>
                </a:solidFill>
              </a:rPr>
              <a:t> century manor house, now a museum</a:t>
            </a:r>
          </a:p>
        </p:txBody>
      </p:sp>
    </p:spTree>
    <p:custDataLst>
      <p:tags r:id="rId1"/>
    </p:custDataLst>
  </p:cSld>
  <p:clrMapOvr>
    <a:masterClrMapping/>
  </p:clrMapOvr>
  <p:transition advTm="34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Irish Cottage</a:t>
            </a:r>
          </a:p>
        </p:txBody>
      </p:sp>
      <p:pic>
        <p:nvPicPr>
          <p:cNvPr id="47109" name="Picture 5" descr="Ire89D07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6850" y="1600200"/>
            <a:ext cx="62087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752600" y="1676400"/>
            <a:ext cx="3048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A byre dwelling, both cows &amp; people together</a:t>
            </a:r>
          </a:p>
        </p:txBody>
      </p:sp>
    </p:spTree>
    <p:custDataLst>
      <p:tags r:id="rId1"/>
    </p:custDataLst>
  </p:cSld>
  <p:clrMapOvr>
    <a:masterClrMapping/>
  </p:clrMapOvr>
  <p:transition advTm="27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Ireland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 History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9624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Prehistoric 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To AD 400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Early Christian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AD 400-800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Viking Invasions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800-1170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English Rule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1170-1922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Irish Freedom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Since 1922</a:t>
            </a:r>
          </a:p>
        </p:txBody>
      </p:sp>
      <p:pic>
        <p:nvPicPr>
          <p:cNvPr id="7173" name="Picture 5" descr="Ireland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447800"/>
            <a:ext cx="34099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2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Irish Independence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Since 1922</a:t>
            </a:r>
          </a:p>
        </p:txBody>
      </p:sp>
      <p:pic>
        <p:nvPicPr>
          <p:cNvPr id="49158" name="Picture 6" descr="MPj040080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"/>
            <a:ext cx="223837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4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Abandoned house</a:t>
            </a:r>
          </a:p>
        </p:txBody>
      </p:sp>
      <p:pic>
        <p:nvPicPr>
          <p:cNvPr id="51205" name="Picture 5" descr="Ire89A00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313" y="1600200"/>
            <a:ext cx="566737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514600" y="1676400"/>
            <a:ext cx="4648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Many English killed in rebellion, houses abandoned</a:t>
            </a:r>
          </a:p>
        </p:txBody>
      </p:sp>
    </p:spTree>
    <p:custDataLst>
      <p:tags r:id="rId1"/>
    </p:custDataLst>
  </p:cSld>
  <p:clrMapOvr>
    <a:masterClrMapping/>
  </p:clrMapOvr>
  <p:transition advTm="11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Church of Ireland</a:t>
            </a:r>
          </a:p>
        </p:txBody>
      </p:sp>
      <p:pic>
        <p:nvPicPr>
          <p:cNvPr id="53253" name="Picture 5" descr="Ire89A03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5713" y="1600200"/>
            <a:ext cx="663257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362200" y="1676400"/>
            <a:ext cx="3657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Discredited w/ freedom now a cultural center</a:t>
            </a:r>
          </a:p>
        </p:txBody>
      </p:sp>
    </p:spTree>
    <p:custDataLst>
      <p:tags r:id="rId1"/>
    </p:custDataLst>
  </p:cSld>
  <p:clrMapOvr>
    <a:masterClrMapping/>
  </p:clrMapOvr>
  <p:transition advTm="28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Irish Climate &amp; Culture</a:t>
            </a: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5302" name="Picture 6" descr="IrishClim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9975"/>
            <a:ext cx="3048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6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Near the Sea</a:t>
            </a:r>
          </a:p>
        </p:txBody>
      </p:sp>
      <p:pic>
        <p:nvPicPr>
          <p:cNvPr id="57349" name="Picture 5" descr="Ire89B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8588" y="1600200"/>
            <a:ext cx="63452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5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Near the Sea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Anywhere in Ireland you are no more than 40 miles from the sea.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This has a significant moderating effect on the climate.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So does the warm Gulf Stream.</a:t>
            </a:r>
          </a:p>
        </p:txBody>
      </p:sp>
      <p:pic>
        <p:nvPicPr>
          <p:cNvPr id="59397" name="Picture 5" descr="Ire89D04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9838" y="1600200"/>
            <a:ext cx="323532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7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Mountains</a:t>
            </a:r>
          </a:p>
        </p:txBody>
      </p:sp>
      <p:pic>
        <p:nvPicPr>
          <p:cNvPr id="62469" name="Picture 5" descr="Ire89A02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8588" y="1600200"/>
            <a:ext cx="63452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Mountains</a:t>
            </a:r>
          </a:p>
        </p:txBody>
      </p:sp>
      <p:pic>
        <p:nvPicPr>
          <p:cNvPr id="64517" name="Picture 5" descr="Ire89A02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/>
          <a:stretch>
            <a:fillRect/>
          </a:stretch>
        </p:blipFill>
        <p:spPr>
          <a:xfrm>
            <a:off x="1295400" y="1600200"/>
            <a:ext cx="6650038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4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Mountains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76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Ireland has beautiful mountains.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Typically, the mountains are around the edges of Ireland, and the plains are mostly in the center of the country.</a:t>
            </a:r>
          </a:p>
        </p:txBody>
      </p:sp>
      <p:pic>
        <p:nvPicPr>
          <p:cNvPr id="66565" name="Picture 5" descr="Ire89A0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9435"/>
          <a:stretch>
            <a:fillRect/>
          </a:stretch>
        </p:blipFill>
        <p:spPr>
          <a:xfrm>
            <a:off x="4038600" y="1949450"/>
            <a:ext cx="4267200" cy="3698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1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Lakes</a:t>
            </a:r>
          </a:p>
        </p:txBody>
      </p:sp>
      <p:pic>
        <p:nvPicPr>
          <p:cNvPr id="68613" name="Picture 5" descr="Ire89A01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1763" y="1600200"/>
            <a:ext cx="634047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9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Prehistoric Ireland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en-US"/>
              <a:t>To AD 400</a:t>
            </a:r>
          </a:p>
        </p:txBody>
      </p:sp>
      <p:pic>
        <p:nvPicPr>
          <p:cNvPr id="18438" name="Picture 6" descr="BeehiveH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t="3636" r="3030" b="5455"/>
          <a:stretch>
            <a:fillRect/>
          </a:stretch>
        </p:blipFill>
        <p:spPr bwMode="auto">
          <a:xfrm>
            <a:off x="4648200" y="3937000"/>
            <a:ext cx="3962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6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Lakes</a:t>
            </a:r>
          </a:p>
        </p:txBody>
      </p:sp>
      <p:pic>
        <p:nvPicPr>
          <p:cNvPr id="70661" name="Picture 5" descr="Ire89A01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365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7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Lakes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581400" cy="4530725"/>
          </a:xfrm>
        </p:spPr>
        <p:txBody>
          <a:bodyPr/>
          <a:lstStyle/>
          <a:p>
            <a:r>
              <a:rPr lang="en-US" altLang="en-US" sz="2800"/>
              <a:t>Ireland has an abundance of lakes also.</a:t>
            </a:r>
          </a:p>
          <a:p>
            <a:r>
              <a:rPr lang="en-US" altLang="en-US" sz="2800"/>
              <a:t>The first two of these are near Killarney.</a:t>
            </a:r>
          </a:p>
          <a:p>
            <a:r>
              <a:rPr lang="en-US" altLang="en-US" sz="2800"/>
              <a:t>This one is near Cork.</a:t>
            </a:r>
          </a:p>
        </p:txBody>
      </p:sp>
      <p:pic>
        <p:nvPicPr>
          <p:cNvPr id="72714" name="Picture 10" descr="Ire89D06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2"/>
          <a:stretch>
            <a:fillRect/>
          </a:stretch>
        </p:blipFill>
        <p:spPr>
          <a:xfrm>
            <a:off x="4292600" y="1808163"/>
            <a:ext cx="4351338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Farms</a:t>
            </a:r>
          </a:p>
        </p:txBody>
      </p:sp>
      <p:pic>
        <p:nvPicPr>
          <p:cNvPr id="75781" name="Picture 5" descr="Ire89C04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8438" y="1600200"/>
            <a:ext cx="62055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4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Farms</a:t>
            </a:r>
          </a:p>
        </p:txBody>
      </p:sp>
      <p:pic>
        <p:nvPicPr>
          <p:cNvPr id="77829" name="Picture 5" descr="Ire89D03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4275" y="1600200"/>
            <a:ext cx="677545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Farms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Farms in Ireland are mostly small, with distinctive stone or hedge field dividers.</a:t>
            </a:r>
          </a:p>
          <a:p>
            <a:r>
              <a:rPr lang="en-US" altLang="en-US" sz="2800"/>
              <a:t>Due to agricultural policies of the European Union, Irish farmers have done very well.</a:t>
            </a:r>
          </a:p>
        </p:txBody>
      </p:sp>
      <p:pic>
        <p:nvPicPr>
          <p:cNvPr id="79878" name="Picture 6" descr="Ire89C0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/>
          <a:stretch>
            <a:fillRect/>
          </a:stretch>
        </p:blipFill>
        <p:spPr>
          <a:xfrm>
            <a:off x="5029200" y="2514600"/>
            <a:ext cx="3657600" cy="270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4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Livestock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200400" cy="4530725"/>
          </a:xfrm>
        </p:spPr>
        <p:txBody>
          <a:bodyPr/>
          <a:lstStyle/>
          <a:p>
            <a:r>
              <a:rPr lang="en-US" altLang="en-US" sz="2800"/>
              <a:t>Ireland is especially good for grazing, with lush grass everywhere.</a:t>
            </a:r>
          </a:p>
          <a:p>
            <a:r>
              <a:rPr lang="en-US" altLang="en-US" sz="2800"/>
              <a:t>The main livestock are sheep, goats and cattle.</a:t>
            </a:r>
          </a:p>
        </p:txBody>
      </p:sp>
      <p:pic>
        <p:nvPicPr>
          <p:cNvPr id="81928" name="Picture 8" descr="Ire89A0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/>
          <a:stretch>
            <a:fillRect/>
          </a:stretch>
        </p:blipFill>
        <p:spPr>
          <a:xfrm>
            <a:off x="3962400" y="1682750"/>
            <a:ext cx="4724400" cy="4587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9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Livestock</a:t>
            </a:r>
          </a:p>
        </p:txBody>
      </p:sp>
      <p:pic>
        <p:nvPicPr>
          <p:cNvPr id="83973" name="Picture 5" descr="Ire89A0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600200"/>
            <a:ext cx="634206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Livestock</a:t>
            </a:r>
          </a:p>
        </p:txBody>
      </p:sp>
      <p:pic>
        <p:nvPicPr>
          <p:cNvPr id="86021" name="Picture 5" descr="Ire89D02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50" y="1600200"/>
            <a:ext cx="70723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6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Peat Farming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Peat is a matted turf that is on its way to forming coal.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It is mined &amp; dried in rural areas and used for home &amp; industrial fuel.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It makes a fine, sweet-smelling fire.</a:t>
            </a:r>
          </a:p>
        </p:txBody>
      </p:sp>
      <p:pic>
        <p:nvPicPr>
          <p:cNvPr id="88070" name="Picture 6" descr="Ire89A0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7"/>
          <a:stretch>
            <a:fillRect/>
          </a:stretch>
        </p:blipFill>
        <p:spPr>
          <a:xfrm>
            <a:off x="4648200" y="1833563"/>
            <a:ext cx="3886200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19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Rural Cottages</a:t>
            </a:r>
          </a:p>
        </p:txBody>
      </p:sp>
      <p:sp>
        <p:nvSpPr>
          <p:cNvPr id="90120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This is an example of a typical cottage in the country.</a:t>
            </a:r>
          </a:p>
          <a:p>
            <a:r>
              <a:rPr lang="en-US" altLang="en-US" sz="2800"/>
              <a:t>This one, near Tralee, was renovated by the Murphys, a missionary couple.</a:t>
            </a:r>
          </a:p>
        </p:txBody>
      </p:sp>
      <p:pic>
        <p:nvPicPr>
          <p:cNvPr id="90122" name="Picture 10" descr="Ire89A0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 r="13208" b="3705"/>
          <a:stretch>
            <a:fillRect/>
          </a:stretch>
        </p:blipFill>
        <p:spPr>
          <a:xfrm>
            <a:off x="5029200" y="1922463"/>
            <a:ext cx="3733800" cy="3259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8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Newgrange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 burial mound from ~3000 BC. 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A passage grave inside a mound some 35 feet high and nearly 300 feet across.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tunnel &amp; inner chamber total about 75 feet long.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</p:txBody>
      </p:sp>
      <p:pic>
        <p:nvPicPr>
          <p:cNvPr id="8199" name="Picture 7" descr="Ire89D0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4"/>
          <a:stretch>
            <a:fillRect/>
          </a:stretch>
        </p:blipFill>
        <p:spPr>
          <a:xfrm>
            <a:off x="4648200" y="1981200"/>
            <a:ext cx="3962400" cy="345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35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Rural Cottages</a:t>
            </a:r>
          </a:p>
        </p:txBody>
      </p:sp>
      <p:pic>
        <p:nvPicPr>
          <p:cNvPr id="93189" name="Picture 5" descr="Ire89B0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676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828800" y="4572000"/>
            <a:ext cx="2133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Thatched house, N of Tralee</a:t>
            </a:r>
          </a:p>
        </p:txBody>
      </p:sp>
    </p:spTree>
    <p:custDataLst>
      <p:tags r:id="rId1"/>
    </p:custDataLst>
  </p:cSld>
  <p:clrMapOvr>
    <a:masterClrMapping/>
  </p:clrMapOvr>
  <p:transition advTm="292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Rural Cottages</a:t>
            </a:r>
          </a:p>
        </p:txBody>
      </p:sp>
      <p:pic>
        <p:nvPicPr>
          <p:cNvPr id="101379" name="Picture 3" descr="Ire89D07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00200"/>
            <a:ext cx="62087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752600" y="19812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19</a:t>
            </a:r>
            <a:r>
              <a:rPr lang="en-US" altLang="en-US" sz="2400" baseline="30000">
                <a:solidFill>
                  <a:schemeClr val="bg1"/>
                </a:solidFill>
              </a:rPr>
              <a:t>th</a:t>
            </a:r>
            <a:r>
              <a:rPr lang="en-US" altLang="en-US" sz="2400">
                <a:solidFill>
                  <a:schemeClr val="bg1"/>
                </a:solidFill>
              </a:rPr>
              <a:t> cen cottage, at Bunratty Castle</a:t>
            </a:r>
          </a:p>
        </p:txBody>
      </p:sp>
    </p:spTree>
    <p:custDataLst>
      <p:tags r:id="rId1"/>
    </p:custDataLst>
  </p:cSld>
  <p:clrMapOvr>
    <a:masterClrMapping/>
  </p:clrMapOvr>
  <p:transition advTm="13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Towns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Ireland has the lowest population density in Europe.</a:t>
            </a:r>
          </a:p>
          <a:p>
            <a:r>
              <a:rPr lang="en-US" altLang="en-US" sz="2800"/>
              <a:t>It has many small towns.</a:t>
            </a:r>
          </a:p>
          <a:p>
            <a:r>
              <a:rPr lang="en-US" altLang="en-US" sz="2800"/>
              <a:t>This is Castleisland in SW Ireland, County Kerry.</a:t>
            </a:r>
          </a:p>
        </p:txBody>
      </p:sp>
      <p:pic>
        <p:nvPicPr>
          <p:cNvPr id="102404" name="Picture 4" descr="Ire89A02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/>
          <a:stretch>
            <a:fillRect/>
          </a:stretch>
        </p:blipFill>
        <p:spPr>
          <a:xfrm>
            <a:off x="4648200" y="1898650"/>
            <a:ext cx="4038600" cy="3308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55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Castleisland</a:t>
            </a:r>
          </a:p>
        </p:txBody>
      </p:sp>
      <p:pic>
        <p:nvPicPr>
          <p:cNvPr id="97285" name="Picture 5" descr="Ire89A03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8" y="1600200"/>
            <a:ext cx="6003925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7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City of Cork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This is the city of Cork, the 2</a:t>
            </a:r>
            <a:r>
              <a:rPr lang="en-US" altLang="en-US" sz="2800" baseline="30000"/>
              <a:t>nd</a:t>
            </a:r>
            <a:r>
              <a:rPr lang="en-US" altLang="en-US" sz="2800"/>
              <a:t> largest in Ireland (Republic of Ireland).</a:t>
            </a:r>
          </a:p>
          <a:p>
            <a:r>
              <a:rPr lang="en-US" altLang="en-US" sz="2800"/>
              <a:t>At the time of these pictures (1989), its population was about 150,000.</a:t>
            </a:r>
          </a:p>
        </p:txBody>
      </p:sp>
      <p:pic>
        <p:nvPicPr>
          <p:cNvPr id="103432" name="Picture 8" descr="Ire89B0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/>
          <a:stretch>
            <a:fillRect/>
          </a:stretch>
        </p:blipFill>
        <p:spPr>
          <a:xfrm>
            <a:off x="4572000" y="1811338"/>
            <a:ext cx="4114800" cy="3636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5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City of Cork</a:t>
            </a:r>
          </a:p>
        </p:txBody>
      </p:sp>
      <p:pic>
        <p:nvPicPr>
          <p:cNvPr id="105479" name="Picture 7" descr="Ire89C04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5425" y="1600200"/>
            <a:ext cx="615156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0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City of Dublin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048000" cy="4530725"/>
          </a:xfrm>
        </p:spPr>
        <p:txBody>
          <a:bodyPr/>
          <a:lstStyle/>
          <a:p>
            <a:r>
              <a:rPr lang="en-US" altLang="en-US" sz="2800"/>
              <a:t>Dublin is Ireland's largest city, with over 1 million people.</a:t>
            </a:r>
          </a:p>
          <a:p>
            <a:r>
              <a:rPr lang="en-US" altLang="en-US" sz="2800"/>
              <a:t>It is the capital of the Republic of Ireland.</a:t>
            </a:r>
          </a:p>
        </p:txBody>
      </p:sp>
      <p:pic>
        <p:nvPicPr>
          <p:cNvPr id="107526" name="Picture 6" descr="Ire89D0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1781175"/>
            <a:ext cx="5029200" cy="348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0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City of Dublin</a:t>
            </a:r>
          </a:p>
        </p:txBody>
      </p:sp>
      <p:pic>
        <p:nvPicPr>
          <p:cNvPr id="109573" name="Picture 5" descr="Ire89D01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925" y="1600200"/>
            <a:ext cx="704215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114800" y="5029200"/>
            <a:ext cx="2819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St. Stephen's Green</a:t>
            </a:r>
          </a:p>
        </p:txBody>
      </p:sp>
    </p:spTree>
    <p:custDataLst>
      <p:tags r:id="rId1"/>
    </p:custDataLst>
  </p:cSld>
  <p:clrMapOvr>
    <a:masterClrMapping/>
  </p:clrMapOvr>
  <p:transition advTm="15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City of Dublin</a:t>
            </a:r>
          </a:p>
        </p:txBody>
      </p:sp>
      <p:pic>
        <p:nvPicPr>
          <p:cNvPr id="111621" name="Picture 5" descr="Ire89D00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663" y="1600200"/>
            <a:ext cx="616108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1981200" y="1981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Trinity College</a:t>
            </a:r>
          </a:p>
        </p:txBody>
      </p:sp>
    </p:spTree>
    <p:custDataLst>
      <p:tags r:id="rId1"/>
    </p:custDataLst>
  </p:cSld>
  <p:clrMapOvr>
    <a:masterClrMapping/>
  </p:clrMapOvr>
  <p:transition advTm="6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Churches &amp; Shrines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3672" name="Picture 8" descr="MCj039730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228600"/>
            <a:ext cx="19970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en-US" altLang="en-US"/>
              <a:t>Newgrange</a:t>
            </a:r>
          </a:p>
        </p:txBody>
      </p:sp>
      <p:pic>
        <p:nvPicPr>
          <p:cNvPr id="11272" name="Picture 8" descr="newgrange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676400"/>
            <a:ext cx="7010400" cy="4833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533400" y="2057400"/>
            <a:ext cx="3581400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en-US" altLang="en-US" sz="3200"/>
              <a:t>The inner chamber is illumined by the sun only around winter solstice, December 21.</a:t>
            </a:r>
          </a:p>
        </p:txBody>
      </p:sp>
    </p:spTree>
    <p:custDataLst>
      <p:tags r:id="rId1"/>
    </p:custDataLst>
  </p:cSld>
  <p:clrMapOvr>
    <a:masterClrMapping/>
  </p:clrMapOvr>
  <p:transition advTm="271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Shandon Cathedral</a:t>
            </a:r>
          </a:p>
        </p:txBody>
      </p:sp>
      <p:pic>
        <p:nvPicPr>
          <p:cNvPr id="115717" name="Picture 5" descr="Ire89C04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0" y="1600200"/>
            <a:ext cx="607060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3962400" y="1905000"/>
            <a:ext cx="3276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Church of Ireland (Anglican), Cork</a:t>
            </a:r>
          </a:p>
        </p:txBody>
      </p:sp>
    </p:spTree>
    <p:custDataLst>
      <p:tags r:id="rId1"/>
    </p:custDataLst>
  </p:cSld>
  <p:clrMapOvr>
    <a:masterClrMapping/>
  </p:clrMapOvr>
  <p:transition advTm="29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 Margaret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</a:t>
            </a:r>
          </a:p>
        </p:txBody>
      </p:sp>
      <p:pic>
        <p:nvPicPr>
          <p:cNvPr id="117765" name="Picture 5" descr="Ire89C04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5425" y="1600200"/>
            <a:ext cx="615156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5181600" y="1981200"/>
            <a:ext cx="2057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Roman Catholic, Cork</a:t>
            </a:r>
          </a:p>
        </p:txBody>
      </p:sp>
    </p:spTree>
    <p:custDataLst>
      <p:tags r:id="rId1"/>
    </p:custDataLst>
  </p:cSld>
  <p:clrMapOvr>
    <a:masterClrMapping/>
  </p:clrMapOvr>
  <p:transition advTm="27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Marian Shrine, Ballinora</a:t>
            </a:r>
          </a:p>
        </p:txBody>
      </p:sp>
      <p:pic>
        <p:nvPicPr>
          <p:cNvPr id="121861" name="Picture 5" descr="Ire89C03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513" y="1600200"/>
            <a:ext cx="627538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6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Marian Shrine, Ballinspittle</a:t>
            </a:r>
          </a:p>
        </p:txBody>
      </p:sp>
      <p:pic>
        <p:nvPicPr>
          <p:cNvPr id="123909" name="Picture 5" descr="Ire89D05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488" y="1600200"/>
            <a:ext cx="6675437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6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Missionaries</a:t>
            </a: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5958" name="Picture 6" descr="PithHelm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57200"/>
            <a:ext cx="16144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7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BMW Team, Killarney, Tralee</a:t>
            </a:r>
          </a:p>
        </p:txBody>
      </p:sp>
      <p:pic>
        <p:nvPicPr>
          <p:cNvPr id="128005" name="Picture 5" descr="Ire89A03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r="12547"/>
          <a:stretch>
            <a:fillRect/>
          </a:stretch>
        </p:blipFill>
        <p:spPr>
          <a:xfrm>
            <a:off x="3276600" y="1524000"/>
            <a:ext cx="541020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609600" y="2286000"/>
            <a:ext cx="22860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From Left: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John Herrick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Brian Wagner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Bill Doran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Kerry Butram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Tom Murphy</a:t>
            </a:r>
          </a:p>
        </p:txBody>
      </p:sp>
    </p:spTree>
    <p:custDataLst>
      <p:tags r:id="rId1"/>
    </p:custDataLst>
  </p:cSld>
  <p:clrMapOvr>
    <a:masterClrMapping/>
  </p:clrMapOvr>
  <p:transition advTm="22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Wagners, Killarney</a:t>
            </a:r>
          </a:p>
        </p:txBody>
      </p:sp>
      <p:pic>
        <p:nvPicPr>
          <p:cNvPr id="130053" name="Picture 5" descr="Ire89B0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5137" r="13335" b="12544"/>
          <a:stretch>
            <a:fillRect/>
          </a:stretch>
        </p:blipFill>
        <p:spPr>
          <a:xfrm>
            <a:off x="3886200" y="1630363"/>
            <a:ext cx="4648200" cy="4541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609600" y="1752600"/>
            <a:ext cx="2667000" cy="46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From Left: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Unidentified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Brian Wagner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Lori Wagner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Jessie Wagner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John Toome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John's wife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Jeanette Wagner</a:t>
            </a:r>
          </a:p>
        </p:txBody>
      </p:sp>
    </p:spTree>
    <p:custDataLst>
      <p:tags r:id="rId1"/>
    </p:custDataLst>
  </p:cSld>
  <p:clrMapOvr>
    <a:masterClrMapping/>
  </p:clrMapOvr>
  <p:transition advTm="24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McGanns, UFM, Cork</a:t>
            </a:r>
          </a:p>
        </p:txBody>
      </p:sp>
      <p:pic>
        <p:nvPicPr>
          <p:cNvPr id="132101" name="Picture 5" descr="Ire89D06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21185"/>
          <a:stretch>
            <a:fillRect/>
          </a:stretch>
        </p:blipFill>
        <p:spPr>
          <a:xfrm>
            <a:off x="4191000" y="1600200"/>
            <a:ext cx="403860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990600" y="2286000"/>
            <a:ext cx="26670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Bob McGann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Karen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Bobbie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Timmy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Stephen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Ashling</a:t>
            </a:r>
          </a:p>
        </p:txBody>
      </p:sp>
    </p:spTree>
    <p:custDataLst>
      <p:tags r:id="rId1"/>
    </p:custDataLst>
  </p:cSld>
  <p:clrMapOvr>
    <a:masterClrMapping/>
  </p:clrMapOvr>
  <p:transition advTm="26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UFM Summer Team</a:t>
            </a:r>
          </a:p>
        </p:txBody>
      </p:sp>
      <p:pic>
        <p:nvPicPr>
          <p:cNvPr id="134149" name="Picture 5" descr="Ire89D0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r="11159"/>
          <a:stretch>
            <a:fillRect/>
          </a:stretch>
        </p:blipFill>
        <p:spPr>
          <a:xfrm>
            <a:off x="3124200" y="1600200"/>
            <a:ext cx="533400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533400" y="2438400"/>
            <a:ext cx="22098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Dan Zagone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Jonathan Thar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With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Bob McGann</a:t>
            </a:r>
          </a:p>
          <a:p>
            <a:pPr>
              <a:spcBef>
                <a:spcPct val="50000"/>
              </a:spcBef>
            </a:pPr>
            <a:r>
              <a:rPr lang="en-US" altLang="en-US" sz="2400"/>
              <a:t>&amp; son Bobbie</a:t>
            </a:r>
          </a:p>
        </p:txBody>
      </p:sp>
    </p:spTree>
    <p:custDataLst>
      <p:tags r:id="rId1"/>
    </p:custDataLst>
  </p:cSld>
  <p:clrMapOvr>
    <a:masterClrMapping/>
  </p:clrMapOvr>
  <p:transition advTm="19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Irish Believers</a:t>
            </a:r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6199" name="Picture 7" descr="MCj030553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2274888" cy="22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3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Newgrange</a:t>
            </a:r>
          </a:p>
        </p:txBody>
      </p:sp>
      <p:pic>
        <p:nvPicPr>
          <p:cNvPr id="15364" name="Picture 4" descr="Ire89D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8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Richard Tobin</a:t>
            </a:r>
          </a:p>
        </p:txBody>
      </p:sp>
      <p:pic>
        <p:nvPicPr>
          <p:cNvPr id="138245" name="Picture 5" descr="Ire89D06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17697"/>
          <a:stretch>
            <a:fillRect/>
          </a:stretch>
        </p:blipFill>
        <p:spPr>
          <a:xfrm>
            <a:off x="3886200" y="1600200"/>
            <a:ext cx="457200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838200" y="2514600"/>
            <a:ext cx="1752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With Bob McGann in front of The Word Bookshop</a:t>
            </a:r>
          </a:p>
        </p:txBody>
      </p:sp>
    </p:spTree>
    <p:custDataLst>
      <p:tags r:id="rId1"/>
    </p:custDataLst>
  </p:cSld>
  <p:clrMapOvr>
    <a:masterClrMapping/>
  </p:clrMapOvr>
  <p:transition advTm="11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Brendan Walsh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19400" cy="4530725"/>
          </a:xfrm>
        </p:spPr>
        <p:txBody>
          <a:bodyPr/>
          <a:lstStyle/>
          <a:p>
            <a:r>
              <a:rPr lang="en-US" altLang="en-US" sz="2800"/>
              <a:t>Lives in Tralee</a:t>
            </a:r>
          </a:p>
          <a:p>
            <a:r>
              <a:rPr lang="en-US" altLang="en-US" sz="2800"/>
              <a:t>Disabled</a:t>
            </a:r>
          </a:p>
          <a:p>
            <a:r>
              <a:rPr lang="en-US" altLang="en-US" sz="2800"/>
              <a:t>Writer</a:t>
            </a:r>
          </a:p>
        </p:txBody>
      </p:sp>
      <p:pic>
        <p:nvPicPr>
          <p:cNvPr id="140294" name="Picture 6" descr="Ire89A0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2"/>
          <a:stretch>
            <a:fillRect/>
          </a:stretch>
        </p:blipFill>
        <p:spPr>
          <a:xfrm>
            <a:off x="3505200" y="1690688"/>
            <a:ext cx="4973638" cy="4440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6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0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Moores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Live in Ballincollig, near Cork</a:t>
            </a:r>
          </a:p>
          <a:p>
            <a:r>
              <a:rPr lang="en-US" altLang="en-US" sz="2800"/>
              <a:t>He owns a computer business</a:t>
            </a:r>
          </a:p>
          <a:p>
            <a:r>
              <a:rPr lang="en-US" altLang="en-US" sz="2800"/>
              <a:t>Tony</a:t>
            </a:r>
          </a:p>
          <a:p>
            <a:r>
              <a:rPr lang="en-US" altLang="en-US" sz="2800"/>
              <a:t>Heather</a:t>
            </a:r>
          </a:p>
          <a:p>
            <a:r>
              <a:rPr lang="en-US" altLang="en-US" sz="2800"/>
              <a:t>Ruth</a:t>
            </a:r>
          </a:p>
          <a:p>
            <a:r>
              <a:rPr lang="en-US" altLang="en-US" sz="2800"/>
              <a:t>Lynn</a:t>
            </a:r>
          </a:p>
        </p:txBody>
      </p:sp>
      <p:pic>
        <p:nvPicPr>
          <p:cNvPr id="142344" name="Picture 8" descr="Ire89D06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r="32076"/>
          <a:stretch>
            <a:fillRect/>
          </a:stretch>
        </p:blipFill>
        <p:spPr>
          <a:xfrm>
            <a:off x="5257800" y="1752600"/>
            <a:ext cx="3387725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8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2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2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2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2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2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2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Speaking Sites</a:t>
            </a:r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For my June 1989 visit</a:t>
            </a:r>
          </a:p>
        </p:txBody>
      </p:sp>
      <p:pic>
        <p:nvPicPr>
          <p:cNvPr id="145415" name="Picture 7" descr="MCj030136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"/>
            <a:ext cx="2887663" cy="188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/>
      <p:bldP spid="14541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Ivy Cultural Center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95600" cy="4530725"/>
          </a:xfrm>
        </p:spPr>
        <p:txBody>
          <a:bodyPr/>
          <a:lstStyle/>
          <a:p>
            <a:r>
              <a:rPr lang="en-US" altLang="en-US" sz="2800"/>
              <a:t>Castleisland</a:t>
            </a:r>
          </a:p>
          <a:p>
            <a:r>
              <a:rPr lang="en-US" altLang="en-US" sz="2800"/>
              <a:t>A former Ch of Ireland church building</a:t>
            </a:r>
          </a:p>
          <a:p>
            <a:pPr>
              <a:buFont typeface="Wingdings" pitchFamily="2" charset="2"/>
              <a:buNone/>
            </a:pPr>
            <a:endParaRPr lang="en-US" altLang="en-US" sz="2800"/>
          </a:p>
        </p:txBody>
      </p:sp>
      <p:pic>
        <p:nvPicPr>
          <p:cNvPr id="147461" name="Picture 5" descr="Ire89A0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965325"/>
            <a:ext cx="5105400" cy="3487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0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7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 Colm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 High School</a:t>
            </a:r>
          </a:p>
        </p:txBody>
      </p:sp>
      <p:pic>
        <p:nvPicPr>
          <p:cNvPr id="150533" name="Picture 5" descr="Ire89D06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800" y="1600200"/>
            <a:ext cx="67548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1371600" y="2057400"/>
            <a:ext cx="502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Private school emphasizing Irish culture</a:t>
            </a:r>
          </a:p>
        </p:txBody>
      </p:sp>
    </p:spTree>
    <p:custDataLst>
      <p:tags r:id="rId1"/>
    </p:custDataLst>
  </p:cSld>
  <p:clrMapOvr>
    <a:masterClrMapping/>
  </p:clrMapOvr>
  <p:transition advTm="5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Connolly Hall</a:t>
            </a: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2327275"/>
            <a:ext cx="2590800" cy="3235325"/>
          </a:xfrm>
        </p:spPr>
        <p:txBody>
          <a:bodyPr/>
          <a:lstStyle/>
          <a:p>
            <a:r>
              <a:rPr lang="en-US" altLang="en-US" sz="2800"/>
              <a:t>Labor Union hall</a:t>
            </a:r>
          </a:p>
          <a:p>
            <a:r>
              <a:rPr lang="en-US" altLang="en-US" sz="2800"/>
              <a:t>In downtown Cork</a:t>
            </a:r>
          </a:p>
        </p:txBody>
      </p:sp>
      <p:pic>
        <p:nvPicPr>
          <p:cNvPr id="152581" name="Picture 5" descr="Ire89D06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8"/>
          <a:stretch>
            <a:fillRect/>
          </a:stretch>
        </p:blipFill>
        <p:spPr>
          <a:xfrm>
            <a:off x="4638675" y="1600200"/>
            <a:ext cx="3646488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2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Which Way, Ireland?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5654" name="Picture 6" descr="MCj0323375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30613"/>
            <a:ext cx="3527425" cy="28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52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Heavy Metal in Cork</a:t>
            </a:r>
          </a:p>
        </p:txBody>
      </p:sp>
      <p:pic>
        <p:nvPicPr>
          <p:cNvPr id="157701" name="Picture 5" descr="Ire89B01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2225" y="1600200"/>
            <a:ext cx="655955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Scripture Sign</a:t>
            </a:r>
          </a:p>
        </p:txBody>
      </p:sp>
      <p:pic>
        <p:nvPicPr>
          <p:cNvPr id="159750" name="Picture 6" descr="Ire89A03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752600"/>
            <a:ext cx="3236913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1143000" y="2362200"/>
            <a:ext cx="25908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Jesus said: What shall it profit a man if he shall gain the whole world and lose his own soul?</a:t>
            </a:r>
          </a:p>
        </p:txBody>
      </p:sp>
    </p:spTree>
    <p:custDataLst>
      <p:tags r:id="rId1"/>
    </p:custDataLst>
  </p:cSld>
  <p:clrMapOvr>
    <a:masterClrMapping/>
  </p:clrMapOvr>
  <p:transition advTm="16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Ire89C04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7239000" cy="4908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en-US" altLang="en-US"/>
              <a:t>Labbacallee</a:t>
            </a:r>
          </a:p>
        </p:txBody>
      </p:sp>
    </p:spTree>
    <p:custDataLst>
      <p:tags r:id="rId1"/>
    </p:custDataLst>
  </p:cSld>
  <p:clrMapOvr>
    <a:masterClrMapping/>
  </p:clrMapOvr>
  <p:transition advTm="62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Which way?</a:t>
            </a:r>
          </a:p>
        </p:txBody>
      </p:sp>
      <p:pic>
        <p:nvPicPr>
          <p:cNvPr id="161797" name="Picture 5" descr="Ire89D07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7950" y="1600200"/>
            <a:ext cx="6388100" cy="453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23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Pray for Ireland!</a:t>
            </a:r>
          </a:p>
        </p:txBody>
      </p:sp>
      <p:pic>
        <p:nvPicPr>
          <p:cNvPr id="163846" name="Picture 6" descr="Ireland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457200"/>
            <a:ext cx="255746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3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/>
      <p:bldP spid="16384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Ire89C04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630363"/>
            <a:ext cx="7086600" cy="4911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r>
              <a:rPr lang="en-US" altLang="en-US"/>
              <a:t>Labbacallee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62000" y="23622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A megalithic wedge tomb from about 1500 BC</a:t>
            </a:r>
          </a:p>
        </p:txBody>
      </p:sp>
    </p:spTree>
    <p:custDataLst>
      <p:tags r:id="rId1"/>
    </p:custDataLst>
  </p:cSld>
  <p:clrMapOvr>
    <a:masterClrMapping/>
  </p:clrMapOvr>
  <p:transition advTm="17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Celtic-Knotwork-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33600"/>
            <a:ext cx="330200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1600200"/>
            <a:ext cx="7772400" cy="1828800"/>
          </a:xfrm>
        </p:spPr>
        <p:txBody>
          <a:bodyPr/>
          <a:lstStyle/>
          <a:p>
            <a:r>
              <a:rPr lang="en-US" altLang="en-US"/>
              <a:t>Early Christian Ireland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altLang="en-US"/>
              <a:t>AD 400-800</a:t>
            </a:r>
          </a:p>
        </p:txBody>
      </p:sp>
    </p:spTree>
    <p:custDataLst>
      <p:tags r:id="rId1"/>
    </p:custDataLst>
  </p:cSld>
  <p:clrMapOvr>
    <a:masterClrMapping/>
  </p:clrMapOvr>
  <p:transition advTm="5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2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6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1|5.5|1.7|3|1.7|5.3|1.1|3.5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5|3.7|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2.1|1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4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31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|5.9|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4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2|3.3|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6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3.2|4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8|4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5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9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7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4|1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|5.2|2.4|3.1|1.4|0.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3.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|2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"/>
</p:tagLst>
</file>

<file path=ppt/theme/theme1.xml><?xml version="1.0" encoding="utf-8"?>
<a:theme xmlns:a="http://schemas.openxmlformats.org/drawingml/2006/main" name="Cliff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343</TotalTime>
  <Words>795</Words>
  <Application>Microsoft Office PowerPoint</Application>
  <PresentationFormat>On-screen Show (4:3)</PresentationFormat>
  <Paragraphs>176</Paragraphs>
  <Slides>71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Cliff</vt:lpstr>
      <vt:lpstr>Introduction to Ireland</vt:lpstr>
      <vt:lpstr>Ireland's History</vt:lpstr>
      <vt:lpstr>Prehistoric Ireland</vt:lpstr>
      <vt:lpstr>Newgrange</vt:lpstr>
      <vt:lpstr>Newgrange</vt:lpstr>
      <vt:lpstr>Newgrange</vt:lpstr>
      <vt:lpstr>Labbacallee</vt:lpstr>
      <vt:lpstr>Labbacallee</vt:lpstr>
      <vt:lpstr>Early Christian Ireland</vt:lpstr>
      <vt:lpstr>Rock of Cashel</vt:lpstr>
      <vt:lpstr>Rock of Cashel</vt:lpstr>
      <vt:lpstr>Viking Invasions</vt:lpstr>
      <vt:lpstr>Monasterboice</vt:lpstr>
      <vt:lpstr>Monasterboice</vt:lpstr>
      <vt:lpstr>Under English Rule</vt:lpstr>
      <vt:lpstr>Bunratty Castle</vt:lpstr>
      <vt:lpstr>Charles Fort</vt:lpstr>
      <vt:lpstr>Muckross House</vt:lpstr>
      <vt:lpstr>An Irish Cottage</vt:lpstr>
      <vt:lpstr>Irish Independence</vt:lpstr>
      <vt:lpstr>Abandoned house</vt:lpstr>
      <vt:lpstr>Church of Ireland</vt:lpstr>
      <vt:lpstr>Irish Climate &amp; Culture</vt:lpstr>
      <vt:lpstr>Near the Sea</vt:lpstr>
      <vt:lpstr>Near the Sea</vt:lpstr>
      <vt:lpstr>Mountains</vt:lpstr>
      <vt:lpstr>Mountains</vt:lpstr>
      <vt:lpstr>Mountains</vt:lpstr>
      <vt:lpstr>Lakes</vt:lpstr>
      <vt:lpstr>Lakes</vt:lpstr>
      <vt:lpstr>Lakes</vt:lpstr>
      <vt:lpstr>Farms</vt:lpstr>
      <vt:lpstr>Farms</vt:lpstr>
      <vt:lpstr>Farms</vt:lpstr>
      <vt:lpstr>Livestock</vt:lpstr>
      <vt:lpstr>Livestock</vt:lpstr>
      <vt:lpstr>Livestock</vt:lpstr>
      <vt:lpstr>Peat Farming</vt:lpstr>
      <vt:lpstr>Rural Cottages</vt:lpstr>
      <vt:lpstr>Rural Cottages</vt:lpstr>
      <vt:lpstr>Rural Cottages</vt:lpstr>
      <vt:lpstr>Towns</vt:lpstr>
      <vt:lpstr>Castleisland</vt:lpstr>
      <vt:lpstr>City of Cork</vt:lpstr>
      <vt:lpstr>City of Cork</vt:lpstr>
      <vt:lpstr>City of Dublin</vt:lpstr>
      <vt:lpstr>City of Dublin</vt:lpstr>
      <vt:lpstr>City of Dublin</vt:lpstr>
      <vt:lpstr>Churches &amp; Shrines</vt:lpstr>
      <vt:lpstr>Shandon Cathedral</vt:lpstr>
      <vt:lpstr>St Margaret's</vt:lpstr>
      <vt:lpstr>Marian Shrine, Ballinora</vt:lpstr>
      <vt:lpstr>Marian Shrine, Ballinspittle</vt:lpstr>
      <vt:lpstr>Missionaries</vt:lpstr>
      <vt:lpstr>BMW Team, Killarney, Tralee</vt:lpstr>
      <vt:lpstr>The Wagners, Killarney</vt:lpstr>
      <vt:lpstr>The McGanns, UFM, Cork</vt:lpstr>
      <vt:lpstr>UFM Summer Team</vt:lpstr>
      <vt:lpstr>Irish Believers</vt:lpstr>
      <vt:lpstr>Richard Tobin</vt:lpstr>
      <vt:lpstr>Brendan Walsh</vt:lpstr>
      <vt:lpstr>The Moores</vt:lpstr>
      <vt:lpstr>Speaking Sites</vt:lpstr>
      <vt:lpstr>Ivy Cultural Center</vt:lpstr>
      <vt:lpstr>St Colm's High School</vt:lpstr>
      <vt:lpstr>Connolly Hall</vt:lpstr>
      <vt:lpstr>Which Way, Ireland?</vt:lpstr>
      <vt:lpstr>Heavy Metal in Cork</vt:lpstr>
      <vt:lpstr>Scripture Sign</vt:lpstr>
      <vt:lpstr>Which way?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Ireland</dc:title>
  <dc:creator>rnewman</dc:creator>
  <cp:lastModifiedBy>Newman</cp:lastModifiedBy>
  <cp:revision>117</cp:revision>
  <dcterms:created xsi:type="dcterms:W3CDTF">2007-02-27T02:32:35Z</dcterms:created>
  <dcterms:modified xsi:type="dcterms:W3CDTF">2015-07-05T21:45:20Z</dcterms:modified>
</cp:coreProperties>
</file>