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686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6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8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79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0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0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1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89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689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6900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6901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6902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A6C72-F287-4749-ACCF-1F175AAA29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1805D-23CD-4B78-8933-8C019E8AE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7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80415-5E2D-4327-AB21-4B57C0C8A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9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EAF7-5155-45C8-84F1-EF4F257DA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4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0DC9B-B581-4940-9F26-73E2CC0C3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7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FDCA3-234A-4E16-ABC2-54C12772C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1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43451-0542-4759-A19D-99038663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9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CC398-59A8-44E8-BF50-7273C58CB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52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63253-E2AA-4249-9208-E97D07D07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D9AE-5E51-4CCA-A02A-8A3BAA891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5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D81DD-87BF-4578-B036-EED9DBDC5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87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75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5876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5877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BE2AAC-1CCC-4BA5-83C0-A4B0650FF2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58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Introduction to Exegesis</a:t>
            </a:r>
            <a:br>
              <a:rPr lang="en-US" altLang="en-US"/>
            </a:br>
            <a:r>
              <a:rPr lang="en-US" altLang="en-US"/>
              <a:t>&amp; Narrative Genre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IntroExegesis-Narrativ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7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Exegesis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Main point is to build exegetical competence:</a:t>
            </a:r>
          </a:p>
          <a:p>
            <a:r>
              <a:rPr lang="en-US" altLang="en-US"/>
              <a:t>Bible Knowledge in Your Own Language</a:t>
            </a:r>
          </a:p>
          <a:p>
            <a:r>
              <a:rPr lang="en-US" altLang="en-US"/>
              <a:t>Competency in Biblical Languages</a:t>
            </a:r>
          </a:p>
          <a:p>
            <a:r>
              <a:rPr lang="en-US" altLang="en-US"/>
              <a:t>Bible Background Knowledge</a:t>
            </a:r>
          </a:p>
          <a:p>
            <a:r>
              <a:rPr lang="en-US" altLang="en-US"/>
              <a:t>Spiritual Insight</a:t>
            </a:r>
          </a:p>
        </p:txBody>
      </p:sp>
    </p:spTree>
    <p:custDataLst>
      <p:tags r:id="rId1"/>
    </p:custDataLst>
  </p:cSld>
  <p:clrMapOvr>
    <a:masterClrMapping/>
  </p:clrMapOvr>
  <p:transition advTm="351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Genres in the Synoptics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Covered in class:</a:t>
            </a:r>
          </a:p>
          <a:p>
            <a:pPr lvl="1"/>
            <a:r>
              <a:rPr lang="en-US" altLang="en-US"/>
              <a:t>Narrative</a:t>
            </a:r>
          </a:p>
          <a:p>
            <a:pPr lvl="1"/>
            <a:r>
              <a:rPr lang="en-US" altLang="en-US"/>
              <a:t>Miracle Account</a:t>
            </a:r>
          </a:p>
          <a:p>
            <a:pPr lvl="1"/>
            <a:r>
              <a:rPr lang="en-US" altLang="en-US"/>
              <a:t>Parable</a:t>
            </a:r>
          </a:p>
          <a:p>
            <a:pPr lvl="1"/>
            <a:r>
              <a:rPr lang="en-US" altLang="en-US"/>
              <a:t>Controversy Account</a:t>
            </a:r>
          </a:p>
        </p:txBody>
      </p:sp>
    </p:spTree>
    <p:custDataLst>
      <p:tags r:id="rId1"/>
    </p:custDataLst>
  </p:cSld>
  <p:clrMapOvr>
    <a:masterClrMapping/>
  </p:clrMapOvr>
  <p:transition advTm="84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Genres in the Synoptics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 covered in class</a:t>
            </a:r>
          </a:p>
          <a:p>
            <a:pPr lvl="1"/>
            <a:r>
              <a:rPr lang="en-US" altLang="en-US"/>
              <a:t>Discourse</a:t>
            </a:r>
          </a:p>
          <a:p>
            <a:pPr lvl="1"/>
            <a:r>
              <a:rPr lang="en-US" altLang="en-US"/>
              <a:t>Symbolic Action</a:t>
            </a:r>
          </a:p>
          <a:p>
            <a:pPr lvl="1"/>
            <a:r>
              <a:rPr lang="en-US" altLang="en-US"/>
              <a:t>Genealogy</a:t>
            </a:r>
          </a:p>
          <a:p>
            <a:pPr lvl="1"/>
            <a:r>
              <a:rPr lang="en-US" altLang="en-US"/>
              <a:t>Dialogue</a:t>
            </a:r>
          </a:p>
        </p:txBody>
      </p:sp>
    </p:spTree>
    <p:custDataLst>
      <p:tags r:id="rId1"/>
    </p:custDataLst>
  </p:cSld>
  <p:clrMapOvr>
    <a:masterClrMapping/>
  </p:clrMapOvr>
  <p:transition advTm="7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Narrative Genre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What is a narrative?</a:t>
            </a:r>
          </a:p>
          <a:p>
            <a:pPr lvl="1"/>
            <a:r>
              <a:rPr lang="en-US" altLang="en-US" sz="2800"/>
              <a:t>Story, account or tale of events</a:t>
            </a:r>
          </a:p>
          <a:p>
            <a:pPr lvl="1"/>
            <a:r>
              <a:rPr lang="en-US" altLang="en-US" sz="2800"/>
              <a:t>May be either factual or fictional</a:t>
            </a:r>
          </a:p>
          <a:p>
            <a:r>
              <a:rPr lang="en-US" altLang="en-US" sz="2800"/>
              <a:t>Narrative genre</a:t>
            </a:r>
          </a:p>
          <a:p>
            <a:pPr lvl="1"/>
            <a:r>
              <a:rPr lang="en-US" altLang="en-US" sz="2800"/>
              <a:t>Broad class</a:t>
            </a:r>
          </a:p>
          <a:p>
            <a:pPr lvl="1"/>
            <a:r>
              <a:rPr lang="en-US" altLang="en-US" sz="2800"/>
              <a:t>Usually prose</a:t>
            </a:r>
          </a:p>
          <a:p>
            <a:pPr lvl="1"/>
            <a:r>
              <a:rPr lang="en-US" altLang="en-US" sz="2800"/>
              <a:t>May include or be included in other genres</a:t>
            </a:r>
          </a:p>
        </p:txBody>
      </p:sp>
    </p:spTree>
    <p:custDataLst>
      <p:tags r:id="rId1"/>
    </p:custDataLst>
  </p:cSld>
  <p:clrMapOvr>
    <a:masterClrMapping/>
  </p:clrMapOvr>
  <p:transition advTm="155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Narrative Genre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Components of Narrative</a:t>
            </a:r>
          </a:p>
          <a:p>
            <a:pPr lvl="1"/>
            <a:r>
              <a:rPr lang="en-US" altLang="en-US"/>
              <a:t>Actors/Characters</a:t>
            </a:r>
          </a:p>
          <a:p>
            <a:pPr lvl="1"/>
            <a:r>
              <a:rPr lang="en-US" altLang="en-US"/>
              <a:t>Events/Action</a:t>
            </a:r>
          </a:p>
          <a:p>
            <a:pPr lvl="1"/>
            <a:r>
              <a:rPr lang="en-US" altLang="en-US"/>
              <a:t>Scenes</a:t>
            </a:r>
          </a:p>
          <a:p>
            <a:pPr lvl="1"/>
            <a:r>
              <a:rPr lang="en-US" altLang="en-US"/>
              <a:t>Plot</a:t>
            </a:r>
          </a:p>
        </p:txBody>
      </p:sp>
    </p:spTree>
    <p:custDataLst>
      <p:tags r:id="rId1"/>
    </p:custDataLst>
  </p:cSld>
  <p:clrMapOvr>
    <a:masterClrMapping/>
  </p:clrMapOvr>
  <p:transition advTm="129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Narrative in Gospels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</a:rPr>
              <a:t>From Leland Ryken, </a:t>
            </a:r>
            <a:r>
              <a:rPr lang="en-US" altLang="en-US" i="1">
                <a:solidFill>
                  <a:schemeClr val="folHlink"/>
                </a:solidFill>
              </a:rPr>
              <a:t>Words of Life</a:t>
            </a:r>
            <a:endParaRPr lang="en-US" altLang="en-US">
              <a:solidFill>
                <a:schemeClr val="folHlink"/>
              </a:solidFill>
            </a:endParaRPr>
          </a:p>
          <a:p>
            <a:r>
              <a:rPr lang="en-US" altLang="en-US"/>
              <a:t>Annunciation/Nativity Stories</a:t>
            </a:r>
          </a:p>
          <a:p>
            <a:r>
              <a:rPr lang="en-US" altLang="en-US"/>
              <a:t>Calling/Vocation Stories</a:t>
            </a:r>
          </a:p>
          <a:p>
            <a:r>
              <a:rPr lang="en-US" altLang="en-US"/>
              <a:t>Recognition Stories</a:t>
            </a:r>
          </a:p>
          <a:p>
            <a:r>
              <a:rPr lang="en-US" altLang="en-US"/>
              <a:t>Witness Stories</a:t>
            </a:r>
          </a:p>
          <a:p>
            <a:r>
              <a:rPr lang="en-US" altLang="en-US"/>
              <a:t>Encounter Stories</a:t>
            </a:r>
          </a:p>
        </p:txBody>
      </p:sp>
      <p:pic>
        <p:nvPicPr>
          <p:cNvPr id="32772" name="Picture 4" descr="Wordsof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17963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4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Narrative in Gospels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Conflict/Controversy Stories</a:t>
            </a:r>
          </a:p>
          <a:p>
            <a:r>
              <a:rPr lang="en-US" altLang="en-US"/>
              <a:t>Pronouncement Stories</a:t>
            </a:r>
          </a:p>
          <a:p>
            <a:r>
              <a:rPr lang="en-US" altLang="en-US"/>
              <a:t>Miracle Stories</a:t>
            </a:r>
          </a:p>
          <a:p>
            <a:r>
              <a:rPr lang="en-US" altLang="en-US"/>
              <a:t>Passion Stories</a:t>
            </a:r>
          </a:p>
          <a:p>
            <a:r>
              <a:rPr lang="en-US" altLang="en-US"/>
              <a:t>Hybrid Stories</a:t>
            </a:r>
          </a:p>
        </p:txBody>
      </p:sp>
      <p:pic>
        <p:nvPicPr>
          <p:cNvPr id="33796" name="Picture 4" descr="Wordsof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17963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70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Interpreting Narratives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Go to it!</a:t>
            </a:r>
          </a:p>
        </p:txBody>
      </p:sp>
    </p:spTree>
    <p:custDataLst>
      <p:tags r:id="rId1"/>
    </p:custDataLst>
  </p:cSld>
  <p:clrMapOvr>
    <a:masterClrMapping/>
  </p:clrMapOvr>
  <p:transition advTm="47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2.9|71.4|80.6|8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2|5.7|13.4|2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21.5|14.6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14.7|26.9|45.8|2.7|2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3.9|35.5|2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17.3|70.1|78.3|60.1|6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8.4|90.5|61|4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74</TotalTime>
  <Words>148</Words>
  <Application>Microsoft Office PowerPoint</Application>
  <PresentationFormat>On-screen Show (4:3)</PresentationFormat>
  <Paragraphs>49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Azure</vt:lpstr>
      <vt:lpstr>Introduction to Exegesis &amp; Narrative Genre</vt:lpstr>
      <vt:lpstr>Introduction to Exegesis</vt:lpstr>
      <vt:lpstr>Genres in the Synoptics</vt:lpstr>
      <vt:lpstr>Genres in the Synoptics</vt:lpstr>
      <vt:lpstr>The Narrative Genre</vt:lpstr>
      <vt:lpstr>The Narrative Genre</vt:lpstr>
      <vt:lpstr>Types of Narrative in Gospels</vt:lpstr>
      <vt:lpstr>Types of Narrative in Gospels</vt:lpstr>
      <vt:lpstr>Interpreting Narratives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&amp; Controversy Genres</dc:title>
  <dc:creator>RC Newman</dc:creator>
  <cp:lastModifiedBy>Newman</cp:lastModifiedBy>
  <cp:revision>38</cp:revision>
  <cp:lastPrinted>1601-01-01T00:00:00Z</cp:lastPrinted>
  <dcterms:created xsi:type="dcterms:W3CDTF">2002-09-19T19:26:33Z</dcterms:created>
  <dcterms:modified xsi:type="dcterms:W3CDTF">2015-07-05T21:42:08Z</dcterms:modified>
</cp:coreProperties>
</file>