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2F56A5C-766D-47D7-96C0-2398E806BB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116A4-7604-4BC7-8112-18BB07CEE6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51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F3632-0474-4599-95FE-AB404E4E3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91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86E68-D433-4D3B-B77D-B1CC93023B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7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8D997-B93F-4E99-A907-27959355B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9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5942A-C60D-41B3-9998-E8D0892651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34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67B38-CB6F-46F6-B8F7-95F37F29BF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28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0BCCA-59F9-4868-AAFD-63266E915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44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B3558-23F8-4470-B771-3408802F0E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9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A8142-E280-4971-8730-F6C8EA67FA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02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D0C21-EFB8-4A08-8B42-C7B3A8E76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55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5F6A02E-F0E8-47B6-8A13-D4D934C6EE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ri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Interpreting Biblical</a:t>
            </a:r>
            <a:br>
              <a:rPr lang="en-US" altLang="en-US"/>
            </a:br>
            <a:r>
              <a:rPr lang="en-US" altLang="en-US"/>
              <a:t>Descriptions of Nature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Newman</a:t>
            </a:r>
          </a:p>
        </p:txBody>
      </p:sp>
      <p:pic>
        <p:nvPicPr>
          <p:cNvPr id="2" name="InterpBiblDesNatur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54864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1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Science &amp; Theology in Scripture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 have some reservations about applying our modern science/theology distinction to the Bible.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remarks about Biblical Language above apply to some extent to theological statements in the Bible also.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does not use technical theological terms (Trinity, etc.) except where we have made Biblical terms technical (salvation, etc.).</a:t>
            </a:r>
          </a:p>
        </p:txBody>
      </p:sp>
    </p:spTree>
    <p:custDataLst>
      <p:tags r:id="rId1"/>
    </p:custDataLst>
  </p:cSld>
  <p:clrMapOvr>
    <a:masterClrMapping/>
  </p:clrMapOvr>
  <p:transition advTm="425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Science in Scripture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Particularly in the area of origins, it seems problematic to assert the Bible gives us no scientific information.</a:t>
            </a:r>
          </a:p>
          <a:p>
            <a:r>
              <a:rPr lang="en-US" altLang="en-US"/>
              <a:t>Why not scientific information in popular language?</a:t>
            </a:r>
          </a:p>
          <a:p>
            <a:r>
              <a:rPr lang="en-US" altLang="en-US"/>
              <a:t>See Dallas Cain’s book, </a:t>
            </a:r>
            <a:r>
              <a:rPr lang="en-US" altLang="en-US" i="1"/>
              <a:t>And It Was So:  The Genesis Creation Riddle,</a:t>
            </a:r>
            <a:r>
              <a:rPr lang="en-US" altLang="en-US"/>
              <a:t> on-line at www.ibri.org. </a:t>
            </a:r>
          </a:p>
        </p:txBody>
      </p:sp>
    </p:spTree>
    <p:custDataLst>
      <p:tags r:id="rId1"/>
    </p:custDataLst>
  </p:cSld>
  <p:clrMapOvr>
    <a:masterClrMapping/>
  </p:clrMapOvr>
  <p:transition advTm="384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Science in Scripture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 see no scientific error, but I don’t insist there must be scientific teaching in Scripture.</a:t>
            </a:r>
          </a:p>
          <a:p>
            <a:r>
              <a:rPr lang="en-US" altLang="en-US"/>
              <a:t>I think we should be willing to look for evidence to see if it is actually present or not.</a:t>
            </a:r>
          </a:p>
          <a:p>
            <a:r>
              <a:rPr lang="en-US" altLang="en-US"/>
              <a:t>I find some in astronomy and medicine.  See:</a:t>
            </a:r>
          </a:p>
          <a:p>
            <a:pPr lvl="1"/>
            <a:r>
              <a:rPr lang="en-US" altLang="en-US"/>
              <a:t>Newman, Phillips and Eckelmann, </a:t>
            </a:r>
            <a:r>
              <a:rPr lang="en-US" altLang="en-US" i="1"/>
              <a:t>Genesis 1 &amp; the Origin of the Earth; on-line at </a:t>
            </a:r>
            <a:r>
              <a:rPr lang="en-US" altLang="en-US" i="1">
                <a:hlinkClick r:id="rId3"/>
              </a:rPr>
              <a:t>www.ibri.org</a:t>
            </a:r>
            <a:r>
              <a:rPr lang="en-US" altLang="en-US" i="1"/>
              <a:t>. </a:t>
            </a:r>
            <a:endParaRPr lang="en-US" altLang="en-US"/>
          </a:p>
          <a:p>
            <a:pPr lvl="1"/>
            <a:r>
              <a:rPr lang="en-US" altLang="en-US"/>
              <a:t>McMillen and Stern, </a:t>
            </a:r>
            <a:r>
              <a:rPr lang="en-US" altLang="en-US" i="1"/>
              <a:t>None of These Diseases.</a:t>
            </a: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453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Distinguishing Literal &amp; Figurative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This is not always easy, but certainly both literal and figurative language are present in Scripture.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want to reject a 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methodological literalism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 which tries to avoid figures at nearly any cost.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want to avoid allegorizing and other mystical approaches (e.g., numerology) which find figure and symbol when there is no reason to think the Biblical authors intended any such.</a:t>
            </a:r>
          </a:p>
        </p:txBody>
      </p:sp>
    </p:spTree>
    <p:custDataLst>
      <p:tags r:id="rId1"/>
    </p:custDataLst>
  </p:cSld>
  <p:clrMapOvr>
    <a:masterClrMapping/>
  </p:clrMapOvr>
  <p:transition advTm="1005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we recognize figure?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How in literature in general? (Hirsch, 198)</a:t>
            </a:r>
          </a:p>
          <a:p>
            <a:pPr lvl="1"/>
            <a:r>
              <a:rPr lang="en-US" altLang="en-US" sz="2400"/>
              <a:t>Validation via probability</a:t>
            </a:r>
          </a:p>
          <a:p>
            <a:pPr lvl="1"/>
            <a:r>
              <a:rPr lang="en-US" altLang="en-US" sz="2400"/>
              <a:t>Generic validation (external/internal)</a:t>
            </a:r>
          </a:p>
          <a:p>
            <a:pPr lvl="1"/>
            <a:r>
              <a:rPr lang="en-US" altLang="en-US" sz="2400"/>
              <a:t>Small-scale validation (also external/internal)</a:t>
            </a:r>
          </a:p>
          <a:p>
            <a:pPr lvl="2"/>
            <a:r>
              <a:rPr lang="en-US" altLang="en-US" sz="2000"/>
              <a:t>Takes priority over Generic</a:t>
            </a:r>
          </a:p>
          <a:p>
            <a:r>
              <a:rPr lang="en-US" altLang="en-US" sz="2800"/>
              <a:t>How in Scripture in general? (Berkhof, 84-85)</a:t>
            </a:r>
          </a:p>
          <a:p>
            <a:pPr lvl="1"/>
            <a:r>
              <a:rPr lang="en-US" altLang="en-US" sz="2400"/>
              <a:t>Genre – is figure allowed in this type?</a:t>
            </a:r>
          </a:p>
          <a:p>
            <a:pPr lvl="1"/>
            <a:r>
              <a:rPr lang="en-US" altLang="en-US" sz="2400"/>
              <a:t>Sense – literal unless contradictory/absurd</a:t>
            </a:r>
          </a:p>
          <a:p>
            <a:pPr lvl="2"/>
            <a:r>
              <a:rPr lang="en-US" altLang="en-US" sz="2000"/>
              <a:t>This seems somewhat overdone.</a:t>
            </a:r>
          </a:p>
          <a:p>
            <a:pPr lvl="1"/>
            <a:r>
              <a:rPr lang="en-US" altLang="en-US" sz="2400"/>
              <a:t>Context – internal helps; most important</a:t>
            </a:r>
          </a:p>
        </p:txBody>
      </p:sp>
    </p:spTree>
    <p:custDataLst>
      <p:tags r:id="rId1"/>
    </p:custDataLst>
  </p:cSld>
  <p:clrMapOvr>
    <a:masterClrMapping/>
  </p:clrMapOvr>
  <p:transition advTm="2717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we recognize figure?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How in 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science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 passages?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Validation via probability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Don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t be dogmatic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Genre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Don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t invent special genres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Test various alternatives: narrative, teaching, poetry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Sense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Does it contradict well-established observation?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Author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Satan, Job, friends, God?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188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How do we recognize a standpoint?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Standpoint</a:t>
            </a:r>
          </a:p>
          <a:p>
            <a:pPr lvl="1"/>
            <a:r>
              <a:rPr lang="en-US" altLang="en-US" sz="2400"/>
              <a:t>What point of view does the author seem to wish the reader to adopt?</a:t>
            </a:r>
          </a:p>
          <a:p>
            <a:r>
              <a:rPr lang="en-US" altLang="en-US" sz="2800"/>
              <a:t>For example, for </a:t>
            </a:r>
            <a:r>
              <a:rPr lang="en-US" altLang="en-US" sz="2800">
                <a:cs typeface="Times New Roman" pitchFamily="18" charset="0"/>
              </a:rPr>
              <a:t>"</a:t>
            </a:r>
            <a:r>
              <a:rPr lang="en-US" altLang="en-US" sz="2800"/>
              <a:t>death as sleep</a:t>
            </a:r>
            <a:r>
              <a:rPr lang="en-US" altLang="en-US" sz="2800">
                <a:cs typeface="Times New Roman" pitchFamily="18" charset="0"/>
              </a:rPr>
              <a:t>"</a:t>
            </a:r>
          </a:p>
          <a:p>
            <a:pPr lvl="1"/>
            <a:r>
              <a:rPr lang="en-US" altLang="en-US" sz="2400"/>
              <a:t>From perspective of those still living?</a:t>
            </a:r>
          </a:p>
          <a:p>
            <a:pPr lvl="1"/>
            <a:r>
              <a:rPr lang="en-US" altLang="en-US" sz="2400"/>
              <a:t>From perspective of the one who has died?</a:t>
            </a:r>
          </a:p>
          <a:p>
            <a:r>
              <a:rPr lang="en-US" altLang="en-US" sz="2800"/>
              <a:t>Is creation account to be read as though:</a:t>
            </a:r>
          </a:p>
          <a:p>
            <a:pPr lvl="1"/>
            <a:r>
              <a:rPr lang="en-US" altLang="en-US" sz="2400"/>
              <a:t>We are observing from outer space or from earth</a:t>
            </a:r>
            <a:r>
              <a:rPr lang="en-US" altLang="en-US" sz="2400">
                <a:cs typeface="Times New Roman" pitchFamily="18" charset="0"/>
              </a:rPr>
              <a:t>'</a:t>
            </a:r>
            <a:r>
              <a:rPr lang="en-US" altLang="en-US" sz="2400"/>
              <a:t>s surface?</a:t>
            </a:r>
          </a:p>
          <a:p>
            <a:pPr lvl="1"/>
            <a:r>
              <a:rPr lang="en-US" altLang="en-US" sz="2400"/>
              <a:t>Addressed to scientists, theologians, or man in street?</a:t>
            </a:r>
          </a:p>
        </p:txBody>
      </p:sp>
    </p:spTree>
    <p:custDataLst>
      <p:tags r:id="rId1"/>
    </p:custDataLst>
  </p:cSld>
  <p:clrMapOvr>
    <a:masterClrMapping/>
  </p:clrMapOvr>
  <p:transition advTm="2262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we recognize a genre?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Examples of genres: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Narrative, parable, teaching, exhortation, proverb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Example: the Bible says 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There is no god.</a:t>
            </a:r>
            <a:r>
              <a:rPr lang="en-US" altLang="en-US">
                <a:cs typeface="Times New Roman" pitchFamily="18" charset="0"/>
              </a:rPr>
              <a:t>"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True, but the speaker is identified as a fool!</a:t>
            </a:r>
          </a:p>
          <a:p>
            <a:pPr>
              <a:lnSpc>
                <a:spcPct val="90000"/>
              </a:lnSpc>
            </a:pPr>
            <a:r>
              <a:rPr lang="en-US" altLang="en-US"/>
              <a:t>Identifying genre: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Is Matthew 2 </a:t>
            </a:r>
            <a:r>
              <a:rPr lang="en-US" altLang="en-US" i="1"/>
              <a:t>midrash</a:t>
            </a:r>
            <a:r>
              <a:rPr lang="en-US" altLang="en-US"/>
              <a:t> as Gundry suggests?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Is Jonah a parable?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Is Song of Solomon allegory?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Is Genesis 2 parable?</a:t>
            </a:r>
          </a:p>
        </p:txBody>
      </p:sp>
    </p:spTree>
    <p:custDataLst>
      <p:tags r:id="rId1"/>
    </p:custDataLst>
  </p:cSld>
  <p:clrMapOvr>
    <a:masterClrMapping/>
  </p:clrMapOvr>
  <p:transition advTm="1157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have covered a lot of ground in a short time.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Not intended to answer everyone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questions</a:t>
            </a:r>
          </a:p>
          <a:p>
            <a:pPr>
              <a:lnSpc>
                <a:spcPct val="90000"/>
              </a:lnSpc>
            </a:pPr>
            <a:r>
              <a:rPr lang="en-US" altLang="en-US"/>
              <a:t>But to get us thinking along helpful lines, so as not to be dogmatic when we should be more modest, nor to be skeptical when we should be more trusting.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 don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t think the Bible has been shown to be mistaken about nature.</a:t>
            </a:r>
          </a:p>
        </p:txBody>
      </p:sp>
    </p:spTree>
    <p:custDataLst>
      <p:tags r:id="rId1"/>
    </p:custDataLst>
  </p:cSld>
  <p:clrMapOvr>
    <a:masterClrMapping/>
  </p:clrMapOvr>
  <p:transition advTm="319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Doubtless, discussion will continue till the Second Coming on what the Bible teaches about nature!</a:t>
            </a:r>
          </a:p>
        </p:txBody>
      </p:sp>
    </p:spTree>
    <p:custDataLst>
      <p:tags r:id="rId1"/>
    </p:custDataLst>
  </p:cSld>
  <p:clrMapOvr>
    <a:masterClrMapping/>
  </p:clrMapOvr>
  <p:transition advTm="95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Biblical Language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One of the classic books on Science and the Bible is Bernard Ramm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</a:t>
            </a:r>
            <a:r>
              <a:rPr lang="en-US" altLang="en-US" i="1"/>
              <a:t>Christian View of Science and Scripture</a:t>
            </a:r>
            <a:r>
              <a:rPr lang="en-US" altLang="en-US"/>
              <a:t> (1954).</a:t>
            </a:r>
          </a:p>
          <a:p>
            <a:r>
              <a:rPr lang="en-US" altLang="en-US"/>
              <a:t>He suggests that the language of Scripture is:</a:t>
            </a:r>
          </a:p>
          <a:p>
            <a:pPr lvl="1"/>
            <a:r>
              <a:rPr lang="en-US" altLang="en-US"/>
              <a:t>Popular rather than technical</a:t>
            </a:r>
          </a:p>
          <a:p>
            <a:pPr lvl="1"/>
            <a:r>
              <a:rPr lang="en-US" altLang="en-US"/>
              <a:t>Phenomenological rather than mechanical</a:t>
            </a:r>
          </a:p>
          <a:p>
            <a:pPr lvl="1"/>
            <a:r>
              <a:rPr lang="en-US" altLang="en-US"/>
              <a:t>Not theoretical</a:t>
            </a:r>
          </a:p>
          <a:p>
            <a:pPr lvl="1"/>
            <a:r>
              <a:rPr lang="en-US" altLang="en-US"/>
              <a:t>Cultural </a:t>
            </a:r>
          </a:p>
        </p:txBody>
      </p:sp>
    </p:spTree>
    <p:custDataLst>
      <p:tags r:id="rId1"/>
    </p:custDataLst>
  </p:cSld>
  <p:clrMapOvr>
    <a:masterClrMapping/>
  </p:clrMapOvr>
  <p:transition advTm="244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Bibliography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467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Berkhof, L. </a:t>
            </a:r>
            <a:r>
              <a:rPr lang="en-US" altLang="en-US" sz="2800" i="1"/>
              <a:t>Principles of Biblical Interpretation</a:t>
            </a:r>
            <a:r>
              <a:rPr lang="en-US" altLang="en-US" sz="2800"/>
              <a:t> (Baker, 1950).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Hirsch, E. D., Jr. </a:t>
            </a:r>
            <a:r>
              <a:rPr lang="en-US" altLang="en-US" sz="2800" i="1"/>
              <a:t>Validity in Interpretation</a:t>
            </a:r>
            <a:r>
              <a:rPr lang="en-US" altLang="en-US" sz="2800"/>
              <a:t> (Yale, 1967).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Poythress, V. S. </a:t>
            </a:r>
            <a:r>
              <a:rPr lang="en-US" altLang="en-US" sz="2800" i="1"/>
              <a:t>Science and Hermeneutics</a:t>
            </a:r>
            <a:r>
              <a:rPr lang="en-US" altLang="en-US" sz="2800"/>
              <a:t> (Zondervan, 1988).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Ramm, B. </a:t>
            </a:r>
            <a:r>
              <a:rPr lang="en-US" altLang="en-US" sz="2800" i="1"/>
              <a:t>The Christian View of Science &amp; Scripture</a:t>
            </a:r>
            <a:r>
              <a:rPr lang="en-US" altLang="en-US" sz="2800"/>
              <a:t> (Eerdmans, 1954).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Van Till, H., et al. </a:t>
            </a:r>
            <a:r>
              <a:rPr lang="en-US" altLang="en-US" sz="2800" i="1"/>
              <a:t>Portraits of Creation</a:t>
            </a:r>
            <a:r>
              <a:rPr lang="en-US" altLang="en-US" sz="2800"/>
              <a:t> (Eerdmans, 1990).</a:t>
            </a:r>
          </a:p>
        </p:txBody>
      </p:sp>
    </p:spTree>
    <p:custDataLst>
      <p:tags r:id="rId1"/>
    </p:custDataLst>
  </p:cSld>
  <p:clrMapOvr>
    <a:masterClrMapping/>
  </p:clrMapOvr>
  <p:transition advTm="252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Popular Language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Actually we have little knowledge of what technical terms existed in classical Hebrew.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New Testament does use some Greek technical terms (see William K. Hobart, </a:t>
            </a:r>
            <a:r>
              <a:rPr lang="en-US" altLang="en-US" i="1"/>
              <a:t>The Medical Language of St. Luke</a:t>
            </a:r>
            <a:r>
              <a:rPr lang="en-US" altLang="en-US"/>
              <a:t>).</a:t>
            </a:r>
          </a:p>
          <a:p>
            <a:pPr>
              <a:lnSpc>
                <a:spcPct val="90000"/>
              </a:lnSpc>
            </a:pPr>
            <a:r>
              <a:rPr lang="en-US" altLang="en-US"/>
              <a:t>Presumably the Bible is designed for a general audience rather than specialists.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From God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perspective, it is designed for a wide range of cultures and centuries.</a:t>
            </a:r>
          </a:p>
        </p:txBody>
      </p:sp>
    </p:spTree>
    <p:custDataLst>
      <p:tags r:id="rId1"/>
    </p:custDataLst>
  </p:cSld>
  <p:clrMapOvr>
    <a:masterClrMapping/>
  </p:clrMapOvr>
  <p:transition advTm="448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Phenomenological Language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By this, Ramm means that Scripture says: </a:t>
            </a:r>
          </a:p>
          <a:p>
            <a:pPr lvl="1"/>
            <a:r>
              <a:rPr lang="en-US" altLang="en-US"/>
              <a:t>the 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sun rises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 rather than that the earth rotates so that the sun may be seen at certain longitudes;</a:t>
            </a:r>
          </a:p>
          <a:p>
            <a:pPr lvl="1"/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a seed dies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 rather than that the seed germinates to produce a plant while the rest of the seed rots.</a:t>
            </a:r>
          </a:p>
          <a:p>
            <a:r>
              <a:rPr lang="en-US" altLang="en-US"/>
              <a:t>Ramm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term 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mechanical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 is not ideal.</a:t>
            </a:r>
          </a:p>
          <a:p>
            <a:pPr lvl="1"/>
            <a:r>
              <a:rPr lang="en-US" altLang="en-US"/>
              <a:t>Perhaps 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theoretical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 would be a better term.</a:t>
            </a:r>
          </a:p>
          <a:p>
            <a:pPr lvl="1"/>
            <a:r>
              <a:rPr lang="en-US" altLang="en-US"/>
              <a:t>In any case, this is strongly linked to the next item.</a:t>
            </a:r>
          </a:p>
        </p:txBody>
      </p:sp>
    </p:spTree>
    <p:custDataLst>
      <p:tags r:id="rId1"/>
    </p:custDataLst>
  </p:cSld>
  <p:clrMapOvr>
    <a:masterClrMapping/>
  </p:clrMapOvr>
  <p:transition advTm="597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Language not theoretical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Bible describes what happens, but tends to focus on the ultimate cause (God did it) rather than mediate causes.</a:t>
            </a:r>
          </a:p>
          <a:p>
            <a:r>
              <a:rPr lang="en-US" altLang="en-US"/>
              <a:t>Not always:</a:t>
            </a:r>
          </a:p>
          <a:p>
            <a:pPr lvl="1"/>
            <a:r>
              <a:rPr lang="en-US" altLang="en-US"/>
              <a:t>Presence of wind at opening of Red Sea</a:t>
            </a:r>
          </a:p>
          <a:p>
            <a:pPr lvl="1"/>
            <a:r>
              <a:rPr lang="en-US" altLang="en-US"/>
              <a:t>Satan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activity in nature in Job 1 and 2</a:t>
            </a:r>
          </a:p>
          <a:p>
            <a:r>
              <a:rPr lang="en-US" altLang="en-US"/>
              <a:t>Snow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remark in </a:t>
            </a:r>
            <a:r>
              <a:rPr lang="en-US" altLang="en-US" i="1"/>
              <a:t>Portraits of Creation</a:t>
            </a:r>
            <a:r>
              <a:rPr lang="en-US" altLang="en-US"/>
              <a:t>, 14, is better:</a:t>
            </a:r>
          </a:p>
        </p:txBody>
      </p:sp>
    </p:spTree>
    <p:custDataLst>
      <p:tags r:id="rId1"/>
    </p:custDataLst>
  </p:cSld>
  <p:clrMapOvr>
    <a:masterClrMapping/>
  </p:clrMapOvr>
  <p:transition advTm="676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Language not theoretical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7467600" cy="25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[Scripture has] a notable lack of systematic discussion concerning the ordered relationship linking phenomenon to phenomenon within the ordered world.</a:t>
            </a:r>
            <a:r>
              <a:rPr lang="en-US" altLang="en-US"/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Robert E. Snow in </a:t>
            </a:r>
            <a:r>
              <a:rPr lang="en-US" altLang="en-US" sz="2400" i="1"/>
              <a:t>Portraits of Creation</a:t>
            </a:r>
            <a:r>
              <a:rPr lang="en-US" altLang="en-US" sz="2400"/>
              <a:t>, 14</a:t>
            </a:r>
          </a:p>
        </p:txBody>
      </p:sp>
    </p:spTree>
    <p:custDataLst>
      <p:tags r:id="rId1"/>
    </p:custDataLst>
  </p:cSld>
  <p:clrMapOvr>
    <a:masterClrMapping/>
  </p:clrMapOvr>
  <p:transition advTm="341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Cultural Terminology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Bible uses the standard terms in its host languages (Hebrew, Aramaic, Greek) for such things as time, psychology, medicine, measurements, etc.</a:t>
            </a:r>
          </a:p>
          <a:p>
            <a:r>
              <a:rPr lang="en-US" altLang="en-US"/>
              <a:t>It is helpful to remember that the Jews did not invent Hebrew nor did the Christians invent Greek.</a:t>
            </a:r>
          </a:p>
        </p:txBody>
      </p:sp>
    </p:spTree>
    <p:custDataLst>
      <p:tags r:id="rId1"/>
    </p:custDataLst>
  </p:cSld>
  <p:clrMapOvr>
    <a:masterClrMapping/>
  </p:clrMapOvr>
  <p:transition advTm="525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Biblical Language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These features put the greater burden on those people who are more educated and sophisticated, rather than on those who are not.</a:t>
            </a:r>
          </a:p>
          <a:p>
            <a:r>
              <a:rPr lang="en-US" altLang="en-US"/>
              <a:t>This is in keeping with the biblical principle that 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to whom much is given, much is required.</a:t>
            </a:r>
            <a:r>
              <a:rPr lang="en-US" altLang="en-US">
                <a:cs typeface="Times New Roman" pitchFamily="18" charset="0"/>
              </a:rPr>
              <a:t>"</a:t>
            </a:r>
          </a:p>
        </p:txBody>
      </p:sp>
    </p:spTree>
    <p:custDataLst>
      <p:tags r:id="rId1"/>
    </p:custDataLst>
  </p:cSld>
  <p:clrMapOvr>
    <a:masterClrMapping/>
  </p:clrMapOvr>
  <p:transition advTm="487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Science &amp; Theology in Scripture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Ramm (in 1954, at the time he wrote) saw no scientific error in Scripture.</a:t>
            </a:r>
          </a:p>
          <a:p>
            <a:r>
              <a:rPr lang="en-US" altLang="en-US"/>
              <a:t>Neither did he see Scripture as containing any scientific teaching.</a:t>
            </a:r>
          </a:p>
          <a:p>
            <a:r>
              <a:rPr lang="en-US" altLang="en-US"/>
              <a:t>This is a rather common view among many evangelical intellectuals.</a:t>
            </a:r>
          </a:p>
        </p:txBody>
      </p:sp>
    </p:spTree>
    <p:custDataLst>
      <p:tags r:id="rId1"/>
    </p:custDataLst>
  </p:cSld>
  <p:clrMapOvr>
    <a:masterClrMapping/>
  </p:clrMapOvr>
  <p:transition advTm="401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5|7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8.8|7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.6|5.7|8.2|5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4.2|26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4.3|17.1|34.6|55.4|1.6|11.6|7|11.4|78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3|29.4|2.1|1.7|8.5|27.6|4.3|35.2|4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7|51.2|8.7|20.2|45.9|3.9|61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9|10.3|4.6|38.9|1.6|2.1|2.9|34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8|2.1|1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4|4.4|2.9|2.1|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4|3.6|3.2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2.1|12.6|1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7|10.1|15.3|5.5|1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0.6|2.4|13.6|3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7.6|9.3"/>
</p:tagLst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172</TotalTime>
  <Words>1140</Words>
  <Application>Microsoft Office PowerPoint</Application>
  <PresentationFormat>On-screen Show (4:3)</PresentationFormat>
  <Paragraphs>112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Maple</vt:lpstr>
      <vt:lpstr>Interpreting Biblical Descriptions of Nature</vt:lpstr>
      <vt:lpstr>Biblical Language</vt:lpstr>
      <vt:lpstr>Popular Language</vt:lpstr>
      <vt:lpstr>Phenomenological Language</vt:lpstr>
      <vt:lpstr>Language not theoretical</vt:lpstr>
      <vt:lpstr>Language not theoretical</vt:lpstr>
      <vt:lpstr>Cultural Terminology</vt:lpstr>
      <vt:lpstr>Biblical Language</vt:lpstr>
      <vt:lpstr>Science &amp; Theology in Scripture</vt:lpstr>
      <vt:lpstr>Science &amp; Theology in Scripture</vt:lpstr>
      <vt:lpstr>Science in Scripture</vt:lpstr>
      <vt:lpstr>Science in Scripture</vt:lpstr>
      <vt:lpstr>Distinguishing Literal &amp; Figurative</vt:lpstr>
      <vt:lpstr>How do we recognize figure?</vt:lpstr>
      <vt:lpstr>How do we recognize figure?</vt:lpstr>
      <vt:lpstr>How do we recognize a standpoint?</vt:lpstr>
      <vt:lpstr>How do we recognize a genre?</vt:lpstr>
      <vt:lpstr>Conclusions</vt:lpstr>
      <vt:lpstr>The End</vt:lpstr>
      <vt:lpstr>Bibliography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Biblical Descriptions of Nature</dc:title>
  <dc:creator>rnewman</dc:creator>
  <cp:lastModifiedBy>Newman</cp:lastModifiedBy>
  <cp:revision>79</cp:revision>
  <dcterms:created xsi:type="dcterms:W3CDTF">2007-02-16T20:49:24Z</dcterms:created>
  <dcterms:modified xsi:type="dcterms:W3CDTF">2015-07-04T20:48:02Z</dcterms:modified>
</cp:coreProperties>
</file>