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86ABD-2CEC-47FA-AD6C-DEE0E3413B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97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C7D2B-15C2-4595-AC98-0677695539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859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DA0D3-9E78-4D0A-BE2E-6BD44857DA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49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C6AB9-8B5E-4890-A27D-762FEDA3FD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92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C923A-C820-42BB-9576-2BF138BC64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19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F6479-0C8F-42A8-A313-E8E589D7B7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51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A7921-925E-47D2-92C6-2B1523C92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12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CCBED-FFA3-4953-8F0C-11F22BAC71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59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C6E42-CF43-483D-B8C3-375591985B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818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46383-A36A-4A0A-A21E-DE562F0F53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11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65BE4-25CE-4E09-81A5-58E60FE0FC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85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AE2B32-FAC4-4BB6-9AF9-0C722822D45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XX"/>
          <p:cNvPicPr>
            <a:picLocks noChangeAspect="1" noChangeArrowheads="1"/>
          </p:cNvPicPr>
          <p:nvPr/>
        </p:nvPicPr>
        <p:blipFill>
          <a:blip r:embed="rId5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6800"/>
            <a:ext cx="39878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Incarnation &amp;</a:t>
            </a:r>
            <a:br>
              <a:rPr lang="en-US" altLang="en-US"/>
            </a:br>
            <a:r>
              <a:rPr lang="en-US" altLang="en-US"/>
              <a:t>the Text of the Septuagint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Robert C. Newman</a:t>
            </a:r>
          </a:p>
        </p:txBody>
      </p:sp>
      <p:pic>
        <p:nvPicPr>
          <p:cNvPr id="2" name="Incarnation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" y="56388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51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Ps 40:14-17: Sin &amp; Righteousness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09600" y="1676400"/>
            <a:ext cx="79248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/>
              <a:t>14 May all who seek to take my life be put to shame and confusion; may all who desire my ruin be turned back in disgrace. </a:t>
            </a:r>
          </a:p>
          <a:p>
            <a:r>
              <a:rPr lang="en-US" altLang="en-US" sz="2400"/>
              <a:t>15 May those who say to me, "Aha! Aha!" </a:t>
            </a:r>
          </a:p>
          <a:p>
            <a:r>
              <a:rPr lang="en-US" altLang="en-US" sz="2400"/>
              <a:t>be appalled at their own shame. </a:t>
            </a:r>
          </a:p>
          <a:p>
            <a:r>
              <a:rPr lang="en-US" altLang="en-US" sz="2400"/>
              <a:t>16 But may all who seek you rejoice and be glad in you; </a:t>
            </a:r>
          </a:p>
          <a:p>
            <a:r>
              <a:rPr lang="en-US" altLang="en-US" sz="2400"/>
              <a:t>may those who love your salvation always say, </a:t>
            </a:r>
          </a:p>
          <a:p>
            <a:r>
              <a:rPr lang="en-US" altLang="en-US" sz="2400"/>
              <a:t>"The LORD be exalted!" </a:t>
            </a:r>
          </a:p>
          <a:p>
            <a:r>
              <a:rPr lang="en-US" altLang="en-US" sz="2400"/>
              <a:t>17 Yet I am poor and needy; may the Lord think of me. </a:t>
            </a:r>
          </a:p>
          <a:p>
            <a:r>
              <a:rPr lang="en-US" altLang="en-US" sz="2400"/>
              <a:t>You are my help and my deliverer; </a:t>
            </a:r>
          </a:p>
          <a:p>
            <a:r>
              <a:rPr lang="en-US" altLang="en-US" sz="2400"/>
              <a:t>O my God, do not delay. </a:t>
            </a:r>
          </a:p>
        </p:txBody>
      </p:sp>
    </p:spTree>
    <p:custDataLst>
      <p:tags r:id="rId1"/>
    </p:custDataLst>
  </p:cSld>
  <p:clrMapOvr>
    <a:masterClrMapping/>
  </p:clrMapOvr>
  <p:transition advTm="269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40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To recap: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 verses 1-5, someone is delivered from destruction by God.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 verses 6-8, this person is seen to have been predicted to come, and that he somehow replaces sacrifice.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rest of the psalm indicates this has some peculiar connection with sin and righteousness.</a:t>
            </a:r>
          </a:p>
        </p:txBody>
      </p:sp>
    </p:spTree>
    <p:custDataLst>
      <p:tags r:id="rId1"/>
    </p:custDataLst>
  </p:cSld>
  <p:clrMapOvr>
    <a:masterClrMapping/>
  </p:clrMapOvr>
  <p:transition advTm="220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Hebrews 10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Now let’s look at Hebrews 10:1-14.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 verses 1-4, we see that animal sacrifice is insufficient, though (v 8b) commanded.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 verses 5-7, Psalm 40:6-8 is applied to Jesus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 coming.</a:t>
            </a:r>
          </a:p>
          <a:p>
            <a:pPr>
              <a:lnSpc>
                <a:spcPct val="90000"/>
              </a:lnSpc>
            </a:pPr>
            <a:r>
              <a:rPr lang="en-US" altLang="en-US"/>
              <a:t>His doing God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will replaces animal sacrifice (8-10).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This doing God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will involves Jesus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 own sacrifice (10, 12, 14)</a:t>
            </a:r>
          </a:p>
        </p:txBody>
      </p:sp>
    </p:spTree>
    <p:custDataLst>
      <p:tags r:id="rId1"/>
    </p:custDataLst>
  </p:cSld>
  <p:clrMapOvr>
    <a:masterClrMapping/>
  </p:clrMapOvr>
  <p:transition advTm="341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Heb 10:1-4: Sacrifice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62000" y="1676400"/>
            <a:ext cx="77724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/>
              <a:t>1 (NIV) The law is only a shadow of the good things that are coming</a:t>
            </a:r>
            <a:r>
              <a:rPr lang="en-US" altLang="en-US" sz="2400">
                <a:cs typeface="Arial" charset="0"/>
              </a:rPr>
              <a:t>–</a:t>
            </a:r>
            <a:r>
              <a:rPr lang="en-US" altLang="en-US" sz="2400"/>
              <a:t>not the realities themselves. For this reason it can never, by the same sacrifices repeated endlessly year after year, make perfect those who draw near to worship. </a:t>
            </a:r>
          </a:p>
          <a:p>
            <a:r>
              <a:rPr lang="en-US" altLang="en-US" sz="2400"/>
              <a:t>2 If it could, would they not have stopped being offered? For the worshipers would have been cleansed once for all, and would no longer have felt guilty for their sins. </a:t>
            </a:r>
          </a:p>
          <a:p>
            <a:r>
              <a:rPr lang="en-US" altLang="en-US" sz="2400"/>
              <a:t>3 But those sacrifices are an annual reminder of sins, </a:t>
            </a:r>
          </a:p>
          <a:p>
            <a:r>
              <a:rPr lang="en-US" altLang="en-US" sz="2400"/>
              <a:t>4 because it is impossible for the blood of bulls and goats to take away sins. </a:t>
            </a:r>
          </a:p>
        </p:txBody>
      </p:sp>
    </p:spTree>
    <p:custDataLst>
      <p:tags r:id="rId1"/>
    </p:custDataLst>
  </p:cSld>
  <p:clrMapOvr>
    <a:masterClrMapping/>
  </p:clrMapOvr>
  <p:transition advTm="328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Heb 10:5-7: Applied to Jesus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09600" y="1905000"/>
            <a:ext cx="79248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/>
              <a:t>5 (NIV) Therefore, when Christ came into the world, he said: </a:t>
            </a:r>
          </a:p>
          <a:p>
            <a:r>
              <a:rPr lang="en-US" altLang="en-US" sz="2400"/>
              <a:t>"Sacrifice and offering you did not desire, </a:t>
            </a:r>
          </a:p>
          <a:p>
            <a:r>
              <a:rPr lang="en-US" altLang="en-US" sz="2400"/>
              <a:t>but a body you prepared for me; </a:t>
            </a:r>
          </a:p>
          <a:p>
            <a:r>
              <a:rPr lang="en-US" altLang="en-US" sz="2400"/>
              <a:t>6 with burnt offerings and sin offerings </a:t>
            </a:r>
          </a:p>
          <a:p>
            <a:r>
              <a:rPr lang="en-US" altLang="en-US" sz="2400"/>
              <a:t>you were not pleased. </a:t>
            </a:r>
          </a:p>
          <a:p>
            <a:r>
              <a:rPr lang="en-US" altLang="en-US" sz="2400"/>
              <a:t>7 Then I said, </a:t>
            </a:r>
            <a:r>
              <a:rPr lang="en-US" altLang="en-US" sz="2400">
                <a:cs typeface="Arial" charset="0"/>
              </a:rPr>
              <a:t>'</a:t>
            </a:r>
            <a:r>
              <a:rPr lang="en-US" altLang="en-US" sz="2400"/>
              <a:t>Here I am</a:t>
            </a:r>
            <a:r>
              <a:rPr lang="en-US" altLang="en-US" sz="2400">
                <a:cs typeface="Arial" charset="0"/>
              </a:rPr>
              <a:t>–</a:t>
            </a:r>
            <a:r>
              <a:rPr lang="en-US" altLang="en-US" sz="2400"/>
              <a:t>it is written about me in the scroll</a:t>
            </a:r>
            <a:r>
              <a:rPr lang="en-US" altLang="en-US" sz="2400">
                <a:cs typeface="Arial" charset="0"/>
              </a:rPr>
              <a:t>–</a:t>
            </a:r>
            <a:r>
              <a:rPr lang="en-US" altLang="en-US" sz="2400"/>
              <a:t> </a:t>
            </a:r>
          </a:p>
          <a:p>
            <a:r>
              <a:rPr lang="en-US" altLang="en-US" sz="2400"/>
              <a:t>I have come to do your will, O God.'"</a:t>
            </a:r>
          </a:p>
        </p:txBody>
      </p:sp>
    </p:spTree>
    <p:custDataLst>
      <p:tags r:id="rId1"/>
    </p:custDataLst>
  </p:cSld>
  <p:clrMapOvr>
    <a:masterClrMapping/>
  </p:clrMapOvr>
  <p:transition advTm="191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Heb 10:8-10: Doing God’s Will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09600" y="2057400"/>
            <a:ext cx="79248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/>
              <a:t>8 (NIV) First he said, "Sacrifices and offerings, burnt offerings and sin offerings you did not desire, nor were you pleased with them" (although the law required them to be made). </a:t>
            </a:r>
          </a:p>
          <a:p>
            <a:r>
              <a:rPr lang="en-US" altLang="en-US" sz="2400"/>
              <a:t>9 Then he said, "Here I am, I have come to do your will." He sets aside the first to establish the second. </a:t>
            </a:r>
          </a:p>
          <a:p>
            <a:r>
              <a:rPr lang="en-US" altLang="en-US" sz="2400"/>
              <a:t>10 And by that will, we have been made holy through the sacrifice of the body of Jesus Christ once for all. </a:t>
            </a:r>
          </a:p>
        </p:txBody>
      </p:sp>
    </p:spTree>
    <p:custDataLst>
      <p:tags r:id="rId1"/>
    </p:custDataLst>
  </p:cSld>
  <p:clrMapOvr>
    <a:masterClrMapping/>
  </p:clrMapOvr>
  <p:transition advTm="227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Heb 10:10-14: Jesus’ Sacrifice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85800" y="1676400"/>
            <a:ext cx="77724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/>
              <a:t>10 (NIV) And by that will, we have been made holy through the sacrifice of the body of Jesus Christ once for all. </a:t>
            </a:r>
          </a:p>
          <a:p>
            <a:r>
              <a:rPr lang="en-US" altLang="en-US" sz="2400"/>
              <a:t>11 Day after day every priest stands and performs his religious duties; again and again he offers the same sacrifices, which can never take away sins. </a:t>
            </a:r>
          </a:p>
          <a:p>
            <a:r>
              <a:rPr lang="en-US" altLang="en-US" sz="2400"/>
              <a:t>12 But when this priest had offered for all time one sacrifice for sins, he sat down at the right hand of God. </a:t>
            </a:r>
          </a:p>
          <a:p>
            <a:r>
              <a:rPr lang="en-US" altLang="en-US" sz="2400"/>
              <a:t>13 Since that time he waits for his enemies to be made his footstool, </a:t>
            </a:r>
          </a:p>
          <a:p>
            <a:r>
              <a:rPr lang="en-US" altLang="en-US" sz="2400"/>
              <a:t>14 because by one sacrifice he has made perfect forever those who are being made holy. </a:t>
            </a:r>
          </a:p>
        </p:txBody>
      </p:sp>
    </p:spTree>
    <p:custDataLst>
      <p:tags r:id="rId1"/>
    </p:custDataLst>
  </p:cSld>
  <p:clrMapOvr>
    <a:masterClrMapping/>
  </p:clrMapOvr>
  <p:transition advTm="313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Hebrews 10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To recap: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 verses 1-4, we see that animal sacrifice is insufficient, though (v 8b) commanded.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 verses 5-7, Psalm 40:6-8 is applied to Jesus’ coming.</a:t>
            </a:r>
          </a:p>
          <a:p>
            <a:pPr>
              <a:lnSpc>
                <a:spcPct val="90000"/>
              </a:lnSpc>
            </a:pPr>
            <a:r>
              <a:rPr lang="en-US" altLang="en-US"/>
              <a:t>His doing God’s will replaces animal sacrifice (8-10).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This doing God’s will involves Jesus’ own sacrifice (10, 12, 14).</a:t>
            </a:r>
          </a:p>
        </p:txBody>
      </p:sp>
    </p:spTree>
    <p:custDataLst>
      <p:tags r:id="rId1"/>
    </p:custDataLst>
  </p:cSld>
  <p:clrMapOvr>
    <a:masterClrMapping/>
  </p:clrMapOvr>
  <p:transition advTm="257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Problem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do we get from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my ears you have pierced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 to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a body you have prepared me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?</a:t>
            </a:r>
          </a:p>
          <a:p>
            <a:r>
              <a:rPr lang="en-US" altLang="en-US"/>
              <a:t>Let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look first at the Hebrew and then at the Greek.</a:t>
            </a:r>
          </a:p>
        </p:txBody>
      </p:sp>
    </p:spTree>
    <p:custDataLst>
      <p:tags r:id="rId1"/>
    </p:custDataLst>
  </p:cSld>
  <p:clrMapOvr>
    <a:masterClrMapping/>
  </p:clrMapOvr>
  <p:transition advTm="101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Hebrew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 English, to pierce one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ears sounds like punching a hole in one’s earlobe.</a:t>
            </a:r>
          </a:p>
          <a:p>
            <a:r>
              <a:rPr lang="en-US" altLang="en-US"/>
              <a:t>The Hebrew, more literally, says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my ears you have dug.</a:t>
            </a:r>
            <a:r>
              <a:rPr lang="en-US" altLang="en-US">
                <a:cs typeface="Arial" charset="0"/>
              </a:rPr>
              <a:t>"</a:t>
            </a:r>
          </a:p>
          <a:p>
            <a:r>
              <a:rPr lang="en-US" altLang="en-US"/>
              <a:t>This suggests another possibility as well, the picture of a potter molding a human head, and opening its ear holes by digging his thumbs into the clay.</a:t>
            </a:r>
          </a:p>
        </p:txBody>
      </p:sp>
    </p:spTree>
    <p:custDataLst>
      <p:tags r:id="rId1"/>
    </p:custDataLst>
  </p:cSld>
  <p:clrMapOvr>
    <a:masterClrMapping/>
  </p:clrMapOvr>
  <p:transition advTm="341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Puzzle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Have you ever noticed the peculiar quotation in Hebrews 10:5-7?</a:t>
            </a:r>
          </a:p>
          <a:p>
            <a:r>
              <a:rPr lang="en-US" altLang="en-US" sz="2800"/>
              <a:t>5 (NIV) Therefore, when Christ came into the world, he said: </a:t>
            </a:r>
            <a:r>
              <a:rPr lang="en-US" altLang="en-US" sz="2800">
                <a:cs typeface="Arial" charset="0"/>
              </a:rPr>
              <a:t>"</a:t>
            </a:r>
            <a:r>
              <a:rPr lang="en-US" altLang="en-US" sz="2800"/>
              <a:t>Sacrifice and offering you did not desire, but </a:t>
            </a:r>
            <a:r>
              <a:rPr lang="en-US" altLang="en-US" sz="2800" i="1"/>
              <a:t>a body you prepared for me</a:t>
            </a:r>
            <a:r>
              <a:rPr lang="en-US" altLang="en-US" sz="2800"/>
              <a:t>; 6 with burnt offerings and sin offerings you were not pleased. 7 Then I said, </a:t>
            </a:r>
            <a:r>
              <a:rPr lang="en-US" altLang="en-US" sz="2800">
                <a:cs typeface="Arial" charset="0"/>
              </a:rPr>
              <a:t>'</a:t>
            </a:r>
            <a:r>
              <a:rPr lang="en-US" altLang="en-US" sz="2800"/>
              <a:t>Here I am</a:t>
            </a:r>
            <a:r>
              <a:rPr lang="en-US" altLang="en-US" sz="2800">
                <a:cs typeface="Arial" charset="0"/>
              </a:rPr>
              <a:t>–</a:t>
            </a:r>
            <a:r>
              <a:rPr lang="en-US" altLang="en-US" sz="2800"/>
              <a:t>it is written about me in the scroll</a:t>
            </a:r>
            <a:r>
              <a:rPr lang="en-US" altLang="en-US" sz="2800">
                <a:cs typeface="Arial" charset="0"/>
              </a:rPr>
              <a:t>–</a:t>
            </a:r>
            <a:r>
              <a:rPr lang="en-US" altLang="en-US" sz="2800"/>
              <a:t>I have come to do your will, O God.</a:t>
            </a:r>
            <a:r>
              <a:rPr lang="en-US" altLang="en-US" sz="2800">
                <a:cs typeface="Arial" charset="0"/>
              </a:rPr>
              <a:t>'"</a:t>
            </a:r>
          </a:p>
          <a:p>
            <a:endParaRPr lang="en-US" altLang="en-US" sz="2800"/>
          </a:p>
        </p:txBody>
      </p:sp>
    </p:spTree>
    <p:custDataLst>
      <p:tags r:id="rId1"/>
    </p:custDataLst>
  </p:cSld>
  <p:clrMapOvr>
    <a:masterClrMapping/>
  </p:clrMapOvr>
  <p:transition advTm="276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Hebrew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idea of piercing a person’s ears is connected with voluntary slavery in Exodus 21:2-6 and Deuteronomy 15:12-18.</a:t>
            </a:r>
          </a:p>
          <a:p>
            <a:r>
              <a:rPr lang="en-US" altLang="en-US"/>
              <a:t>Let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look at the Exodus passage.</a:t>
            </a:r>
          </a:p>
        </p:txBody>
      </p:sp>
    </p:spTree>
    <p:custDataLst>
      <p:tags r:id="rId1"/>
    </p:custDataLst>
  </p:cSld>
  <p:clrMapOvr>
    <a:masterClrMapping/>
  </p:clrMapOvr>
  <p:transition advTm="177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Exodus 21:2-6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85800" y="1447800"/>
            <a:ext cx="77724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/>
              <a:t>2 (NIV) "If you buy a Hebrew servant, he is to serve you for six years. But in the seventh year, he shall go free, without paying anything. 3 If he comes alone, he is to go free alone; but if he has a wife when he comes, she is to go with him. 4 If his master gives him a wife and she bears him sons or daughters, the woman and her children shall belong to her master, and only the man shall go free. 5 But if the servant declares, </a:t>
            </a:r>
            <a:r>
              <a:rPr lang="en-US" altLang="en-US" sz="2400">
                <a:cs typeface="Arial" charset="0"/>
              </a:rPr>
              <a:t>'</a:t>
            </a:r>
            <a:r>
              <a:rPr lang="en-US" altLang="en-US" sz="2400"/>
              <a:t>I love my master and my wife and children and do not want to go free,' 6 then his master must take him before the judges. He shall take him to the door or the doorpost and </a:t>
            </a:r>
            <a:r>
              <a:rPr lang="en-US" altLang="en-US" sz="2400" i="1"/>
              <a:t>pierce his ear</a:t>
            </a:r>
            <a:r>
              <a:rPr lang="en-US" altLang="en-US" sz="2400"/>
              <a:t> with an awl. Then he will be his servant for life." </a:t>
            </a:r>
          </a:p>
        </p:txBody>
      </p:sp>
    </p:spTree>
    <p:custDataLst>
      <p:tags r:id="rId1"/>
    </p:custDataLst>
  </p:cSld>
  <p:clrMapOvr>
    <a:masterClrMapping/>
  </p:clrMapOvr>
  <p:transition advTm="403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Hebrew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So, there are (at least) two possibilities in the Hebrew expression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my ears you have dug.</a:t>
            </a:r>
            <a:r>
              <a:rPr lang="en-US" altLang="en-US">
                <a:cs typeface="Arial" charset="0"/>
              </a:rPr>
              <a:t>"</a:t>
            </a:r>
          </a:p>
          <a:p>
            <a:r>
              <a:rPr lang="en-US" altLang="en-US"/>
              <a:t>(1) The author is using a synecdoche (a part for the whole) to picture God making someone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body.</a:t>
            </a:r>
          </a:p>
          <a:p>
            <a:r>
              <a:rPr lang="en-US" altLang="en-US"/>
              <a:t>(2) The author is referring to God having made the person a voluntary slave.</a:t>
            </a:r>
          </a:p>
        </p:txBody>
      </p:sp>
    </p:spTree>
    <p:custDataLst>
      <p:tags r:id="rId1"/>
    </p:custDataLst>
  </p:cSld>
  <p:clrMapOvr>
    <a:masterClrMapping/>
  </p:clrMapOvr>
  <p:transition advTm="254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Greek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What are we to make of the Greek expression </a:t>
            </a:r>
            <a:r>
              <a:rPr lang="en-US" altLang="en-US" sz="2800">
                <a:cs typeface="Arial" charset="0"/>
              </a:rPr>
              <a:t>"</a:t>
            </a:r>
            <a:r>
              <a:rPr lang="en-US" altLang="en-US" sz="2800"/>
              <a:t>a body you have prepared for me</a:t>
            </a:r>
            <a:r>
              <a:rPr lang="en-US" altLang="en-US" sz="2800">
                <a:cs typeface="Arial" charset="0"/>
              </a:rPr>
              <a:t>"</a:t>
            </a:r>
            <a:r>
              <a:rPr lang="en-US" altLang="en-US" sz="2800"/>
              <a:t>?  Does it have a similar ambiguity?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Obviously, the expression as it is usually translated fits very well with the picture of God making his body, without even using a figure of speech.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In fact, a common feature of the LXX is to explain Hebrew speech figures in literal language.</a:t>
            </a:r>
          </a:p>
        </p:txBody>
      </p:sp>
    </p:spTree>
    <p:custDataLst>
      <p:tags r:id="rId1"/>
    </p:custDataLst>
  </p:cSld>
  <p:clrMapOvr>
    <a:masterClrMapping/>
  </p:clrMapOvr>
  <p:transition advTm="356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Greek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Greek word translated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body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 here is </a:t>
            </a:r>
            <a:r>
              <a:rPr lang="el-GR" altLang="en-US">
                <a:cs typeface="Arial" charset="0"/>
              </a:rPr>
              <a:t>σωμα</a:t>
            </a:r>
            <a:r>
              <a:rPr lang="en-US" altLang="en-US">
                <a:cs typeface="Times New Roman" pitchFamily="18" charset="0"/>
              </a:rPr>
              <a:t> (soma), and this is its usual translation.</a:t>
            </a:r>
          </a:p>
          <a:p>
            <a:r>
              <a:rPr lang="en-US" altLang="en-US">
                <a:cs typeface="Times New Roman" pitchFamily="18" charset="0"/>
              </a:rPr>
              <a:t>This word is sometimes translated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>
                <a:cs typeface="Times New Roman" pitchFamily="18" charset="0"/>
              </a:rPr>
              <a:t>slave,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>
                <a:cs typeface="Times New Roman" pitchFamily="18" charset="0"/>
              </a:rPr>
              <a:t> though this is not its commonest meaning.</a:t>
            </a:r>
          </a:p>
          <a:p>
            <a:r>
              <a:rPr lang="en-US" altLang="en-US">
                <a:cs typeface="Times New Roman" pitchFamily="18" charset="0"/>
              </a:rPr>
              <a:t>If we do this, the phrase becomes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>
                <a:cs typeface="Times New Roman" pitchFamily="18" charset="0"/>
              </a:rPr>
              <a:t>You have made me a slave,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>
                <a:cs typeface="Times New Roman" pitchFamily="18" charset="0"/>
              </a:rPr>
              <a:t> which exactly fits the other Hebrew connotation!</a:t>
            </a:r>
            <a:endParaRPr lang="el-GR" altLang="en-US"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262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Solution?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translator of Psalm 40 into Greek has apparently chosen a paraphrase by which to preserve the creation/enslavement ambiguity of the Hebrew in his Greek translation.</a:t>
            </a:r>
          </a:p>
          <a:p>
            <a:pPr>
              <a:lnSpc>
                <a:spcPct val="90000"/>
              </a:lnSpc>
            </a:pPr>
            <a:r>
              <a:rPr lang="en-US" altLang="en-US"/>
              <a:t>Both sides of this ambiguity perfectly fit the incarnation of God in Jesus which occurred centuries after the original of Psalm 40 was written!</a:t>
            </a:r>
          </a:p>
        </p:txBody>
      </p:sp>
    </p:spTree>
    <p:custDataLst>
      <p:tags r:id="rId1"/>
    </p:custDataLst>
  </p:cSld>
  <p:clrMapOvr>
    <a:masterClrMapping/>
  </p:clrMapOvr>
  <p:transition advTm="316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Jesus!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The New Testament tells us that Jesus is God incarnated in humanity </a:t>
            </a:r>
            <a:r>
              <a:rPr lang="en-US" altLang="en-US" sz="2800">
                <a:cs typeface="Arial" charset="0"/>
              </a:rPr>
              <a:t>–</a:t>
            </a:r>
            <a:r>
              <a:rPr lang="en-US" altLang="en-US" sz="2800"/>
              <a:t> that He is uncreated as regards His deity, created as regards his humanity.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So God </a:t>
            </a:r>
            <a:r>
              <a:rPr lang="en-US" altLang="en-US" sz="2800">
                <a:cs typeface="Arial" charset="0"/>
              </a:rPr>
              <a:t>"</a:t>
            </a:r>
            <a:r>
              <a:rPr lang="en-US" altLang="en-US" sz="2800"/>
              <a:t>dug his ears</a:t>
            </a:r>
            <a:r>
              <a:rPr lang="en-US" altLang="en-US" sz="2800">
                <a:cs typeface="Arial" charset="0"/>
              </a:rPr>
              <a:t>"</a:t>
            </a:r>
            <a:r>
              <a:rPr lang="en-US" altLang="en-US" sz="2800"/>
              <a:t> or </a:t>
            </a:r>
            <a:r>
              <a:rPr lang="en-US" altLang="en-US" sz="2800">
                <a:cs typeface="Arial" charset="0"/>
              </a:rPr>
              <a:t>"</a:t>
            </a:r>
            <a:r>
              <a:rPr lang="en-US" altLang="en-US" sz="2800"/>
              <a:t>prepared his body</a:t>
            </a:r>
            <a:r>
              <a:rPr lang="en-US" altLang="en-US" sz="2800">
                <a:cs typeface="Arial" charset="0"/>
              </a:rPr>
              <a:t>"</a:t>
            </a:r>
            <a:r>
              <a:rPr lang="en-US" altLang="en-US" sz="2800"/>
              <a:t> when He came into the world.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But Jesus came into the world to be the suffering servant of Isaiah 40-53, to become a slave voluntarily because He loved his master, wife and children and did not want to go free!</a:t>
            </a:r>
          </a:p>
        </p:txBody>
      </p:sp>
    </p:spTree>
    <p:custDataLst>
      <p:tags r:id="rId1"/>
    </p:custDataLst>
  </p:cSld>
  <p:clrMapOvr>
    <a:masterClrMapping/>
  </p:clrMapOvr>
  <p:transition advTm="582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May the Lord help us to appreciate better what He has done in sending Jesus to be our savior.</a:t>
            </a:r>
          </a:p>
          <a:p>
            <a:r>
              <a:rPr lang="en-US" altLang="en-US"/>
              <a:t>May He help us to appreciate His control of history as seen in fulfillment of prophecy.</a:t>
            </a:r>
          </a:p>
          <a:p>
            <a:r>
              <a:rPr lang="en-US" altLang="en-US"/>
              <a:t>May we share Jesus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 attitude of humble servant in order to be more like Him.</a:t>
            </a:r>
          </a:p>
        </p:txBody>
      </p:sp>
    </p:spTree>
    <p:custDataLst>
      <p:tags r:id="rId1"/>
    </p:custDataLst>
  </p:cSld>
  <p:clrMapOvr>
    <a:masterClrMapping/>
  </p:clrMapOvr>
  <p:transition advTm="709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LXX"/>
          <p:cNvPicPr>
            <a:picLocks noChangeAspect="1" noChangeArrowheads="1"/>
          </p:cNvPicPr>
          <p:nvPr/>
        </p:nvPicPr>
        <p:blipFill>
          <a:blip r:embed="rId3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6800"/>
            <a:ext cx="39878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End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Jesus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 Incarnation Fulfills the Prophecy of Psalm 40</a:t>
            </a:r>
          </a:p>
        </p:txBody>
      </p:sp>
    </p:spTree>
    <p:custDataLst>
      <p:tags r:id="rId1"/>
    </p:custDataLst>
  </p:cSld>
  <p:clrMapOvr>
    <a:masterClrMapping/>
  </p:clrMapOvr>
  <p:transition advTm="86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Puzzle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This is a quotation from Psalm 40, but it reads differently there in the English, which is a translation from the Hebrew.</a:t>
            </a:r>
          </a:p>
          <a:p>
            <a:pPr>
              <a:lnSpc>
                <a:spcPct val="90000"/>
              </a:lnSpc>
            </a:pPr>
            <a:r>
              <a:rPr lang="en-US" altLang="en-US"/>
              <a:t>6 (NIV) Sacrifice and offering you did not desire, but </a:t>
            </a:r>
            <a:r>
              <a:rPr lang="en-US" altLang="en-US" i="1"/>
              <a:t>my ears you have pierced</a:t>
            </a:r>
            <a:r>
              <a:rPr lang="en-US" altLang="en-US"/>
              <a:t>; burnt offerings and sin offerings you did not require. 7 Then I said,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Here I am, I have come</a:t>
            </a:r>
            <a:r>
              <a:rPr lang="en-US" altLang="en-US">
                <a:cs typeface="Arial" charset="0"/>
              </a:rPr>
              <a:t>–</a:t>
            </a:r>
            <a:r>
              <a:rPr lang="en-US" altLang="en-US"/>
              <a:t>it is written about me in the scroll.</a:t>
            </a:r>
            <a:r>
              <a:rPr lang="en-US" altLang="en-US">
                <a:cs typeface="Arial" charset="0"/>
              </a:rPr>
              <a:t>"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290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Puzzle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Hebrews 10 has </a:t>
            </a:r>
            <a:r>
              <a:rPr lang="en-US" altLang="en-US" sz="2800">
                <a:cs typeface="Arial" charset="0"/>
              </a:rPr>
              <a:t>"</a:t>
            </a:r>
            <a:r>
              <a:rPr lang="en-US" altLang="en-US" sz="2800"/>
              <a:t>a body you prepared for me,</a:t>
            </a:r>
            <a:r>
              <a:rPr lang="en-US" altLang="en-US" sz="2800">
                <a:cs typeface="Arial" charset="0"/>
              </a:rPr>
              <a:t>"</a:t>
            </a:r>
            <a:r>
              <a:rPr lang="en-US" altLang="en-US" sz="2800"/>
              <a:t> but Psalm 40 has </a:t>
            </a:r>
            <a:r>
              <a:rPr lang="en-US" altLang="en-US" sz="2800">
                <a:cs typeface="Arial" charset="0"/>
              </a:rPr>
              <a:t>"</a:t>
            </a:r>
            <a:r>
              <a:rPr lang="en-US" altLang="en-US" sz="2800"/>
              <a:t>my ears you have pierced.</a:t>
            </a:r>
            <a:r>
              <a:rPr lang="en-US" altLang="en-US" sz="2800">
                <a:cs typeface="Arial" charset="0"/>
              </a:rPr>
              <a:t>"</a:t>
            </a:r>
          </a:p>
          <a:p>
            <a:r>
              <a:rPr lang="en-US" altLang="en-US" sz="2800"/>
              <a:t>It turns out that Hebrews 10 is following the ancient Greek translation which we call the Septuagint, often abbreviated </a:t>
            </a:r>
            <a:r>
              <a:rPr lang="en-US" altLang="en-US" sz="2800">
                <a:cs typeface="Arial" charset="0"/>
              </a:rPr>
              <a:t>"</a:t>
            </a:r>
            <a:r>
              <a:rPr lang="en-US" altLang="en-US" sz="2800"/>
              <a:t>LXX.</a:t>
            </a:r>
            <a:r>
              <a:rPr lang="en-US" altLang="en-US" sz="2800">
                <a:cs typeface="Arial" charset="0"/>
              </a:rPr>
              <a:t>"</a:t>
            </a:r>
          </a:p>
          <a:p>
            <a:r>
              <a:rPr lang="en-US" altLang="en-US" sz="2800"/>
              <a:t>Some have claimed that this was a mistranslation, a copying error, or even that the writer of Hebrews intentionally changed the text.</a:t>
            </a:r>
          </a:p>
        </p:txBody>
      </p:sp>
    </p:spTree>
    <p:custDataLst>
      <p:tags r:id="rId1"/>
    </p:custDataLst>
  </p:cSld>
  <p:clrMapOvr>
    <a:masterClrMapping/>
  </p:clrMapOvr>
  <p:transition advTm="30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Solution?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Here we are going to suggest that this is not a copying error or a mistranslation, but a paraphrase.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We suspect that the translator of this portion of the Psalms was seeking to preserve an ambiguity in the Hebrew by choosing a phrase in the Greek with a similar ambiguity.</a:t>
            </a:r>
          </a:p>
          <a:p>
            <a:pPr>
              <a:lnSpc>
                <a:spcPct val="90000"/>
              </a:lnSpc>
            </a:pPr>
            <a:r>
              <a:rPr lang="en-US" altLang="en-US"/>
              <a:t>Let’s see.</a:t>
            </a:r>
          </a:p>
        </p:txBody>
      </p:sp>
    </p:spTree>
    <p:custDataLst>
      <p:tags r:id="rId1"/>
    </p:custDataLst>
  </p:cSld>
  <p:clrMapOvr>
    <a:masterClrMapping/>
  </p:clrMapOvr>
  <p:transition advTm="182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40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Let</a:t>
            </a:r>
            <a:r>
              <a:rPr lang="en-US" altLang="en-US" sz="2800">
                <a:cs typeface="Arial" charset="0"/>
              </a:rPr>
              <a:t>'</a:t>
            </a:r>
            <a:r>
              <a:rPr lang="en-US" altLang="en-US" sz="2800"/>
              <a:t>s look at the context of this passage in Psalm 40.</a:t>
            </a:r>
          </a:p>
          <a:p>
            <a:r>
              <a:rPr lang="en-US" altLang="en-US" sz="2800"/>
              <a:t>In verses 1-5, someone is delivered from destruction by God.</a:t>
            </a:r>
          </a:p>
          <a:p>
            <a:r>
              <a:rPr lang="en-US" altLang="en-US" sz="2800"/>
              <a:t>In verses 6-8, this person is seen to have been predicted to come, and that he somehow replaces sacrifice.</a:t>
            </a:r>
          </a:p>
          <a:p>
            <a:r>
              <a:rPr lang="en-US" altLang="en-US" sz="2800"/>
              <a:t>The rest of the psalm indicates this has some peculiar connection with sin and righteousness.</a:t>
            </a:r>
          </a:p>
        </p:txBody>
      </p:sp>
    </p:spTree>
    <p:custDataLst>
      <p:tags r:id="rId1"/>
    </p:custDataLst>
  </p:cSld>
  <p:clrMapOvr>
    <a:masterClrMapping/>
  </p:clrMapOvr>
  <p:transition advTm="25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 40:1-5: Delivered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5800" y="1295400"/>
            <a:ext cx="77724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/>
              <a:t>40:1 (NIV) I waited patiently for the LORD; he turned to me and heard my cry. 2 He lifted me out of the slimy pit, out of the mud and mire; he set my feet on a rock and gave me a firm place to stand. 3 He put a new song in my mouth, a hymn of praise to our God. Many will see and fear and put their trust in the LORD. </a:t>
            </a:r>
          </a:p>
          <a:p>
            <a:r>
              <a:rPr lang="en-US" altLang="en-US" sz="2400"/>
              <a:t>4 Blessed is the man who makes the LORD his trust, </a:t>
            </a:r>
          </a:p>
          <a:p>
            <a:r>
              <a:rPr lang="en-US" altLang="en-US" sz="2400"/>
              <a:t>who does not look to the proud, to those who turn aside to false gods. </a:t>
            </a:r>
          </a:p>
          <a:p>
            <a:r>
              <a:rPr lang="en-US" altLang="en-US" sz="2400"/>
              <a:t>5 Many, O LORD my God, are the wonders you have done. The things you planned for us no one can recount to you; were I to speak and tell of them, they would be too many to declare. </a:t>
            </a:r>
          </a:p>
        </p:txBody>
      </p:sp>
    </p:spTree>
    <p:custDataLst>
      <p:tags r:id="rId1"/>
    </p:custDataLst>
  </p:cSld>
  <p:clrMapOvr>
    <a:masterClrMapping/>
  </p:clrMapOvr>
  <p:transition advTm="389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 40:6-8: Predicted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85800" y="2209800"/>
            <a:ext cx="77724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/>
              <a:t>6 (NIV) Sacrifice and offering you did not desire, </a:t>
            </a:r>
          </a:p>
          <a:p>
            <a:r>
              <a:rPr lang="en-US" altLang="en-US" sz="2400"/>
              <a:t>but my ears you have pierced; </a:t>
            </a:r>
          </a:p>
          <a:p>
            <a:r>
              <a:rPr lang="en-US" altLang="en-US" sz="2400"/>
              <a:t>burnt offerings and sin offerings </a:t>
            </a:r>
          </a:p>
          <a:p>
            <a:r>
              <a:rPr lang="en-US" altLang="en-US" sz="2400"/>
              <a:t>you did not require. </a:t>
            </a:r>
          </a:p>
          <a:p>
            <a:r>
              <a:rPr lang="en-US" altLang="en-US" sz="2400"/>
              <a:t>7 Then I said, "Here I am, I have come</a:t>
            </a:r>
            <a:r>
              <a:rPr lang="en-US" altLang="en-US" sz="2400">
                <a:cs typeface="Arial" charset="0"/>
              </a:rPr>
              <a:t>–</a:t>
            </a:r>
            <a:r>
              <a:rPr lang="en-US" altLang="en-US" sz="2400"/>
              <a:t> </a:t>
            </a:r>
          </a:p>
          <a:p>
            <a:r>
              <a:rPr lang="en-US" altLang="en-US" sz="2400"/>
              <a:t>it is written about me in the scroll. </a:t>
            </a:r>
          </a:p>
          <a:p>
            <a:r>
              <a:rPr lang="en-US" altLang="en-US" sz="2400"/>
              <a:t>8 I desire to do your will, O my God; </a:t>
            </a:r>
          </a:p>
          <a:p>
            <a:r>
              <a:rPr lang="en-US" altLang="en-US" sz="2400"/>
              <a:t>your law is within my heart." </a:t>
            </a:r>
          </a:p>
        </p:txBody>
      </p:sp>
    </p:spTree>
    <p:custDataLst>
      <p:tags r:id="rId1"/>
    </p:custDataLst>
  </p:cSld>
  <p:clrMapOvr>
    <a:masterClrMapping/>
  </p:clrMapOvr>
  <p:transition advTm="176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Ps 40:9-13: Sin &amp; Righteousness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85800" y="1371600"/>
            <a:ext cx="77724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/>
              <a:t>9 (NIV) I proclaim righteousness in the great assembly; </a:t>
            </a:r>
          </a:p>
          <a:p>
            <a:r>
              <a:rPr lang="en-US" altLang="en-US" sz="2400"/>
              <a:t>I do not seal my lips, as you know, O LORD. </a:t>
            </a:r>
          </a:p>
          <a:p>
            <a:r>
              <a:rPr lang="en-US" altLang="en-US" sz="2400"/>
              <a:t>10 I do not hide your righteousness in my heart; </a:t>
            </a:r>
          </a:p>
          <a:p>
            <a:r>
              <a:rPr lang="en-US" altLang="en-US" sz="2400"/>
              <a:t>I speak of your faithfulness and salvation. </a:t>
            </a:r>
          </a:p>
          <a:p>
            <a:r>
              <a:rPr lang="en-US" altLang="en-US" sz="2400"/>
              <a:t>I do not conceal your love and your truth </a:t>
            </a:r>
          </a:p>
          <a:p>
            <a:r>
              <a:rPr lang="en-US" altLang="en-US" sz="2400"/>
              <a:t>from the great assembly. </a:t>
            </a:r>
          </a:p>
          <a:p>
            <a:r>
              <a:rPr lang="en-US" altLang="en-US" sz="2400"/>
              <a:t>11 Do not withhold your mercy from me, O LORD; </a:t>
            </a:r>
          </a:p>
          <a:p>
            <a:r>
              <a:rPr lang="en-US" altLang="en-US" sz="2400"/>
              <a:t>may your love and your truth always protect me. </a:t>
            </a:r>
          </a:p>
          <a:p>
            <a:r>
              <a:rPr lang="en-US" altLang="en-US" sz="2400"/>
              <a:t>12 For troubles without number surround me; </a:t>
            </a:r>
          </a:p>
          <a:p>
            <a:r>
              <a:rPr lang="en-US" altLang="en-US" sz="2400"/>
              <a:t>my sins have overtaken me, and I cannot see. </a:t>
            </a:r>
          </a:p>
          <a:p>
            <a:r>
              <a:rPr lang="en-US" altLang="en-US" sz="2400"/>
              <a:t>They are more than the hairs of my head, </a:t>
            </a:r>
          </a:p>
          <a:p>
            <a:r>
              <a:rPr lang="en-US" altLang="en-US" sz="2400"/>
              <a:t>and my heart fails within me. </a:t>
            </a:r>
          </a:p>
          <a:p>
            <a:r>
              <a:rPr lang="en-US" altLang="en-US" sz="2400"/>
              <a:t>13 Be pleased, O LORD, to save me; </a:t>
            </a:r>
          </a:p>
          <a:p>
            <a:r>
              <a:rPr lang="en-US" altLang="en-US" sz="2400"/>
              <a:t>O LORD, come quickly to help me. </a:t>
            </a:r>
          </a:p>
        </p:txBody>
      </p:sp>
    </p:spTree>
    <p:custDataLst>
      <p:tags r:id="rId1"/>
    </p:custDataLst>
  </p:cSld>
  <p:clrMapOvr>
    <a:masterClrMapping/>
  </p:clrMapOvr>
  <p:transition advTm="382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|4.7|7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7|9.1|5.5|7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6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|5.8|5.3|5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|1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5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|12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8|13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9.9|6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4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2.6|7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4.4|47.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6|1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8|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.4|3.6|9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2148</Words>
  <Application>Microsoft Office PowerPoint</Application>
  <PresentationFormat>On-screen Show (4:3)</PresentationFormat>
  <Paragraphs>137</Paragraphs>
  <Slides>28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The Incarnation &amp; the Text of the Septuagint</vt:lpstr>
      <vt:lpstr>A Puzzle </vt:lpstr>
      <vt:lpstr>A Puzzle</vt:lpstr>
      <vt:lpstr>A Puzzle</vt:lpstr>
      <vt:lpstr>A Solution?</vt:lpstr>
      <vt:lpstr>Psalm 40</vt:lpstr>
      <vt:lpstr>Ps 40:1-5: Delivered</vt:lpstr>
      <vt:lpstr>Ps 40:6-8: Predicted</vt:lpstr>
      <vt:lpstr>Ps 40:9-13: Sin &amp; Righteousness</vt:lpstr>
      <vt:lpstr>Ps 40:14-17: Sin &amp; Righteousness</vt:lpstr>
      <vt:lpstr>Psalm 40</vt:lpstr>
      <vt:lpstr>Hebrews 10</vt:lpstr>
      <vt:lpstr>Heb 10:1-4: Sacrifice</vt:lpstr>
      <vt:lpstr>Heb 10:5-7: Applied to Jesus</vt:lpstr>
      <vt:lpstr>Heb 10:8-10: Doing God’s Will</vt:lpstr>
      <vt:lpstr>Heb 10:10-14: Jesus’ Sacrifice</vt:lpstr>
      <vt:lpstr>Hebrews 10</vt:lpstr>
      <vt:lpstr>The Problem</vt:lpstr>
      <vt:lpstr>The Hebrew</vt:lpstr>
      <vt:lpstr>The Hebrew</vt:lpstr>
      <vt:lpstr>Exodus 21:2-6</vt:lpstr>
      <vt:lpstr>The Hebrew</vt:lpstr>
      <vt:lpstr>The Greek</vt:lpstr>
      <vt:lpstr>The Greek</vt:lpstr>
      <vt:lpstr>The Solution?</vt:lpstr>
      <vt:lpstr>Jesus!</vt:lpstr>
      <vt:lpstr>Conclusions</vt:lpstr>
      <vt:lpstr>The End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Incarnation &amp; the Text of the Septuagint</dc:title>
  <dc:creator>rnewman</dc:creator>
  <cp:lastModifiedBy>Newman</cp:lastModifiedBy>
  <cp:revision>78</cp:revision>
  <dcterms:created xsi:type="dcterms:W3CDTF">2007-08-07T14:23:55Z</dcterms:created>
  <dcterms:modified xsi:type="dcterms:W3CDTF">2015-07-04T20:41:31Z</dcterms:modified>
</cp:coreProperties>
</file>