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84" r:id="rId15"/>
    <p:sldId id="269" r:id="rId16"/>
    <p:sldId id="270" r:id="rId17"/>
    <p:sldId id="272" r:id="rId18"/>
    <p:sldId id="271" r:id="rId19"/>
    <p:sldId id="273" r:id="rId20"/>
    <p:sldId id="274" r:id="rId21"/>
    <p:sldId id="275" r:id="rId22"/>
    <p:sldId id="276" r:id="rId23"/>
    <p:sldId id="277" r:id="rId24"/>
    <p:sldId id="278" r:id="rId25"/>
    <p:sldId id="279" r:id="rId26"/>
    <p:sldId id="280" r:id="rId27"/>
    <p:sldId id="281" r:id="rId28"/>
    <p:sldId id="285" r:id="rId29"/>
    <p:sldId id="282" r:id="rId30"/>
    <p:sldId id="283"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7" autoAdjust="0"/>
    <p:restoredTop sz="86384" autoAdjust="0"/>
  </p:normalViewPr>
  <p:slideViewPr>
    <p:cSldViewPr>
      <p:cViewPr varScale="1">
        <p:scale>
          <a:sx n="100" d="100"/>
          <a:sy n="100" d="100"/>
        </p:scale>
        <p:origin x="-1944" y="-10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1C1F8A5-BB00-4557-A4BA-EC69948D0D70}" type="datetimeFigureOut">
              <a:rPr lang="en-US" smtClean="0"/>
              <a:t>11/4/2013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422080-D945-4590-BEE4-B833753FBC38}" type="slidenum">
              <a:rPr lang="en-US" smtClean="0"/>
              <a:t>‹#›</a:t>
            </a:fld>
            <a:endParaRPr lang="en-US"/>
          </a:p>
        </p:txBody>
      </p:sp>
    </p:spTree>
    <p:extLst>
      <p:ext uri="{BB962C8B-B14F-4D97-AF65-F5344CB8AC3E}">
        <p14:creationId xmlns:p14="http://schemas.microsoft.com/office/powerpoint/2010/main" val="1376331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C1F8A5-BB00-4557-A4BA-EC69948D0D70}" type="datetimeFigureOut">
              <a:rPr lang="en-US" smtClean="0"/>
              <a:t>11/4/2013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422080-D945-4590-BEE4-B833753FBC38}" type="slidenum">
              <a:rPr lang="en-US" smtClean="0"/>
              <a:t>‹#›</a:t>
            </a:fld>
            <a:endParaRPr lang="en-US"/>
          </a:p>
        </p:txBody>
      </p:sp>
    </p:spTree>
    <p:extLst>
      <p:ext uri="{BB962C8B-B14F-4D97-AF65-F5344CB8AC3E}">
        <p14:creationId xmlns:p14="http://schemas.microsoft.com/office/powerpoint/2010/main" val="3740081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C1F8A5-BB00-4557-A4BA-EC69948D0D70}" type="datetimeFigureOut">
              <a:rPr lang="en-US" smtClean="0"/>
              <a:t>11/4/2013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422080-D945-4590-BEE4-B833753FBC38}" type="slidenum">
              <a:rPr lang="en-US" smtClean="0"/>
              <a:t>‹#›</a:t>
            </a:fld>
            <a:endParaRPr lang="en-US"/>
          </a:p>
        </p:txBody>
      </p:sp>
    </p:spTree>
    <p:extLst>
      <p:ext uri="{BB962C8B-B14F-4D97-AF65-F5344CB8AC3E}">
        <p14:creationId xmlns:p14="http://schemas.microsoft.com/office/powerpoint/2010/main" val="2455130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1C1F8A5-BB00-4557-A4BA-EC69948D0D70}" type="datetimeFigureOut">
              <a:rPr lang="en-US" smtClean="0"/>
              <a:t>11/4/2013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422080-D945-4590-BEE4-B833753FBC38}" type="slidenum">
              <a:rPr lang="en-US" smtClean="0"/>
              <a:t>‹#›</a:t>
            </a:fld>
            <a:endParaRPr lang="en-US"/>
          </a:p>
        </p:txBody>
      </p:sp>
    </p:spTree>
    <p:extLst>
      <p:ext uri="{BB962C8B-B14F-4D97-AF65-F5344CB8AC3E}">
        <p14:creationId xmlns:p14="http://schemas.microsoft.com/office/powerpoint/2010/main" val="3217807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1C1F8A5-BB00-4557-A4BA-EC69948D0D70}" type="datetimeFigureOut">
              <a:rPr lang="en-US" smtClean="0"/>
              <a:t>11/4/2013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4422080-D945-4590-BEE4-B833753FBC38}" type="slidenum">
              <a:rPr lang="en-US" smtClean="0"/>
              <a:t>‹#›</a:t>
            </a:fld>
            <a:endParaRPr lang="en-US"/>
          </a:p>
        </p:txBody>
      </p:sp>
    </p:spTree>
    <p:extLst>
      <p:ext uri="{BB962C8B-B14F-4D97-AF65-F5344CB8AC3E}">
        <p14:creationId xmlns:p14="http://schemas.microsoft.com/office/powerpoint/2010/main" val="1979880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1C1F8A5-BB00-4557-A4BA-EC69948D0D70}" type="datetimeFigureOut">
              <a:rPr lang="en-US" smtClean="0"/>
              <a:t>11/4/2013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422080-D945-4590-BEE4-B833753FBC38}" type="slidenum">
              <a:rPr lang="en-US" smtClean="0"/>
              <a:t>‹#›</a:t>
            </a:fld>
            <a:endParaRPr lang="en-US"/>
          </a:p>
        </p:txBody>
      </p:sp>
    </p:spTree>
    <p:extLst>
      <p:ext uri="{BB962C8B-B14F-4D97-AF65-F5344CB8AC3E}">
        <p14:creationId xmlns:p14="http://schemas.microsoft.com/office/powerpoint/2010/main" val="2203320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1C1F8A5-BB00-4557-A4BA-EC69948D0D70}" type="datetimeFigureOut">
              <a:rPr lang="en-US" smtClean="0"/>
              <a:t>11/4/2013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4422080-D945-4590-BEE4-B833753FBC38}" type="slidenum">
              <a:rPr lang="en-US" smtClean="0"/>
              <a:t>‹#›</a:t>
            </a:fld>
            <a:endParaRPr lang="en-US"/>
          </a:p>
        </p:txBody>
      </p:sp>
    </p:spTree>
    <p:extLst>
      <p:ext uri="{BB962C8B-B14F-4D97-AF65-F5344CB8AC3E}">
        <p14:creationId xmlns:p14="http://schemas.microsoft.com/office/powerpoint/2010/main" val="2906335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1C1F8A5-BB00-4557-A4BA-EC69948D0D70}" type="datetimeFigureOut">
              <a:rPr lang="en-US" smtClean="0"/>
              <a:t>11/4/2013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4422080-D945-4590-BEE4-B833753FBC38}" type="slidenum">
              <a:rPr lang="en-US" smtClean="0"/>
              <a:t>‹#›</a:t>
            </a:fld>
            <a:endParaRPr lang="en-US"/>
          </a:p>
        </p:txBody>
      </p:sp>
    </p:spTree>
    <p:extLst>
      <p:ext uri="{BB962C8B-B14F-4D97-AF65-F5344CB8AC3E}">
        <p14:creationId xmlns:p14="http://schemas.microsoft.com/office/powerpoint/2010/main" val="4134847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C1F8A5-BB00-4557-A4BA-EC69948D0D70}" type="datetimeFigureOut">
              <a:rPr lang="en-US" smtClean="0"/>
              <a:t>11/4/2013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4422080-D945-4590-BEE4-B833753FBC38}" type="slidenum">
              <a:rPr lang="en-US" smtClean="0"/>
              <a:t>‹#›</a:t>
            </a:fld>
            <a:endParaRPr lang="en-US"/>
          </a:p>
        </p:txBody>
      </p:sp>
    </p:spTree>
    <p:extLst>
      <p:ext uri="{BB962C8B-B14F-4D97-AF65-F5344CB8AC3E}">
        <p14:creationId xmlns:p14="http://schemas.microsoft.com/office/powerpoint/2010/main" val="3277395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C1F8A5-BB00-4557-A4BA-EC69948D0D70}" type="datetimeFigureOut">
              <a:rPr lang="en-US" smtClean="0"/>
              <a:t>11/4/2013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422080-D945-4590-BEE4-B833753FBC38}" type="slidenum">
              <a:rPr lang="en-US" smtClean="0"/>
              <a:t>‹#›</a:t>
            </a:fld>
            <a:endParaRPr lang="en-US"/>
          </a:p>
        </p:txBody>
      </p:sp>
    </p:spTree>
    <p:extLst>
      <p:ext uri="{BB962C8B-B14F-4D97-AF65-F5344CB8AC3E}">
        <p14:creationId xmlns:p14="http://schemas.microsoft.com/office/powerpoint/2010/main" val="89923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C1F8A5-BB00-4557-A4BA-EC69948D0D70}" type="datetimeFigureOut">
              <a:rPr lang="en-US" smtClean="0"/>
              <a:t>11/4/2013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4422080-D945-4590-BEE4-B833753FBC38}" type="slidenum">
              <a:rPr lang="en-US" smtClean="0"/>
              <a:t>‹#›</a:t>
            </a:fld>
            <a:endParaRPr lang="en-US"/>
          </a:p>
        </p:txBody>
      </p:sp>
    </p:spTree>
    <p:extLst>
      <p:ext uri="{BB962C8B-B14F-4D97-AF65-F5344CB8AC3E}">
        <p14:creationId xmlns:p14="http://schemas.microsoft.com/office/powerpoint/2010/main" val="2528535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C1F8A5-BB00-4557-A4BA-EC69948D0D70}" type="datetimeFigureOut">
              <a:rPr lang="en-US" smtClean="0"/>
              <a:t>11/4/2013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422080-D945-4590-BEE4-B833753FBC38}" type="slidenum">
              <a:rPr lang="en-US" smtClean="0"/>
              <a:t>‹#›</a:t>
            </a:fld>
            <a:endParaRPr lang="en-US"/>
          </a:p>
        </p:txBody>
      </p:sp>
    </p:spTree>
    <p:extLst>
      <p:ext uri="{BB962C8B-B14F-4D97-AF65-F5344CB8AC3E}">
        <p14:creationId xmlns:p14="http://schemas.microsoft.com/office/powerpoint/2010/main" val="11743918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4.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4.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4.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Layout" Target="../slideLayouts/slideLayout4.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Layout" Target="../slideLayouts/slideLayout1.xml"/><Relationship Id="rId1" Type="http://schemas.openxmlformats.org/officeDocument/2006/relationships/tags" Target="../tags/tag30.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Layout" Target="../slideLayouts/slideLayout4.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000" y="914400"/>
            <a:ext cx="8890000" cy="5067300"/>
          </a:xfrm>
          <a:prstGeom prst="rect">
            <a:avLst/>
          </a:prstGeom>
        </p:spPr>
      </p:pic>
      <p:sp>
        <p:nvSpPr>
          <p:cNvPr id="2" name="Title 1"/>
          <p:cNvSpPr>
            <a:spLocks noGrp="1"/>
          </p:cNvSpPr>
          <p:nvPr>
            <p:ph type="ctrTitle"/>
          </p:nvPr>
        </p:nvSpPr>
        <p:spPr>
          <a:xfrm>
            <a:off x="685800" y="990600"/>
            <a:ext cx="7772400" cy="1470025"/>
          </a:xfrm>
        </p:spPr>
        <p:txBody>
          <a:bodyPr/>
          <a:lstStyle/>
          <a:p>
            <a:r>
              <a:rPr lang="en-US" dirty="0" smtClean="0"/>
              <a:t>Human Origins</a:t>
            </a:r>
            <a:endParaRPr lang="en-US" dirty="0"/>
          </a:p>
        </p:txBody>
      </p:sp>
      <p:sp>
        <p:nvSpPr>
          <p:cNvPr id="3" name="Subtitle 2"/>
          <p:cNvSpPr>
            <a:spLocks noGrp="1"/>
          </p:cNvSpPr>
          <p:nvPr>
            <p:ph type="subTitle" idx="1"/>
          </p:nvPr>
        </p:nvSpPr>
        <p:spPr>
          <a:xfrm>
            <a:off x="2286000" y="4038600"/>
            <a:ext cx="6400800" cy="1752600"/>
          </a:xfrm>
        </p:spPr>
        <p:txBody>
          <a:bodyPr/>
          <a:lstStyle/>
          <a:p>
            <a:r>
              <a:rPr lang="en-US" dirty="0" smtClean="0">
                <a:solidFill>
                  <a:schemeClr val="tx1"/>
                </a:solidFill>
              </a:rPr>
              <a:t>Robert C. Newman</a:t>
            </a:r>
            <a:endParaRPr lang="en-US" dirty="0">
              <a:solidFill>
                <a:schemeClr val="tx1"/>
              </a:solidFill>
            </a:endParaRPr>
          </a:p>
        </p:txBody>
      </p:sp>
      <p:pic>
        <p:nvPicPr>
          <p:cNvPr id="5" name="Human Origins rev.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33400" y="5676900"/>
            <a:ext cx="609600" cy="609600"/>
          </a:xfrm>
          <a:prstGeom prst="rect">
            <a:avLst/>
          </a:prstGeom>
        </p:spPr>
      </p:pic>
    </p:spTree>
    <p:custDataLst>
      <p:tags r:id="rId1"/>
    </p:custDataLst>
    <p:extLst>
      <p:ext uri="{BB962C8B-B14F-4D97-AF65-F5344CB8AC3E}">
        <p14:creationId xmlns:p14="http://schemas.microsoft.com/office/powerpoint/2010/main" val="794950972"/>
      </p:ext>
    </p:extLst>
  </p:cSld>
  <p:clrMapOvr>
    <a:masterClrMapping/>
  </p:clrMapOvr>
  <mc:AlternateContent xmlns:mc="http://schemas.openxmlformats.org/markup-compatibility/2006">
    <mc:Choice xmlns:p14="http://schemas.microsoft.com/office/powerpoint/2010/main" Requires="p14">
      <p:transition spd="slow" p14:dur="2000" advTm="60349"/>
    </mc:Choice>
    <mc:Fallback>
      <p:transition spd="slow" advTm="60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additive="base">
                                        <p:cTn id="1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0" fill="hold" display="0">
                  <p:stCondLst>
                    <p:cond delay="indefinite"/>
                  </p:stCondLst>
                  <p:endCondLst>
                    <p:cond evt="onStopAudio" delay="0">
                      <p:tgtEl>
                        <p:sldTgt/>
                      </p:tgtEl>
                    </p:cond>
                  </p:endCondLst>
                </p:cTn>
                <p:tgtEl>
                  <p:spTgt spid="5"/>
                </p:tgtEl>
              </p:cMediaNode>
            </p:audio>
          </p:childTnLst>
        </p:cTn>
      </p:par>
    </p:tnLst>
    <p:bldLst>
      <p:bldP spid="2" grpId="0"/>
      <p:bldP spid="3" grpId="0" build="p"/>
    </p:bldLst>
  </p:timing>
  <p:extLst mod="1">
    <p:ext uri="{E180D4A7-C9FB-4DFB-919C-405C955672EB}">
      <p14:showEvtLst xmlns:p14="http://schemas.microsoft.com/office/powerpoint/2010/main">
        <p14:playEvt time="0"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DNA Calculation</a:t>
            </a:r>
            <a:endParaRPr lang="en-US" dirty="0"/>
          </a:p>
        </p:txBody>
      </p:sp>
      <p:sp>
        <p:nvSpPr>
          <p:cNvPr id="3" name="Content Placeholder 2"/>
          <p:cNvSpPr>
            <a:spLocks noGrp="1"/>
          </p:cNvSpPr>
          <p:nvPr>
            <p:ph idx="1"/>
          </p:nvPr>
        </p:nvSpPr>
        <p:spPr/>
        <p:txBody>
          <a:bodyPr/>
          <a:lstStyle/>
          <a:p>
            <a:r>
              <a:rPr lang="en-US" dirty="0" smtClean="0"/>
              <a:t>That would be 1% change in each branch, the human and the chimp.</a:t>
            </a:r>
          </a:p>
          <a:p>
            <a:r>
              <a:rPr lang="en-US" dirty="0" smtClean="0"/>
              <a:t>One percent of 3 billion base-pairs is 30 million base-pairs.</a:t>
            </a:r>
          </a:p>
          <a:p>
            <a:r>
              <a:rPr lang="en-US" dirty="0" smtClean="0"/>
              <a:t>Divided by 5 million years, is 6 b-p per year.</a:t>
            </a:r>
          </a:p>
          <a:p>
            <a:r>
              <a:rPr lang="en-US" dirty="0" smtClean="0"/>
              <a:t>That means 6 b-p in the genome leading to humans have to be changed each year, and all these incorporated into the whole population.</a:t>
            </a:r>
            <a:endParaRPr lang="en-US" dirty="0"/>
          </a:p>
        </p:txBody>
      </p:sp>
    </p:spTree>
    <p:custDataLst>
      <p:tags r:id="rId1"/>
    </p:custDataLst>
    <p:extLst>
      <p:ext uri="{BB962C8B-B14F-4D97-AF65-F5344CB8AC3E}">
        <p14:creationId xmlns:p14="http://schemas.microsoft.com/office/powerpoint/2010/main" val="2457835024"/>
      </p:ext>
    </p:extLst>
  </p:cSld>
  <p:clrMapOvr>
    <a:masterClrMapping/>
  </p:clrMapOvr>
  <mc:AlternateContent xmlns:mc="http://schemas.openxmlformats.org/markup-compatibility/2006">
    <mc:Choice xmlns:p14="http://schemas.microsoft.com/office/powerpoint/2010/main" Requires="p14">
      <p:transition spd="slow" p14:dur="2000" advTm="27900"/>
    </mc:Choice>
    <mc:Fallback>
      <p:transition spd="slow" advTm="279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DNA Calculation</a:t>
            </a:r>
            <a:endParaRPr lang="en-US" dirty="0"/>
          </a:p>
        </p:txBody>
      </p:sp>
      <p:sp>
        <p:nvSpPr>
          <p:cNvPr id="3" name="Content Placeholder 2"/>
          <p:cNvSpPr>
            <a:spLocks noGrp="1"/>
          </p:cNvSpPr>
          <p:nvPr>
            <p:ph idx="1"/>
          </p:nvPr>
        </p:nvSpPr>
        <p:spPr/>
        <p:txBody>
          <a:bodyPr>
            <a:normAutofit lnSpcReduction="10000"/>
          </a:bodyPr>
          <a:lstStyle/>
          <a:p>
            <a:r>
              <a:rPr lang="en-US" dirty="0" smtClean="0"/>
              <a:t>The effective population size is about 10 thousand, the mutation rate is 10</a:t>
            </a:r>
            <a:r>
              <a:rPr lang="en-US" baseline="30000" dirty="0" smtClean="0"/>
              <a:t>-8</a:t>
            </a:r>
            <a:r>
              <a:rPr lang="en-US" dirty="0" smtClean="0"/>
              <a:t> per nucleotide per generation, the generation time is 5 to 10 years.</a:t>
            </a:r>
          </a:p>
          <a:p>
            <a:r>
              <a:rPr lang="en-US" dirty="0" smtClean="0"/>
              <a:t>So in 5 million years, we get about 3 x 10</a:t>
            </a:r>
            <a:r>
              <a:rPr lang="en-US" baseline="30000" dirty="0" smtClean="0"/>
              <a:t>11</a:t>
            </a:r>
            <a:r>
              <a:rPr lang="en-US" dirty="0" smtClean="0"/>
              <a:t> mutations, which sounds like enough!</a:t>
            </a:r>
          </a:p>
          <a:p>
            <a:r>
              <a:rPr lang="en-US" dirty="0" smtClean="0"/>
              <a:t>But that was scattered thru the whole population of 10 thousand individuals in each of one million generations.</a:t>
            </a:r>
            <a:endParaRPr lang="en-US" dirty="0"/>
          </a:p>
        </p:txBody>
      </p:sp>
    </p:spTree>
    <p:custDataLst>
      <p:tags r:id="rId1"/>
    </p:custDataLst>
    <p:extLst>
      <p:ext uri="{BB962C8B-B14F-4D97-AF65-F5344CB8AC3E}">
        <p14:creationId xmlns:p14="http://schemas.microsoft.com/office/powerpoint/2010/main" val="1377876168"/>
      </p:ext>
    </p:extLst>
  </p:cSld>
  <p:clrMapOvr>
    <a:masterClrMapping/>
  </p:clrMapOvr>
  <mc:AlternateContent xmlns:mc="http://schemas.openxmlformats.org/markup-compatibility/2006">
    <mc:Choice xmlns:p14="http://schemas.microsoft.com/office/powerpoint/2010/main" Requires="p14">
      <p:transition spd="slow" p14:dur="2000" advTm="46156"/>
    </mc:Choice>
    <mc:Fallback>
      <p:transition spd="slow" advTm="4615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DNA Calculation</a:t>
            </a:r>
            <a:endParaRPr lang="en-US" dirty="0"/>
          </a:p>
        </p:txBody>
      </p:sp>
      <p:sp>
        <p:nvSpPr>
          <p:cNvPr id="3" name="Content Placeholder 2"/>
          <p:cNvSpPr>
            <a:spLocks noGrp="1"/>
          </p:cNvSpPr>
          <p:nvPr>
            <p:ph idx="1"/>
          </p:nvPr>
        </p:nvSpPr>
        <p:spPr/>
        <p:txBody>
          <a:bodyPr>
            <a:normAutofit lnSpcReduction="10000"/>
          </a:bodyPr>
          <a:lstStyle/>
          <a:p>
            <a:r>
              <a:rPr lang="en-US" dirty="0" smtClean="0"/>
              <a:t>So how many of these mutations survive &amp; spread to the whole population &amp; thus characterize the final population of humans?</a:t>
            </a:r>
          </a:p>
          <a:p>
            <a:r>
              <a:rPr lang="en-US" dirty="0" smtClean="0"/>
              <a:t>To survive &amp; spread, mutations typically need to be beneficial.</a:t>
            </a:r>
          </a:p>
          <a:p>
            <a:r>
              <a:rPr lang="en-US" dirty="0" smtClean="0"/>
              <a:t>If they are harmful, they tend to be eliminated.</a:t>
            </a:r>
          </a:p>
          <a:p>
            <a:r>
              <a:rPr lang="en-US" dirty="0" smtClean="0"/>
              <a:t>If they are neutral, they only spread by a random walk, a very slow process!</a:t>
            </a:r>
            <a:endParaRPr lang="en-US" dirty="0"/>
          </a:p>
        </p:txBody>
      </p:sp>
    </p:spTree>
    <p:custDataLst>
      <p:tags r:id="rId1"/>
    </p:custDataLst>
    <p:extLst>
      <p:ext uri="{BB962C8B-B14F-4D97-AF65-F5344CB8AC3E}">
        <p14:creationId xmlns:p14="http://schemas.microsoft.com/office/powerpoint/2010/main" val="3769800988"/>
      </p:ext>
    </p:extLst>
  </p:cSld>
  <p:clrMapOvr>
    <a:masterClrMapping/>
  </p:clrMapOvr>
  <mc:AlternateContent xmlns:mc="http://schemas.openxmlformats.org/markup-compatibility/2006">
    <mc:Choice xmlns:p14="http://schemas.microsoft.com/office/powerpoint/2010/main" Requires="p14">
      <p:transition spd="slow" p14:dur="2000" advTm="24131"/>
    </mc:Choice>
    <mc:Fallback>
      <p:transition spd="slow" advTm="241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Distinctive Anatomical Features </a:t>
            </a:r>
            <a:br>
              <a:rPr lang="en-US" dirty="0" smtClean="0"/>
            </a:br>
            <a:r>
              <a:rPr lang="en-US" dirty="0" smtClean="0"/>
              <a:t>Distinguishing Ape &amp; Human</a:t>
            </a:r>
            <a:endParaRPr lang="en-US" dirty="0"/>
          </a:p>
        </p:txBody>
      </p:sp>
      <p:sp>
        <p:nvSpPr>
          <p:cNvPr id="3" name="Content Placeholder 2"/>
          <p:cNvSpPr>
            <a:spLocks noGrp="1"/>
          </p:cNvSpPr>
          <p:nvPr>
            <p:ph sz="half" idx="1"/>
          </p:nvPr>
        </p:nvSpPr>
        <p:spPr>
          <a:xfrm>
            <a:off x="457200" y="1752600"/>
            <a:ext cx="4876800" cy="4525963"/>
          </a:xfrm>
        </p:spPr>
        <p:txBody>
          <a:bodyPr>
            <a:normAutofit fontScale="92500" lnSpcReduction="20000"/>
          </a:bodyPr>
          <a:lstStyle/>
          <a:p>
            <a:r>
              <a:rPr lang="en-US" dirty="0" smtClean="0"/>
              <a:t>Bramble &amp; Lieberman count 16 features that appear first in the Homo lineage.</a:t>
            </a:r>
          </a:p>
          <a:p>
            <a:r>
              <a:rPr lang="en-US" dirty="0" smtClean="0"/>
              <a:t>The picture at right illustrates six of these</a:t>
            </a:r>
            <a:r>
              <a:rPr lang="en-US" dirty="0"/>
              <a:t>:</a:t>
            </a:r>
            <a:endParaRPr lang="en-US" dirty="0" smtClean="0"/>
          </a:p>
          <a:p>
            <a:pPr lvl="1"/>
            <a:r>
              <a:rPr lang="en-US" dirty="0" smtClean="0"/>
              <a:t>Relocating foramen magnum</a:t>
            </a:r>
          </a:p>
          <a:p>
            <a:pPr lvl="1"/>
            <a:r>
              <a:rPr lang="en-US" dirty="0" smtClean="0"/>
              <a:t>Introducing spinal curvature</a:t>
            </a:r>
          </a:p>
          <a:p>
            <a:pPr lvl="1"/>
            <a:r>
              <a:rPr lang="en-US" dirty="0" smtClean="0"/>
              <a:t>Restructuring the rib cage</a:t>
            </a:r>
          </a:p>
          <a:p>
            <a:pPr lvl="1"/>
            <a:r>
              <a:rPr lang="en-US" dirty="0" smtClean="0"/>
              <a:t>Reshaping the pelvis</a:t>
            </a:r>
          </a:p>
          <a:p>
            <a:pPr lvl="1"/>
            <a:r>
              <a:rPr lang="en-US" dirty="0" smtClean="0"/>
              <a:t>Altering the lower limbs</a:t>
            </a:r>
          </a:p>
          <a:p>
            <a:pPr lvl="1"/>
            <a:r>
              <a:rPr lang="en-US" dirty="0" smtClean="0"/>
              <a:t>Restructuring the foot</a:t>
            </a:r>
          </a:p>
          <a:p>
            <a:r>
              <a:rPr lang="en-US" dirty="0" smtClean="0"/>
              <a:t>Each of these features surely required multiple mutations.</a:t>
            </a:r>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894806" y="1600200"/>
            <a:ext cx="1725193" cy="5052563"/>
          </a:xfrm>
        </p:spPr>
      </p:pic>
    </p:spTree>
    <p:custDataLst>
      <p:tags r:id="rId1"/>
    </p:custDataLst>
    <p:extLst>
      <p:ext uri="{BB962C8B-B14F-4D97-AF65-F5344CB8AC3E}">
        <p14:creationId xmlns:p14="http://schemas.microsoft.com/office/powerpoint/2010/main" val="3162855800"/>
      </p:ext>
    </p:extLst>
  </p:cSld>
  <p:clrMapOvr>
    <a:masterClrMapping/>
  </p:clrMapOvr>
  <mc:AlternateContent xmlns:mc="http://schemas.openxmlformats.org/markup-compatibility/2006">
    <mc:Choice xmlns:p14="http://schemas.microsoft.com/office/powerpoint/2010/main" Requires="p14">
      <p:transition spd="slow" p14:dur="2000" advTm="162597"/>
    </mc:Choice>
    <mc:Fallback>
      <p:transition spd="slow" advTm="1625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additive="base">
                                        <p:cTn id="1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additive="base">
                                        <p:cTn id="18"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additive="base">
                                        <p:cTn id="24"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additive="base">
                                        <p:cTn id="3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additive="base">
                                        <p:cTn id="36"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additive="base">
                                        <p:cTn id="4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 calcmode="lin" valueType="num">
                                      <p:cBhvr additive="base">
                                        <p:cTn id="4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 calcmode="lin" valueType="num">
                                      <p:cBhvr additive="base">
                                        <p:cTn id="54"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3">
                                            <p:txEl>
                                              <p:pRg st="8" end="8"/>
                                            </p:txEl>
                                          </p:spTgt>
                                        </p:tgtEl>
                                        <p:attrNameLst>
                                          <p:attrName>style.visibility</p:attrName>
                                        </p:attrNameLst>
                                      </p:cBhvr>
                                      <p:to>
                                        <p:strVal val="visible"/>
                                      </p:to>
                                    </p:set>
                                    <p:anim calcmode="lin" valueType="num">
                                      <p:cBhvr additive="base">
                                        <p:cTn id="60"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1"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Getting Coordinated Changes</a:t>
            </a:r>
            <a:endParaRPr lang="en-US" dirty="0"/>
          </a:p>
        </p:txBody>
      </p:sp>
      <p:sp>
        <p:nvSpPr>
          <p:cNvPr id="6" name="Content Placeholder 5"/>
          <p:cNvSpPr>
            <a:spLocks noGrp="1"/>
          </p:cNvSpPr>
          <p:nvPr>
            <p:ph idx="1"/>
          </p:nvPr>
        </p:nvSpPr>
        <p:spPr/>
        <p:txBody>
          <a:bodyPr/>
          <a:lstStyle/>
          <a:p>
            <a:r>
              <a:rPr lang="en-US" dirty="0" err="1"/>
              <a:t>Gauger</a:t>
            </a:r>
            <a:r>
              <a:rPr lang="en-US" dirty="0"/>
              <a:t> &amp; Axe have shown that to get 7 coordinated mutations even in a bacterial population would take 10</a:t>
            </a:r>
            <a:r>
              <a:rPr lang="en-US" baseline="30000" dirty="0"/>
              <a:t>27</a:t>
            </a:r>
            <a:r>
              <a:rPr lang="en-US" dirty="0"/>
              <a:t> </a:t>
            </a:r>
            <a:r>
              <a:rPr lang="en-US" dirty="0" smtClean="0"/>
              <a:t>years. </a:t>
            </a:r>
          </a:p>
          <a:p>
            <a:r>
              <a:rPr lang="en-US" dirty="0" smtClean="0"/>
              <a:t>Bacteria have populations of billions.</a:t>
            </a:r>
          </a:p>
          <a:p>
            <a:r>
              <a:rPr lang="en-US" dirty="0" smtClean="0"/>
              <a:t>They reproduce with thousands </a:t>
            </a:r>
            <a:r>
              <a:rPr lang="en-US" dirty="0"/>
              <a:t>of generations per </a:t>
            </a:r>
            <a:r>
              <a:rPr lang="en-US" dirty="0" smtClean="0"/>
              <a:t>year</a:t>
            </a:r>
            <a:r>
              <a:rPr lang="en-US" dirty="0"/>
              <a:t>.</a:t>
            </a:r>
            <a:endParaRPr lang="en-US" dirty="0" smtClean="0"/>
          </a:p>
          <a:p>
            <a:r>
              <a:rPr lang="en-US" dirty="0" smtClean="0"/>
              <a:t>So there is no way these changes will occur in a few million years!</a:t>
            </a:r>
            <a:endParaRPr lang="en-US" dirty="0"/>
          </a:p>
          <a:p>
            <a:endParaRPr lang="en-US" dirty="0"/>
          </a:p>
        </p:txBody>
      </p:sp>
    </p:spTree>
    <p:custDataLst>
      <p:tags r:id="rId1"/>
    </p:custDataLst>
    <p:extLst>
      <p:ext uri="{BB962C8B-B14F-4D97-AF65-F5344CB8AC3E}">
        <p14:creationId xmlns:p14="http://schemas.microsoft.com/office/powerpoint/2010/main" val="169181135"/>
      </p:ext>
    </p:extLst>
  </p:cSld>
  <p:clrMapOvr>
    <a:masterClrMapping/>
  </p:clrMapOvr>
  <mc:AlternateContent xmlns:mc="http://schemas.openxmlformats.org/markup-compatibility/2006">
    <mc:Choice xmlns:p14="http://schemas.microsoft.com/office/powerpoint/2010/main" Requires="p14">
      <p:transition spd="slow" p14:dur="2000" advTm="69869"/>
    </mc:Choice>
    <mc:Fallback>
      <p:transition spd="slow" advTm="698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Do We Have 98% Similarity?</a:t>
            </a:r>
            <a:endParaRPr lang="en-US" dirty="0"/>
          </a:p>
        </p:txBody>
      </p:sp>
      <p:sp>
        <p:nvSpPr>
          <p:cNvPr id="6" name="Content Placeholder 5"/>
          <p:cNvSpPr>
            <a:spLocks noGrp="1"/>
          </p:cNvSpPr>
          <p:nvPr>
            <p:ph idx="1"/>
          </p:nvPr>
        </p:nvSpPr>
        <p:spPr/>
        <p:txBody>
          <a:bodyPr/>
          <a:lstStyle/>
          <a:p>
            <a:r>
              <a:rPr lang="en-US" dirty="0" smtClean="0"/>
              <a:t>This number is somewhat like the claim that all of Shakespeare is in the Dictionary. It ignores location &amp; syntax.</a:t>
            </a:r>
          </a:p>
          <a:p>
            <a:r>
              <a:rPr lang="en-US" dirty="0" smtClean="0"/>
              <a:t>When one considers the DNA in chimps but not humans (&amp; vice versa), the number drops to about 70% similarity. </a:t>
            </a:r>
          </a:p>
          <a:p>
            <a:r>
              <a:rPr lang="en-US" dirty="0" smtClean="0"/>
              <a:t>This became apparent when the whole chimp genome was deciphered.</a:t>
            </a:r>
            <a:endParaRPr lang="en-US" dirty="0"/>
          </a:p>
        </p:txBody>
      </p:sp>
    </p:spTree>
    <p:custDataLst>
      <p:tags r:id="rId1"/>
    </p:custDataLst>
    <p:extLst>
      <p:ext uri="{BB962C8B-B14F-4D97-AF65-F5344CB8AC3E}">
        <p14:creationId xmlns:p14="http://schemas.microsoft.com/office/powerpoint/2010/main" val="3118873568"/>
      </p:ext>
    </p:extLst>
  </p:cSld>
  <p:clrMapOvr>
    <a:masterClrMapping/>
  </p:clrMapOvr>
  <mc:AlternateContent xmlns:mc="http://schemas.openxmlformats.org/markup-compatibility/2006">
    <mc:Choice xmlns:p14="http://schemas.microsoft.com/office/powerpoint/2010/main" Requires="p14">
      <p:transition spd="slow" p14:dur="2000" advTm="33303"/>
    </mc:Choice>
    <mc:Fallback>
      <p:transition spd="slow" advTm="3330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Junk DNA?</a:t>
            </a:r>
            <a:endParaRPr lang="en-US" dirty="0"/>
          </a:p>
        </p:txBody>
      </p:sp>
      <p:sp>
        <p:nvSpPr>
          <p:cNvPr id="3" name="Content Placeholder 2"/>
          <p:cNvSpPr>
            <a:spLocks noGrp="1"/>
          </p:cNvSpPr>
          <p:nvPr>
            <p:ph idx="1"/>
          </p:nvPr>
        </p:nvSpPr>
        <p:spPr/>
        <p:txBody>
          <a:bodyPr>
            <a:normAutofit fontScale="92500"/>
          </a:bodyPr>
          <a:lstStyle/>
          <a:p>
            <a:r>
              <a:rPr lang="en-US" dirty="0" smtClean="0"/>
              <a:t>The presence of large amounts of DNA in the human genome which doesn’t code for proteins was initially seen as junk, evidence that humans (&amp; life itself) were not designed but the result of random changes.</a:t>
            </a:r>
          </a:p>
          <a:p>
            <a:r>
              <a:rPr lang="en-US" dirty="0" smtClean="0"/>
              <a:t>Both Francis Collins &amp; Kenneth Miller make a great deal of this, claiming that God (who exists) did not design humans, but let chance do so.</a:t>
            </a:r>
          </a:p>
          <a:p>
            <a:r>
              <a:rPr lang="en-US" dirty="0" smtClean="0"/>
              <a:t>Richard Dawkins agrees, </a:t>
            </a:r>
            <a:r>
              <a:rPr lang="en-US" dirty="0" err="1" smtClean="0"/>
              <a:t>tho</a:t>
            </a:r>
            <a:r>
              <a:rPr lang="en-US" dirty="0" smtClean="0"/>
              <a:t> he leaves out God.</a:t>
            </a:r>
            <a:endParaRPr lang="en-US" dirty="0"/>
          </a:p>
        </p:txBody>
      </p:sp>
    </p:spTree>
    <p:custDataLst>
      <p:tags r:id="rId1"/>
    </p:custDataLst>
    <p:extLst>
      <p:ext uri="{BB962C8B-B14F-4D97-AF65-F5344CB8AC3E}">
        <p14:creationId xmlns:p14="http://schemas.microsoft.com/office/powerpoint/2010/main" val="698365812"/>
      </p:ext>
    </p:extLst>
  </p:cSld>
  <p:clrMapOvr>
    <a:masterClrMapping/>
  </p:clrMapOvr>
  <mc:AlternateContent xmlns:mc="http://schemas.openxmlformats.org/markup-compatibility/2006">
    <mc:Choice xmlns:p14="http://schemas.microsoft.com/office/powerpoint/2010/main" Requires="p14">
      <p:transition spd="slow" p14:dur="2000" advTm="47260"/>
    </mc:Choice>
    <mc:Fallback>
      <p:transition spd="slow" advTm="472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 It Really Junk?</a:t>
            </a:r>
            <a:endParaRPr lang="en-US" dirty="0"/>
          </a:p>
        </p:txBody>
      </p:sp>
      <p:sp>
        <p:nvSpPr>
          <p:cNvPr id="3" name="Content Placeholder 2"/>
          <p:cNvSpPr>
            <a:spLocks noGrp="1"/>
          </p:cNvSpPr>
          <p:nvPr>
            <p:ph idx="1"/>
          </p:nvPr>
        </p:nvSpPr>
        <p:spPr/>
        <p:txBody>
          <a:bodyPr>
            <a:normAutofit lnSpcReduction="10000"/>
          </a:bodyPr>
          <a:lstStyle/>
          <a:p>
            <a:r>
              <a:rPr lang="en-US" dirty="0" smtClean="0"/>
              <a:t>Already by 2002, Richard Sternberg noted there was considerable evidence that 'junk DNA' was functioning in the cell in ways other than coding for proteins.</a:t>
            </a:r>
          </a:p>
          <a:p>
            <a:r>
              <a:rPr lang="en-US" dirty="0" smtClean="0"/>
              <a:t>These functions include numerous control activities of various sorts.</a:t>
            </a:r>
          </a:p>
          <a:p>
            <a:r>
              <a:rPr lang="en-US" dirty="0" smtClean="0"/>
              <a:t>The ENCODE project and more recent work suggest that most DNA is used in one way or another.</a:t>
            </a:r>
            <a:endParaRPr lang="en-US" dirty="0"/>
          </a:p>
        </p:txBody>
      </p:sp>
    </p:spTree>
    <p:custDataLst>
      <p:tags r:id="rId1"/>
    </p:custDataLst>
    <p:extLst>
      <p:ext uri="{BB962C8B-B14F-4D97-AF65-F5344CB8AC3E}">
        <p14:creationId xmlns:p14="http://schemas.microsoft.com/office/powerpoint/2010/main" val="3960317195"/>
      </p:ext>
    </p:extLst>
  </p:cSld>
  <p:clrMapOvr>
    <a:masterClrMapping/>
  </p:clrMapOvr>
  <mc:AlternateContent xmlns:mc="http://schemas.openxmlformats.org/markup-compatibility/2006">
    <mc:Choice xmlns:p14="http://schemas.microsoft.com/office/powerpoint/2010/main" Requires="p14">
      <p:transition spd="slow" p14:dur="2000" advTm="47397"/>
    </mc:Choice>
    <mc:Fallback>
      <p:transition spd="slow" advTm="473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Junk DNA?</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2414772"/>
            <a:ext cx="8229600" cy="2896819"/>
          </a:xfrm>
        </p:spPr>
      </p:pic>
    </p:spTree>
    <p:custDataLst>
      <p:tags r:id="rId1"/>
    </p:custDataLst>
    <p:extLst>
      <p:ext uri="{BB962C8B-B14F-4D97-AF65-F5344CB8AC3E}">
        <p14:creationId xmlns:p14="http://schemas.microsoft.com/office/powerpoint/2010/main" val="1683918754"/>
      </p:ext>
    </p:extLst>
  </p:cSld>
  <p:clrMapOvr>
    <a:masterClrMapping/>
  </p:clrMapOvr>
  <mc:AlternateContent xmlns:mc="http://schemas.openxmlformats.org/markup-compatibility/2006">
    <mc:Choice xmlns:p14="http://schemas.microsoft.com/office/powerpoint/2010/main" Requires="p14">
      <p:transition spd="slow" p14:dur="2000" advTm="19902"/>
    </mc:Choice>
    <mc:Fallback>
      <p:transition spd="slow" advTm="199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Second Genetic Code</a:t>
            </a:r>
            <a:endParaRPr lang="en-US" dirty="0"/>
          </a:p>
        </p:txBody>
      </p:sp>
      <p:sp>
        <p:nvSpPr>
          <p:cNvPr id="3" name="Content Placeholder 2"/>
          <p:cNvSpPr>
            <a:spLocks noGrp="1"/>
          </p:cNvSpPr>
          <p:nvPr>
            <p:ph idx="1"/>
          </p:nvPr>
        </p:nvSpPr>
        <p:spPr/>
        <p:txBody>
          <a:bodyPr>
            <a:normAutofit lnSpcReduction="10000"/>
          </a:bodyPr>
          <a:lstStyle/>
          <a:p>
            <a:r>
              <a:rPr lang="en-US" dirty="0" smtClean="0"/>
              <a:t>It has been known for a long time that the cell often processes its DNA by cutting it into pieces which are then spliced together in various ways before being used.</a:t>
            </a:r>
          </a:p>
          <a:p>
            <a:r>
              <a:rPr lang="en-US" dirty="0" smtClean="0"/>
              <a:t>It now appears that there is some sort of splicing code which gives the cell great diversity of function.</a:t>
            </a:r>
          </a:p>
          <a:p>
            <a:r>
              <a:rPr lang="en-US" dirty="0" smtClean="0"/>
              <a:t>These codes differ substantially between species. How did they get there?</a:t>
            </a:r>
            <a:endParaRPr lang="en-US" dirty="0"/>
          </a:p>
        </p:txBody>
      </p:sp>
    </p:spTree>
    <p:custDataLst>
      <p:tags r:id="rId1"/>
    </p:custDataLst>
    <p:extLst>
      <p:ext uri="{BB962C8B-B14F-4D97-AF65-F5344CB8AC3E}">
        <p14:creationId xmlns:p14="http://schemas.microsoft.com/office/powerpoint/2010/main" val="99691868"/>
      </p:ext>
    </p:extLst>
  </p:cSld>
  <p:clrMapOvr>
    <a:masterClrMapping/>
  </p:clrMapOvr>
  <mc:AlternateContent xmlns:mc="http://schemas.openxmlformats.org/markup-compatibility/2006">
    <mc:Choice xmlns:p14="http://schemas.microsoft.com/office/powerpoint/2010/main" Requires="p14">
      <p:transition spd="slow" p14:dur="2000" advTm="32943"/>
    </mc:Choice>
    <mc:Fallback>
      <p:transition spd="slow" advTm="329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Biblical Account</a:t>
            </a:r>
            <a:endParaRPr lang="en-US" dirty="0"/>
          </a:p>
        </p:txBody>
      </p:sp>
      <p:sp>
        <p:nvSpPr>
          <p:cNvPr id="3" name="Content Placeholder 2"/>
          <p:cNvSpPr>
            <a:spLocks noGrp="1"/>
          </p:cNvSpPr>
          <p:nvPr>
            <p:ph idx="1"/>
          </p:nvPr>
        </p:nvSpPr>
        <p:spPr/>
        <p:txBody>
          <a:bodyPr>
            <a:normAutofit fontScale="92500"/>
          </a:bodyPr>
          <a:lstStyle/>
          <a:p>
            <a:r>
              <a:rPr lang="en-US" dirty="0" smtClean="0"/>
              <a:t>In Genesis one, we are told that God made man, both male &amp; female, in His own image, without any further detail.</a:t>
            </a:r>
          </a:p>
          <a:p>
            <a:r>
              <a:rPr lang="en-US" dirty="0" smtClean="0"/>
              <a:t>In Genesis two, we are told in addition that God made the human male first (from the dust of the earth), and made the female later from his side.</a:t>
            </a:r>
          </a:p>
          <a:p>
            <a:r>
              <a:rPr lang="en-US" dirty="0" smtClean="0"/>
              <a:t>This pair, though created morally good, rebelled &amp; brought disaster to themselves &amp; their offspring.</a:t>
            </a:r>
            <a:endParaRPr lang="en-US" dirty="0"/>
          </a:p>
        </p:txBody>
      </p:sp>
    </p:spTree>
    <p:custDataLst>
      <p:tags r:id="rId1"/>
    </p:custDataLst>
    <p:extLst>
      <p:ext uri="{BB962C8B-B14F-4D97-AF65-F5344CB8AC3E}">
        <p14:creationId xmlns:p14="http://schemas.microsoft.com/office/powerpoint/2010/main" val="2132863419"/>
      </p:ext>
    </p:extLst>
  </p:cSld>
  <p:clrMapOvr>
    <a:masterClrMapping/>
  </p:clrMapOvr>
  <mc:AlternateContent xmlns:mc="http://schemas.openxmlformats.org/markup-compatibility/2006">
    <mc:Choice xmlns:p14="http://schemas.microsoft.com/office/powerpoint/2010/main" Requires="p14">
      <p:transition spd="slow" p14:dur="2000" advTm="33072"/>
    </mc:Choice>
    <mc:Fallback>
      <p:transition spd="slow" advTm="330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Conclusions</a:t>
            </a:r>
            <a:endParaRPr lang="en-US" dirty="0"/>
          </a:p>
        </p:txBody>
      </p:sp>
      <p:sp>
        <p:nvSpPr>
          <p:cNvPr id="3" name="Content Placeholder 2"/>
          <p:cNvSpPr>
            <a:spLocks noGrp="1"/>
          </p:cNvSpPr>
          <p:nvPr>
            <p:ph idx="1"/>
          </p:nvPr>
        </p:nvSpPr>
        <p:spPr/>
        <p:txBody>
          <a:bodyPr>
            <a:normAutofit lnSpcReduction="10000"/>
          </a:bodyPr>
          <a:lstStyle/>
          <a:p>
            <a:r>
              <a:rPr lang="en-US" dirty="0" smtClean="0"/>
              <a:t>Life in general (&amp; humans in particular) seem to be very cleverly designed, even without taking the intellectual &amp; spiritual differences between humans &amp; apes into account.</a:t>
            </a:r>
          </a:p>
          <a:p>
            <a:r>
              <a:rPr lang="en-US" dirty="0" smtClean="0"/>
              <a:t>It now appears that the development of life over the history of the earth looks more like what we are learning to do in genetic engineering than it does like unguided processes.</a:t>
            </a:r>
            <a:endParaRPr lang="en-US" dirty="0"/>
          </a:p>
        </p:txBody>
      </p:sp>
    </p:spTree>
    <p:custDataLst>
      <p:tags r:id="rId1"/>
    </p:custDataLst>
    <p:extLst>
      <p:ext uri="{BB962C8B-B14F-4D97-AF65-F5344CB8AC3E}">
        <p14:creationId xmlns:p14="http://schemas.microsoft.com/office/powerpoint/2010/main" val="334408040"/>
      </p:ext>
    </p:extLst>
  </p:cSld>
  <p:clrMapOvr>
    <a:masterClrMapping/>
  </p:clrMapOvr>
  <mc:AlternateContent xmlns:mc="http://schemas.openxmlformats.org/markup-compatibility/2006">
    <mc:Choice xmlns:p14="http://schemas.microsoft.com/office/powerpoint/2010/main" Requires="p14">
      <p:transition spd="slow" p14:dur="2000" advTm="30381"/>
    </mc:Choice>
    <mc:Fallback>
      <p:transition spd="slow" advTm="3038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About Adam?</a:t>
            </a:r>
            <a:endParaRPr lang="en-US" dirty="0"/>
          </a:p>
        </p:txBody>
      </p:sp>
      <p:sp>
        <p:nvSpPr>
          <p:cNvPr id="3" name="Content Placeholder 2"/>
          <p:cNvSpPr>
            <a:spLocks noGrp="1"/>
          </p:cNvSpPr>
          <p:nvPr>
            <p:ph idx="1"/>
          </p:nvPr>
        </p:nvSpPr>
        <p:spPr/>
        <p:txBody>
          <a:bodyPr>
            <a:normAutofit lnSpcReduction="10000"/>
          </a:bodyPr>
          <a:lstStyle/>
          <a:p>
            <a:r>
              <a:rPr lang="en-US" dirty="0" smtClean="0"/>
              <a:t>One problem in fitting the evidence from nature with that of Scripture is the question: Where does Adam fit into the chronology of the fossil record?</a:t>
            </a:r>
          </a:p>
          <a:p>
            <a:r>
              <a:rPr lang="en-US" dirty="0" smtClean="0"/>
              <a:t>Is Adam rather recent, as young-earth creationists and some old-earth creationists say?</a:t>
            </a:r>
          </a:p>
          <a:p>
            <a:r>
              <a:rPr lang="en-US" dirty="0" smtClean="0"/>
              <a:t>Is he further back, as other old-earth creationists suggest?</a:t>
            </a:r>
            <a:endParaRPr lang="en-US" dirty="0"/>
          </a:p>
        </p:txBody>
      </p:sp>
    </p:spTree>
    <p:custDataLst>
      <p:tags r:id="rId1"/>
    </p:custDataLst>
    <p:extLst>
      <p:ext uri="{BB962C8B-B14F-4D97-AF65-F5344CB8AC3E}">
        <p14:creationId xmlns:p14="http://schemas.microsoft.com/office/powerpoint/2010/main" val="424532497"/>
      </p:ext>
    </p:extLst>
  </p:cSld>
  <p:clrMapOvr>
    <a:masterClrMapping/>
  </p:clrMapOvr>
  <mc:AlternateContent xmlns:mc="http://schemas.openxmlformats.org/markup-compatibility/2006">
    <mc:Choice xmlns:p14="http://schemas.microsoft.com/office/powerpoint/2010/main" Requires="p14">
      <p:transition spd="slow" p14:dur="2000" advTm="24173"/>
    </mc:Choice>
    <mc:Fallback>
      <p:transition spd="slow" advTm="241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Standard Scheme for </a:t>
            </a:r>
            <a:r>
              <a:rPr lang="en-US" dirty="0" err="1" smtClean="0"/>
              <a:t>Hominins</a:t>
            </a:r>
            <a:endParaRPr lang="en-US" dirty="0"/>
          </a:p>
        </p:txBody>
      </p:sp>
      <p:pic>
        <p:nvPicPr>
          <p:cNvPr id="4" name="Content Placeholder 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890847" y="2245822"/>
            <a:ext cx="3071553" cy="3433156"/>
          </a:xfrm>
        </p:spPr>
      </p:pic>
      <p:sp>
        <p:nvSpPr>
          <p:cNvPr id="8" name="Content Placeholder 7"/>
          <p:cNvSpPr>
            <a:spLocks noGrp="1"/>
          </p:cNvSpPr>
          <p:nvPr>
            <p:ph sz="half" idx="2"/>
          </p:nvPr>
        </p:nvSpPr>
        <p:spPr/>
        <p:txBody>
          <a:bodyPr/>
          <a:lstStyle/>
          <a:p>
            <a:r>
              <a:rPr lang="en-US" dirty="0" smtClean="0"/>
              <a:t>One old-earth creationist I know puts Adam back at 5 million years, with the appearance of the Australopithecines.</a:t>
            </a:r>
          </a:p>
          <a:p>
            <a:r>
              <a:rPr lang="en-US" dirty="0" smtClean="0"/>
              <a:t>Another puts Adam up at about 5000 BC, just before the historical period begins.</a:t>
            </a:r>
            <a:endParaRPr lang="en-US" dirty="0"/>
          </a:p>
        </p:txBody>
      </p:sp>
      <p:sp>
        <p:nvSpPr>
          <p:cNvPr id="3" name="Oval 2"/>
          <p:cNvSpPr/>
          <p:nvPr/>
        </p:nvSpPr>
        <p:spPr>
          <a:xfrm>
            <a:off x="2286000" y="2286000"/>
            <a:ext cx="1752600" cy="137160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1295400" y="3505200"/>
            <a:ext cx="9144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429000" y="1880558"/>
            <a:ext cx="1219200" cy="381000"/>
          </a:xfrm>
          <a:prstGeom prst="rect">
            <a:avLst/>
          </a:prstGeom>
          <a:noFill/>
        </p:spPr>
        <p:txBody>
          <a:bodyPr wrap="square" rtlCol="0">
            <a:spAutoFit/>
          </a:bodyPr>
          <a:lstStyle/>
          <a:p>
            <a:r>
              <a:rPr lang="en-US" dirty="0" smtClean="0">
                <a:solidFill>
                  <a:srgbClr val="0070C0"/>
                </a:solidFill>
              </a:rPr>
              <a:t>Homo</a:t>
            </a:r>
            <a:endParaRPr lang="en-US" dirty="0">
              <a:solidFill>
                <a:srgbClr val="0070C0"/>
              </a:solidFill>
            </a:endParaRPr>
          </a:p>
        </p:txBody>
      </p:sp>
      <p:sp>
        <p:nvSpPr>
          <p:cNvPr id="7" name="TextBox 6"/>
          <p:cNvSpPr txBox="1"/>
          <p:nvPr/>
        </p:nvSpPr>
        <p:spPr>
          <a:xfrm>
            <a:off x="1285336" y="3135868"/>
            <a:ext cx="778166" cy="369332"/>
          </a:xfrm>
          <a:prstGeom prst="rect">
            <a:avLst/>
          </a:prstGeom>
          <a:noFill/>
        </p:spPr>
        <p:txBody>
          <a:bodyPr wrap="square" rtlCol="0">
            <a:spAutoFit/>
          </a:bodyPr>
          <a:lstStyle/>
          <a:p>
            <a:r>
              <a:rPr lang="en-US" dirty="0" smtClean="0">
                <a:solidFill>
                  <a:srgbClr val="FF0000"/>
                </a:solidFill>
              </a:rPr>
              <a:t>Lucy</a:t>
            </a:r>
            <a:endParaRPr lang="en-US" dirty="0">
              <a:solidFill>
                <a:srgbClr val="FF0000"/>
              </a:solidFill>
            </a:endParaRPr>
          </a:p>
        </p:txBody>
      </p:sp>
    </p:spTree>
    <p:custDataLst>
      <p:tags r:id="rId1"/>
    </p:custDataLst>
    <p:extLst>
      <p:ext uri="{BB962C8B-B14F-4D97-AF65-F5344CB8AC3E}">
        <p14:creationId xmlns:p14="http://schemas.microsoft.com/office/powerpoint/2010/main" val="3564467645"/>
      </p:ext>
    </p:extLst>
  </p:cSld>
  <p:clrMapOvr>
    <a:masterClrMapping/>
  </p:clrMapOvr>
  <mc:AlternateContent xmlns:mc="http://schemas.openxmlformats.org/markup-compatibility/2006">
    <mc:Choice xmlns:p14="http://schemas.microsoft.com/office/powerpoint/2010/main" Requires="p14">
      <p:transition spd="slow" p14:dur="2000" advTm="90450"/>
    </mc:Choice>
    <mc:Fallback>
      <p:transition spd="slow" advTm="904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8">
                                            <p:txEl>
                                              <p:pRg st="0" end="0"/>
                                            </p:txEl>
                                          </p:spTgt>
                                        </p:tgtEl>
                                        <p:attrNameLst>
                                          <p:attrName>style.visibility</p:attrName>
                                        </p:attrNameLst>
                                      </p:cBhvr>
                                      <p:to>
                                        <p:strVal val="visible"/>
                                      </p:to>
                                    </p:set>
                                    <p:anim calcmode="lin" valueType="num">
                                      <p:cBhvr additive="base">
                                        <p:cTn id="36"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8">
                                            <p:txEl>
                                              <p:pRg st="1" end="1"/>
                                            </p:txEl>
                                          </p:spTgt>
                                        </p:tgtEl>
                                        <p:attrNameLst>
                                          <p:attrName>style.visibility</p:attrName>
                                        </p:attrNameLst>
                                      </p:cBhvr>
                                      <p:to>
                                        <p:strVal val="visible"/>
                                      </p:to>
                                    </p:set>
                                    <p:anim calcmode="lin" valueType="num">
                                      <p:cBhvr additive="base">
                                        <p:cTn id="42"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3" grpId="0" animBg="1"/>
      <p:bldP spid="5" grpId="0" animBg="1"/>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Homo </a:t>
            </a:r>
            <a:r>
              <a:rPr lang="en-US" dirty="0" err="1" smtClean="0"/>
              <a:t>vs</a:t>
            </a:r>
            <a:r>
              <a:rPr lang="en-US" dirty="0" smtClean="0"/>
              <a:t> pre-Homo</a:t>
            </a:r>
            <a:endParaRPr lang="en-US" dirty="0"/>
          </a:p>
        </p:txBody>
      </p:sp>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267200" y="1371600"/>
            <a:ext cx="3787434" cy="4913579"/>
          </a:xfrm>
        </p:spPr>
      </p:pic>
      <p:sp>
        <p:nvSpPr>
          <p:cNvPr id="6" name="Content Placeholder 5"/>
          <p:cNvSpPr>
            <a:spLocks noGrp="1"/>
          </p:cNvSpPr>
          <p:nvPr>
            <p:ph sz="half" idx="1"/>
          </p:nvPr>
        </p:nvSpPr>
        <p:spPr>
          <a:xfrm>
            <a:off x="533400" y="2133600"/>
            <a:ext cx="3352800" cy="4525963"/>
          </a:xfrm>
        </p:spPr>
        <p:txBody>
          <a:bodyPr/>
          <a:lstStyle/>
          <a:p>
            <a:r>
              <a:rPr lang="en-US" dirty="0" err="1" smtClean="0"/>
              <a:t>a,c</a:t>
            </a:r>
            <a:r>
              <a:rPr lang="en-US" dirty="0" smtClean="0"/>
              <a:t>: human</a:t>
            </a:r>
          </a:p>
          <a:p>
            <a:r>
              <a:rPr lang="en-US" dirty="0" err="1"/>
              <a:t>b</a:t>
            </a:r>
            <a:r>
              <a:rPr lang="en-US" dirty="0" err="1" smtClean="0"/>
              <a:t>,d</a:t>
            </a:r>
            <a:r>
              <a:rPr lang="en-US" dirty="0" smtClean="0"/>
              <a:t>: chimp</a:t>
            </a:r>
          </a:p>
          <a:p>
            <a:r>
              <a:rPr lang="en-US" dirty="0" smtClean="0"/>
              <a:t>e: Homo erectus</a:t>
            </a:r>
          </a:p>
          <a:p>
            <a:r>
              <a:rPr lang="en-US" dirty="0"/>
              <a:t>f</a:t>
            </a:r>
            <a:r>
              <a:rPr lang="en-US" dirty="0" smtClean="0"/>
              <a:t>: Australopithecus </a:t>
            </a:r>
            <a:r>
              <a:rPr lang="en-US" dirty="0" err="1" smtClean="0"/>
              <a:t>afarensis</a:t>
            </a:r>
            <a:r>
              <a:rPr lang="en-US" dirty="0" smtClean="0"/>
              <a:t> (Lucy)</a:t>
            </a:r>
            <a:endParaRPr lang="en-US" dirty="0"/>
          </a:p>
        </p:txBody>
      </p:sp>
      <p:sp>
        <p:nvSpPr>
          <p:cNvPr id="3" name="Oval 2"/>
          <p:cNvSpPr/>
          <p:nvPr/>
        </p:nvSpPr>
        <p:spPr>
          <a:xfrm>
            <a:off x="3886200" y="4191000"/>
            <a:ext cx="4267200" cy="2057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3733800" y="1447800"/>
            <a:ext cx="4876800" cy="2514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676400" y="5154753"/>
            <a:ext cx="1981200" cy="369332"/>
          </a:xfrm>
          <a:prstGeom prst="rect">
            <a:avLst/>
          </a:prstGeom>
          <a:noFill/>
        </p:spPr>
        <p:txBody>
          <a:bodyPr wrap="square" rtlCol="0">
            <a:spAutoFit/>
          </a:bodyPr>
          <a:lstStyle/>
          <a:p>
            <a:r>
              <a:rPr lang="en-US" dirty="0" smtClean="0">
                <a:solidFill>
                  <a:srgbClr val="FF0000"/>
                </a:solidFill>
              </a:rPr>
              <a:t>Ape-like body plan</a:t>
            </a:r>
            <a:endParaRPr lang="en-US" dirty="0">
              <a:solidFill>
                <a:srgbClr val="FF0000"/>
              </a:solidFill>
            </a:endParaRPr>
          </a:p>
        </p:txBody>
      </p:sp>
      <p:sp>
        <p:nvSpPr>
          <p:cNvPr id="9" name="TextBox 8"/>
          <p:cNvSpPr txBox="1"/>
          <p:nvPr/>
        </p:nvSpPr>
        <p:spPr>
          <a:xfrm>
            <a:off x="1828800" y="1524000"/>
            <a:ext cx="2362200" cy="369332"/>
          </a:xfrm>
          <a:prstGeom prst="rect">
            <a:avLst/>
          </a:prstGeom>
          <a:noFill/>
        </p:spPr>
        <p:txBody>
          <a:bodyPr wrap="square" rtlCol="0">
            <a:spAutoFit/>
          </a:bodyPr>
          <a:lstStyle/>
          <a:p>
            <a:r>
              <a:rPr lang="en-US" dirty="0" smtClean="0">
                <a:solidFill>
                  <a:srgbClr val="0070C0"/>
                </a:solidFill>
              </a:rPr>
              <a:t>Human-like body plan</a:t>
            </a:r>
            <a:endParaRPr lang="en-US" dirty="0">
              <a:solidFill>
                <a:srgbClr val="0070C0"/>
              </a:solidFill>
            </a:endParaRPr>
          </a:p>
        </p:txBody>
      </p:sp>
    </p:spTree>
    <p:custDataLst>
      <p:tags r:id="rId1"/>
    </p:custDataLst>
    <p:extLst>
      <p:ext uri="{BB962C8B-B14F-4D97-AF65-F5344CB8AC3E}">
        <p14:creationId xmlns:p14="http://schemas.microsoft.com/office/powerpoint/2010/main" val="1417101447"/>
      </p:ext>
    </p:extLst>
  </p:cSld>
  <p:clrMapOvr>
    <a:masterClrMapping/>
  </p:clrMapOvr>
  <mc:AlternateContent xmlns:mc="http://schemas.openxmlformats.org/markup-compatibility/2006">
    <mc:Choice xmlns:p14="http://schemas.microsoft.com/office/powerpoint/2010/main" Requires="p14">
      <p:transition spd="slow" p14:dur="2000" advTm="59528"/>
    </mc:Choice>
    <mc:Fallback>
      <p:transition spd="slow" advTm="5952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additive="base">
                                        <p:cTn id="1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 calcmode="lin" valueType="num">
                                      <p:cBhvr additive="base">
                                        <p:cTn id="18"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 calcmode="lin" valueType="num">
                                      <p:cBhvr additive="base">
                                        <p:cTn id="24"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 calcmode="lin" valueType="num">
                                      <p:cBhvr additive="base">
                                        <p:cTn id="30"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fill="hold"/>
                                        <p:tgtEl>
                                          <p:spTgt spid="4"/>
                                        </p:tgtEl>
                                        <p:attrNameLst>
                                          <p:attrName>ppt_x</p:attrName>
                                        </p:attrNameLst>
                                      </p:cBhvr>
                                      <p:tavLst>
                                        <p:tav tm="0">
                                          <p:val>
                                            <p:strVal val="#ppt_x"/>
                                          </p:val>
                                        </p:tav>
                                        <p:tav tm="100000">
                                          <p:val>
                                            <p:strVal val="#ppt_x"/>
                                          </p:val>
                                        </p:tav>
                                      </p:tavLst>
                                    </p:anim>
                                    <p:anim calcmode="lin" valueType="num">
                                      <p:cBhvr additive="base">
                                        <p:cTn id="3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ppt_x"/>
                                          </p:val>
                                        </p:tav>
                                        <p:tav tm="100000">
                                          <p:val>
                                            <p:strVal val="#ppt_x"/>
                                          </p:val>
                                        </p:tav>
                                      </p:tavLst>
                                    </p:anim>
                                    <p:anim calcmode="lin" valueType="num">
                                      <p:cBhvr additive="base">
                                        <p:cTn id="4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3"/>
                                        </p:tgtEl>
                                        <p:attrNameLst>
                                          <p:attrName>style.visibility</p:attrName>
                                        </p:attrNameLst>
                                      </p:cBhvr>
                                      <p:to>
                                        <p:strVal val="visible"/>
                                      </p:to>
                                    </p:set>
                                    <p:anim calcmode="lin" valueType="num">
                                      <p:cBhvr additive="base">
                                        <p:cTn id="48" dur="500" fill="hold"/>
                                        <p:tgtEl>
                                          <p:spTgt spid="3"/>
                                        </p:tgtEl>
                                        <p:attrNameLst>
                                          <p:attrName>ppt_x</p:attrName>
                                        </p:attrNameLst>
                                      </p:cBhvr>
                                      <p:tavLst>
                                        <p:tav tm="0">
                                          <p:val>
                                            <p:strVal val="#ppt_x"/>
                                          </p:val>
                                        </p:tav>
                                        <p:tav tm="100000">
                                          <p:val>
                                            <p:strVal val="#ppt_x"/>
                                          </p:val>
                                        </p:tav>
                                      </p:tavLst>
                                    </p:anim>
                                    <p:anim calcmode="lin" valueType="num">
                                      <p:cBhvr additive="base">
                                        <p:cTn id="4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additive="base">
                                        <p:cTn id="54" dur="500" fill="hold"/>
                                        <p:tgtEl>
                                          <p:spTgt spid="8"/>
                                        </p:tgtEl>
                                        <p:attrNameLst>
                                          <p:attrName>ppt_x</p:attrName>
                                        </p:attrNameLst>
                                      </p:cBhvr>
                                      <p:tavLst>
                                        <p:tav tm="0">
                                          <p:val>
                                            <p:strVal val="#ppt_x"/>
                                          </p:val>
                                        </p:tav>
                                        <p:tav tm="100000">
                                          <p:val>
                                            <p:strVal val="#ppt_x"/>
                                          </p:val>
                                        </p:tav>
                                      </p:tavLst>
                                    </p:anim>
                                    <p:anim calcmode="lin" valueType="num">
                                      <p:cBhvr additive="base">
                                        <p:cTn id="5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3" grpId="0" animBg="1"/>
      <p:bldP spid="4" grpId="0" animBg="1"/>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What About Adam?</a:t>
            </a:r>
          </a:p>
        </p:txBody>
      </p:sp>
      <p:sp>
        <p:nvSpPr>
          <p:cNvPr id="6" name="Content Placeholder 5"/>
          <p:cNvSpPr>
            <a:spLocks noGrp="1"/>
          </p:cNvSpPr>
          <p:nvPr>
            <p:ph sz="half" idx="1"/>
          </p:nvPr>
        </p:nvSpPr>
        <p:spPr/>
        <p:txBody>
          <a:bodyPr>
            <a:normAutofit lnSpcReduction="10000"/>
          </a:bodyPr>
          <a:lstStyle/>
          <a:p>
            <a:r>
              <a:rPr lang="en-US" dirty="0" smtClean="0"/>
              <a:t>It seems to me Adam would have had a human-like body plan, rather than ape-like.</a:t>
            </a:r>
          </a:p>
          <a:p>
            <a:r>
              <a:rPr lang="en-US" dirty="0" smtClean="0"/>
              <a:t>But if Adam is Homo </a:t>
            </a:r>
            <a:r>
              <a:rPr lang="en-US" dirty="0" err="1" smtClean="0"/>
              <a:t>habilis</a:t>
            </a:r>
            <a:r>
              <a:rPr lang="en-US" dirty="0" smtClean="0"/>
              <a:t>, he could still go back 2.5 million years.</a:t>
            </a:r>
          </a:p>
          <a:p>
            <a:r>
              <a:rPr lang="en-US" dirty="0" smtClean="0"/>
              <a:t>This seems much too far back to be consistent with the Genesis genealogies.</a:t>
            </a:r>
          </a:p>
          <a:p>
            <a:endParaRPr lang="en-US" dirty="0"/>
          </a:p>
        </p:txBody>
      </p:sp>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572000" y="1676400"/>
            <a:ext cx="3952934" cy="4419600"/>
          </a:xfrm>
        </p:spPr>
      </p:pic>
      <p:sp>
        <p:nvSpPr>
          <p:cNvPr id="9" name="Oval 8"/>
          <p:cNvSpPr/>
          <p:nvPr/>
        </p:nvSpPr>
        <p:spPr>
          <a:xfrm>
            <a:off x="6659591" y="2743200"/>
            <a:ext cx="304800" cy="685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spTree>
    <p:custDataLst>
      <p:tags r:id="rId1"/>
    </p:custDataLst>
    <p:extLst>
      <p:ext uri="{BB962C8B-B14F-4D97-AF65-F5344CB8AC3E}">
        <p14:creationId xmlns:p14="http://schemas.microsoft.com/office/powerpoint/2010/main" val="2047722354"/>
      </p:ext>
    </p:extLst>
  </p:cSld>
  <p:clrMapOvr>
    <a:masterClrMapping/>
  </p:clrMapOvr>
  <mc:AlternateContent xmlns:mc="http://schemas.openxmlformats.org/markup-compatibility/2006">
    <mc:Choice xmlns:p14="http://schemas.microsoft.com/office/powerpoint/2010/main" Requires="p14">
      <p:transition spd="slow" p14:dur="2000" advTm="40026"/>
    </mc:Choice>
    <mc:Fallback>
      <p:transition spd="slow" advTm="400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 calcmode="lin" valueType="num">
                                      <p:cBhvr additive="base">
                                        <p:cTn id="25"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About Adam?</a:t>
            </a:r>
          </a:p>
        </p:txBody>
      </p:sp>
      <p:sp>
        <p:nvSpPr>
          <p:cNvPr id="3" name="Content Placeholder 2"/>
          <p:cNvSpPr>
            <a:spLocks noGrp="1"/>
          </p:cNvSpPr>
          <p:nvPr>
            <p:ph sz="half" idx="1"/>
          </p:nvPr>
        </p:nvSpPr>
        <p:spPr>
          <a:xfrm>
            <a:off x="381000" y="1905001"/>
            <a:ext cx="3352800" cy="4343400"/>
          </a:xfrm>
        </p:spPr>
        <p:txBody>
          <a:bodyPr>
            <a:normAutofit fontScale="92500" lnSpcReduction="20000"/>
          </a:bodyPr>
          <a:lstStyle/>
          <a:p>
            <a:r>
              <a:rPr lang="en-US" dirty="0" smtClean="0"/>
              <a:t>The same problem faces Homo erectus @ some 2 million years ago.</a:t>
            </a:r>
          </a:p>
          <a:p>
            <a:r>
              <a:rPr lang="en-US" dirty="0" smtClean="0"/>
              <a:t>This leaves Neanderthal and H. sapiens, which range from 10 to 100+  thousand years.</a:t>
            </a:r>
          </a:p>
          <a:p>
            <a:r>
              <a:rPr lang="en-US" dirty="0" smtClean="0"/>
              <a:t>This is where most evangelicals place Adam.</a:t>
            </a:r>
          </a:p>
          <a:p>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829775" y="2286000"/>
            <a:ext cx="4857025" cy="3048000"/>
          </a:xfrm>
        </p:spPr>
      </p:pic>
      <p:sp>
        <p:nvSpPr>
          <p:cNvPr id="6" name="Oval 5"/>
          <p:cNvSpPr/>
          <p:nvPr/>
        </p:nvSpPr>
        <p:spPr>
          <a:xfrm>
            <a:off x="6781800" y="3886200"/>
            <a:ext cx="1905000" cy="1295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973133348"/>
      </p:ext>
    </p:extLst>
  </p:cSld>
  <p:clrMapOvr>
    <a:masterClrMapping/>
  </p:clrMapOvr>
  <mc:AlternateContent xmlns:mc="http://schemas.openxmlformats.org/markup-compatibility/2006">
    <mc:Choice xmlns:p14="http://schemas.microsoft.com/office/powerpoint/2010/main" Requires="p14">
      <p:transition spd="slow" p14:dur="2000" advTm="67119"/>
    </mc:Choice>
    <mc:Fallback>
      <p:transition spd="slow" advTm="671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More on Adam</a:t>
            </a:r>
            <a:endParaRPr lang="en-US" dirty="0"/>
          </a:p>
        </p:txBody>
      </p:sp>
      <p:sp>
        <p:nvSpPr>
          <p:cNvPr id="6" name="Content Placeholder 5"/>
          <p:cNvSpPr>
            <a:spLocks noGrp="1"/>
          </p:cNvSpPr>
          <p:nvPr>
            <p:ph idx="1"/>
          </p:nvPr>
        </p:nvSpPr>
        <p:spPr/>
        <p:txBody>
          <a:bodyPr/>
          <a:lstStyle/>
          <a:p>
            <a:r>
              <a:rPr lang="en-US" dirty="0" smtClean="0"/>
              <a:t>Within these parameters, there are two abrupt changes:</a:t>
            </a:r>
          </a:p>
          <a:p>
            <a:pPr lvl="1"/>
            <a:r>
              <a:rPr lang="en-US" dirty="0" smtClean="0"/>
              <a:t>130,000 </a:t>
            </a:r>
            <a:r>
              <a:rPr lang="en-US" dirty="0" err="1" smtClean="0"/>
              <a:t>yrs</a:t>
            </a:r>
            <a:r>
              <a:rPr lang="en-US" dirty="0" smtClean="0"/>
              <a:t> BP: the appearance of anatomically modern humans</a:t>
            </a:r>
          </a:p>
          <a:p>
            <a:pPr lvl="1"/>
            <a:r>
              <a:rPr lang="en-US" dirty="0" smtClean="0"/>
              <a:t>40,000 </a:t>
            </a:r>
            <a:r>
              <a:rPr lang="en-US" dirty="0" err="1" smtClean="0"/>
              <a:t>yrs</a:t>
            </a:r>
            <a:r>
              <a:rPr lang="en-US" dirty="0" smtClean="0"/>
              <a:t> BP: the explosion of culture</a:t>
            </a:r>
          </a:p>
          <a:p>
            <a:r>
              <a:rPr lang="en-US" dirty="0" smtClean="0"/>
              <a:t>Others have suggested even more recent dates, but these face the problem of pre-</a:t>
            </a:r>
            <a:r>
              <a:rPr lang="en-US" dirty="0" err="1" smtClean="0"/>
              <a:t>Adamite</a:t>
            </a:r>
            <a:r>
              <a:rPr lang="en-US" dirty="0" smtClean="0"/>
              <a:t> humans.</a:t>
            </a:r>
            <a:endParaRPr lang="en-US" dirty="0"/>
          </a:p>
        </p:txBody>
      </p:sp>
    </p:spTree>
    <p:custDataLst>
      <p:tags r:id="rId1"/>
    </p:custDataLst>
    <p:extLst>
      <p:ext uri="{BB962C8B-B14F-4D97-AF65-F5344CB8AC3E}">
        <p14:creationId xmlns:p14="http://schemas.microsoft.com/office/powerpoint/2010/main" val="3027687266"/>
      </p:ext>
    </p:extLst>
  </p:cSld>
  <p:clrMapOvr>
    <a:masterClrMapping/>
  </p:clrMapOvr>
  <mc:AlternateContent xmlns:mc="http://schemas.openxmlformats.org/markup-compatibility/2006">
    <mc:Choice xmlns:p14="http://schemas.microsoft.com/office/powerpoint/2010/main" Requires="p14">
      <p:transition spd="slow" p14:dur="2000" advTm="73130"/>
    </mc:Choice>
    <mc:Fallback>
      <p:transition spd="slow" advTm="731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2"/>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a:t>
            </a:r>
            <a:r>
              <a:rPr lang="en-US" dirty="0" err="1" smtClean="0"/>
              <a:t>Adamites</a:t>
            </a:r>
            <a:endParaRPr lang="en-US" dirty="0"/>
          </a:p>
        </p:txBody>
      </p:sp>
      <p:sp>
        <p:nvSpPr>
          <p:cNvPr id="3" name="Content Placeholder 2"/>
          <p:cNvSpPr>
            <a:spLocks noGrp="1"/>
          </p:cNvSpPr>
          <p:nvPr>
            <p:ph idx="1"/>
          </p:nvPr>
        </p:nvSpPr>
        <p:spPr/>
        <p:txBody>
          <a:bodyPr/>
          <a:lstStyle/>
          <a:p>
            <a:r>
              <a:rPr lang="en-US" dirty="0" smtClean="0"/>
              <a:t>But in any case, we have something that looks rather human, that was able to construct tools and even used fire before these dates.</a:t>
            </a:r>
          </a:p>
          <a:p>
            <a:r>
              <a:rPr lang="en-US" dirty="0" smtClean="0"/>
              <a:t>On a genetic engineering view of the development of life, this would suggest that God (or his angels) made preparatory models before God put his image in humans.</a:t>
            </a:r>
            <a:endParaRPr lang="en-US" dirty="0"/>
          </a:p>
        </p:txBody>
      </p:sp>
    </p:spTree>
    <p:custDataLst>
      <p:tags r:id="rId1"/>
    </p:custDataLst>
    <p:extLst>
      <p:ext uri="{BB962C8B-B14F-4D97-AF65-F5344CB8AC3E}">
        <p14:creationId xmlns:p14="http://schemas.microsoft.com/office/powerpoint/2010/main" val="3827945382"/>
      </p:ext>
    </p:extLst>
  </p:cSld>
  <p:clrMapOvr>
    <a:masterClrMapping/>
  </p:clrMapOvr>
  <mc:AlternateContent xmlns:mc="http://schemas.openxmlformats.org/markup-compatibility/2006">
    <mc:Choice xmlns:p14="http://schemas.microsoft.com/office/powerpoint/2010/main" Requires="p14">
      <p:transition spd="slow" p14:dur="2000" advTm="51530"/>
    </mc:Choice>
    <mc:Fallback>
      <p:transition spd="slow" advTm="515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r>
              <a:rPr lang="en-US" dirty="0" smtClean="0"/>
              <a:t>That's where we are at this point.</a:t>
            </a:r>
          </a:p>
          <a:p>
            <a:r>
              <a:rPr lang="en-US" dirty="0" smtClean="0"/>
              <a:t>It looks to me like God inserted an individual that looked rather like beings already living at that time, but that God put His image in this being and he became the progenitor of the human race.</a:t>
            </a:r>
            <a:endParaRPr lang="en-US" dirty="0"/>
          </a:p>
        </p:txBody>
      </p:sp>
    </p:spTree>
    <p:custDataLst>
      <p:tags r:id="rId1"/>
    </p:custDataLst>
    <p:extLst>
      <p:ext uri="{BB962C8B-B14F-4D97-AF65-F5344CB8AC3E}">
        <p14:creationId xmlns:p14="http://schemas.microsoft.com/office/powerpoint/2010/main" val="3483100565"/>
      </p:ext>
    </p:extLst>
  </p:cSld>
  <p:clrMapOvr>
    <a:masterClrMapping/>
  </p:clrMapOvr>
  <mc:AlternateContent xmlns:mc="http://schemas.openxmlformats.org/markup-compatibility/2006">
    <mc:Choice xmlns:p14="http://schemas.microsoft.com/office/powerpoint/2010/main" Requires="p14">
      <p:transition spd="slow" p14:dur="2000" advTm="18658"/>
    </mc:Choice>
    <mc:Fallback>
      <p:transition spd="slow" advTm="186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Further Reading</a:t>
            </a:r>
            <a:endParaRPr lang="en-US" dirty="0"/>
          </a:p>
        </p:txBody>
      </p:sp>
      <p:sp>
        <p:nvSpPr>
          <p:cNvPr id="3" name="Content Placeholder 2"/>
          <p:cNvSpPr>
            <a:spLocks noGrp="1"/>
          </p:cNvSpPr>
          <p:nvPr>
            <p:ph idx="1"/>
          </p:nvPr>
        </p:nvSpPr>
        <p:spPr/>
        <p:txBody>
          <a:bodyPr/>
          <a:lstStyle/>
          <a:p>
            <a:r>
              <a:rPr lang="en-US" dirty="0" smtClean="0"/>
              <a:t>John Bloom, "On Human Origins: A Survey," </a:t>
            </a:r>
            <a:r>
              <a:rPr lang="en-US" i="1" smtClean="0"/>
              <a:t>Christian Scholar's </a:t>
            </a:r>
            <a:r>
              <a:rPr lang="en-US" i="1" dirty="0" smtClean="0"/>
              <a:t>Review</a:t>
            </a:r>
            <a:r>
              <a:rPr lang="en-US" dirty="0" smtClean="0"/>
              <a:t> 27 (1997), 181-203.</a:t>
            </a:r>
          </a:p>
          <a:p>
            <a:r>
              <a:rPr lang="en-US" dirty="0" smtClean="0"/>
              <a:t>Ann </a:t>
            </a:r>
            <a:r>
              <a:rPr lang="en-US" dirty="0" err="1" smtClean="0"/>
              <a:t>Gauger</a:t>
            </a:r>
            <a:r>
              <a:rPr lang="en-US" dirty="0" smtClean="0"/>
              <a:t>, Douglas Axe &amp; Casey </a:t>
            </a:r>
            <a:r>
              <a:rPr lang="en-US" dirty="0" err="1" smtClean="0"/>
              <a:t>Luskin</a:t>
            </a:r>
            <a:r>
              <a:rPr lang="en-US" dirty="0" smtClean="0"/>
              <a:t>, </a:t>
            </a:r>
            <a:r>
              <a:rPr lang="en-US" i="1" dirty="0" smtClean="0"/>
              <a:t>Science &amp; Human Origins</a:t>
            </a:r>
            <a:r>
              <a:rPr lang="en-US" dirty="0" smtClean="0"/>
              <a:t> (Discovery Institute, 2012).</a:t>
            </a:r>
          </a:p>
          <a:p>
            <a:r>
              <a:rPr lang="en-US" dirty="0" err="1" smtClean="0"/>
              <a:t>Fazale</a:t>
            </a:r>
            <a:r>
              <a:rPr lang="en-US" dirty="0" smtClean="0"/>
              <a:t> </a:t>
            </a:r>
            <a:r>
              <a:rPr lang="en-US" dirty="0" err="1" smtClean="0"/>
              <a:t>Rana</a:t>
            </a:r>
            <a:r>
              <a:rPr lang="en-US" dirty="0" smtClean="0"/>
              <a:t> with Hugh Ross, </a:t>
            </a:r>
            <a:r>
              <a:rPr lang="en-US" i="1" dirty="0" smtClean="0"/>
              <a:t>Who Was Adam?</a:t>
            </a:r>
            <a:r>
              <a:rPr lang="en-US" dirty="0" smtClean="0"/>
              <a:t> (</a:t>
            </a:r>
            <a:r>
              <a:rPr lang="en-US" dirty="0" err="1" smtClean="0"/>
              <a:t>NavPress</a:t>
            </a:r>
            <a:r>
              <a:rPr lang="en-US" dirty="0" smtClean="0"/>
              <a:t>, 2005).</a:t>
            </a:r>
            <a:endParaRPr lang="en-US" dirty="0"/>
          </a:p>
        </p:txBody>
      </p:sp>
    </p:spTree>
    <p:custDataLst>
      <p:tags r:id="rId1"/>
    </p:custDataLst>
    <p:extLst>
      <p:ext uri="{BB962C8B-B14F-4D97-AF65-F5344CB8AC3E}">
        <p14:creationId xmlns:p14="http://schemas.microsoft.com/office/powerpoint/2010/main" val="2301949776"/>
      </p:ext>
    </p:extLst>
  </p:cSld>
  <p:clrMapOvr>
    <a:masterClrMapping/>
  </p:clrMapOvr>
  <mc:AlternateContent xmlns:mc="http://schemas.openxmlformats.org/markup-compatibility/2006">
    <mc:Choice xmlns:p14="http://schemas.microsoft.com/office/powerpoint/2010/main" Requires="p14">
      <p:transition spd="slow" p14:dur="2000" advTm="48082"/>
    </mc:Choice>
    <mc:Fallback>
      <p:transition spd="slow" advTm="480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Evolutionary Account</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 typical evolutionary picture of human origins is that mankind developed gradually from a whole population of apes over the course of millions of years. </a:t>
            </a:r>
          </a:p>
          <a:p>
            <a:r>
              <a:rPr lang="en-US" dirty="0" smtClean="0"/>
              <a:t>Thus there never was an original pair, so that the fall of humans (if such ever happened) must have been something quite different.</a:t>
            </a:r>
          </a:p>
          <a:p>
            <a:r>
              <a:rPr lang="en-US" dirty="0" smtClean="0"/>
              <a:t>This account dominates education &amp; the media, liberal Christendom, and is beginning to have influence in evangelical circles.</a:t>
            </a:r>
            <a:endParaRPr lang="en-US" dirty="0"/>
          </a:p>
        </p:txBody>
      </p:sp>
    </p:spTree>
    <p:custDataLst>
      <p:tags r:id="rId1"/>
    </p:custDataLst>
    <p:extLst>
      <p:ext uri="{BB962C8B-B14F-4D97-AF65-F5344CB8AC3E}">
        <p14:creationId xmlns:p14="http://schemas.microsoft.com/office/powerpoint/2010/main" val="3126151913"/>
      </p:ext>
    </p:extLst>
  </p:cSld>
  <p:clrMapOvr>
    <a:masterClrMapping/>
  </p:clrMapOvr>
  <mc:AlternateContent xmlns:mc="http://schemas.openxmlformats.org/markup-compatibility/2006">
    <mc:Choice xmlns:p14="http://schemas.microsoft.com/office/powerpoint/2010/main" Requires="p14">
      <p:transition spd="slow" p14:dur="2000" advTm="28833"/>
    </mc:Choice>
    <mc:Fallback>
      <p:transition spd="slow" advTm="288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End … So Far</a:t>
            </a:r>
            <a:endParaRPr lang="en-US" dirty="0"/>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0" y="3429000"/>
            <a:ext cx="4160520" cy="2171700"/>
          </a:xfrm>
          <a:prstGeom prst="rect">
            <a:avLst/>
          </a:prstGeom>
        </p:spPr>
      </p:pic>
    </p:spTree>
    <p:custDataLst>
      <p:tags r:id="rId1"/>
    </p:custDataLst>
    <p:extLst>
      <p:ext uri="{BB962C8B-B14F-4D97-AF65-F5344CB8AC3E}">
        <p14:creationId xmlns:p14="http://schemas.microsoft.com/office/powerpoint/2010/main" val="3863774847"/>
      </p:ext>
    </p:extLst>
  </p:cSld>
  <p:clrMapOvr>
    <a:masterClrMapping/>
  </p:clrMapOvr>
  <mc:AlternateContent xmlns:mc="http://schemas.openxmlformats.org/markup-compatibility/2006">
    <mc:Choice xmlns:p14="http://schemas.microsoft.com/office/powerpoint/2010/main" Requires="p14">
      <p:transition spd="slow" p14:dur="2000" advTm="9505"/>
    </mc:Choice>
    <mc:Fallback>
      <p:transition spd="slow" advTm="950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Typical Presentation</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83981" y="2130074"/>
            <a:ext cx="4976037" cy="3466214"/>
          </a:xfrm>
        </p:spPr>
      </p:pic>
    </p:spTree>
    <p:custDataLst>
      <p:tags r:id="rId1"/>
    </p:custDataLst>
    <p:extLst>
      <p:ext uri="{BB962C8B-B14F-4D97-AF65-F5344CB8AC3E}">
        <p14:creationId xmlns:p14="http://schemas.microsoft.com/office/powerpoint/2010/main" val="957388502"/>
      </p:ext>
    </p:extLst>
  </p:cSld>
  <p:clrMapOvr>
    <a:masterClrMapping/>
  </p:clrMapOvr>
  <mc:AlternateContent xmlns:mc="http://schemas.openxmlformats.org/markup-compatibility/2006">
    <mc:Choice xmlns:p14="http://schemas.microsoft.com/office/powerpoint/2010/main" Requires="p14">
      <p:transition spd="slow" p14:dur="2000" advTm="15362"/>
    </mc:Choice>
    <mc:Fallback>
      <p:transition spd="slow" advTm="1536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Relation of Humans to Primates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97000" y="2275681"/>
            <a:ext cx="6350000" cy="3175000"/>
          </a:xfrm>
        </p:spPr>
      </p:pic>
    </p:spTree>
    <p:custDataLst>
      <p:tags r:id="rId1"/>
    </p:custDataLst>
    <p:extLst>
      <p:ext uri="{BB962C8B-B14F-4D97-AF65-F5344CB8AC3E}">
        <p14:creationId xmlns:p14="http://schemas.microsoft.com/office/powerpoint/2010/main" val="1679047123"/>
      </p:ext>
    </p:extLst>
  </p:cSld>
  <p:clrMapOvr>
    <a:masterClrMapping/>
  </p:clrMapOvr>
  <mc:AlternateContent xmlns:mc="http://schemas.openxmlformats.org/markup-compatibility/2006">
    <mc:Choice xmlns:p14="http://schemas.microsoft.com/office/powerpoint/2010/main" Requires="p14">
      <p:transition spd="slow" p14:dur="2000" advTm="55147"/>
    </mc:Choice>
    <mc:Fallback>
      <p:transition spd="slow" advTm="5514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Relation to Other </a:t>
            </a:r>
            <a:r>
              <a:rPr lang="en-US" dirty="0" err="1" smtClean="0"/>
              <a:t>Hominins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14550" y="1753394"/>
            <a:ext cx="4914900" cy="4219575"/>
          </a:xfrm>
        </p:spPr>
      </p:pic>
    </p:spTree>
    <p:custDataLst>
      <p:tags r:id="rId1"/>
    </p:custDataLst>
    <p:extLst>
      <p:ext uri="{BB962C8B-B14F-4D97-AF65-F5344CB8AC3E}">
        <p14:creationId xmlns:p14="http://schemas.microsoft.com/office/powerpoint/2010/main" val="868570104"/>
      </p:ext>
    </p:extLst>
  </p:cSld>
  <p:clrMapOvr>
    <a:masterClrMapping/>
  </p:clrMapOvr>
  <mc:AlternateContent xmlns:mc="http://schemas.openxmlformats.org/markup-compatibility/2006">
    <mc:Choice xmlns:p14="http://schemas.microsoft.com/office/powerpoint/2010/main" Requires="p14">
      <p:transition spd="slow" p14:dur="2000" advTm="88350"/>
    </mc:Choice>
    <mc:Fallback>
      <p:transition spd="slow" advTm="883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Artist's Reconstructions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97079" y="1600200"/>
            <a:ext cx="3949842" cy="4525963"/>
          </a:xfrm>
        </p:spPr>
      </p:pic>
    </p:spTree>
    <p:custDataLst>
      <p:tags r:id="rId1"/>
    </p:custDataLst>
    <p:extLst>
      <p:ext uri="{BB962C8B-B14F-4D97-AF65-F5344CB8AC3E}">
        <p14:creationId xmlns:p14="http://schemas.microsoft.com/office/powerpoint/2010/main" val="920512203"/>
      </p:ext>
    </p:extLst>
  </p:cSld>
  <p:clrMapOvr>
    <a:masterClrMapping/>
  </p:clrMapOvr>
  <mc:AlternateContent xmlns:mc="http://schemas.openxmlformats.org/markup-compatibility/2006">
    <mc:Choice xmlns:p14="http://schemas.microsoft.com/office/powerpoint/2010/main" Requires="p14">
      <p:transition spd="slow" p14:dur="2000" advTm="37701"/>
    </mc:Choice>
    <mc:Fallback>
      <p:transition spd="slow" advTm="377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DNA: the Human Genome</a:t>
            </a:r>
            <a:endParaRPr lang="en-US" dirty="0"/>
          </a:p>
        </p:txBody>
      </p:sp>
      <p:sp>
        <p:nvSpPr>
          <p:cNvPr id="3" name="Content Placeholder 2"/>
          <p:cNvSpPr>
            <a:spLocks noGrp="1"/>
          </p:cNvSpPr>
          <p:nvPr>
            <p:ph sz="half" idx="1"/>
          </p:nvPr>
        </p:nvSpPr>
        <p:spPr/>
        <p:txBody>
          <a:bodyPr/>
          <a:lstStyle/>
          <a:p>
            <a:r>
              <a:rPr lang="en-US" dirty="0" smtClean="0"/>
              <a:t>The human genome has recently been decoded, though it is not yet fully understood.</a:t>
            </a:r>
          </a:p>
          <a:p>
            <a:r>
              <a:rPr lang="en-US" dirty="0" smtClean="0"/>
              <a:t>It contains about 3 billion base-pairs.</a:t>
            </a:r>
          </a:p>
          <a:p>
            <a:r>
              <a:rPr lang="en-US" dirty="0" smtClean="0"/>
              <a:t>It is claimed to be 98% the same as that of the chimpanzee.</a:t>
            </a:r>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478780" y="2048097"/>
            <a:ext cx="2377440" cy="3630168"/>
          </a:xfrm>
        </p:spPr>
      </p:pic>
    </p:spTree>
    <p:custDataLst>
      <p:tags r:id="rId1"/>
    </p:custDataLst>
    <p:extLst>
      <p:ext uri="{BB962C8B-B14F-4D97-AF65-F5344CB8AC3E}">
        <p14:creationId xmlns:p14="http://schemas.microsoft.com/office/powerpoint/2010/main" val="4081023913"/>
      </p:ext>
    </p:extLst>
  </p:cSld>
  <p:clrMapOvr>
    <a:masterClrMapping/>
  </p:clrMapOvr>
  <mc:AlternateContent xmlns:mc="http://schemas.openxmlformats.org/markup-compatibility/2006">
    <mc:Choice xmlns:p14="http://schemas.microsoft.com/office/powerpoint/2010/main" Requires="p14">
      <p:transition spd="slow" p14:dur="2000" advTm="58906"/>
    </mc:Choice>
    <mc:Fallback>
      <p:transition spd="slow" advTm="589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Our Response</a:t>
            </a:r>
            <a:endParaRPr lang="en-US" dirty="0"/>
          </a:p>
        </p:txBody>
      </p:sp>
      <p:sp>
        <p:nvSpPr>
          <p:cNvPr id="3" name="Content Placeholder 2"/>
          <p:cNvSpPr>
            <a:spLocks noGrp="1"/>
          </p:cNvSpPr>
          <p:nvPr>
            <p:ph sz="half" idx="1"/>
          </p:nvPr>
        </p:nvSpPr>
        <p:spPr/>
        <p:txBody>
          <a:bodyPr>
            <a:normAutofit lnSpcReduction="10000"/>
          </a:bodyPr>
          <a:lstStyle/>
          <a:p>
            <a:r>
              <a:rPr lang="en-US" dirty="0" smtClean="0"/>
              <a:t>So what can we say? Is it evolution after all?</a:t>
            </a:r>
          </a:p>
          <a:p>
            <a:r>
              <a:rPr lang="en-US" dirty="0" smtClean="0"/>
              <a:t>Let's start with the DNA.</a:t>
            </a:r>
          </a:p>
          <a:p>
            <a:r>
              <a:rPr lang="en-US" dirty="0" smtClean="0"/>
              <a:t>Let's also suppose the 98% figure is correct.</a:t>
            </a:r>
          </a:p>
          <a:p>
            <a:r>
              <a:rPr lang="en-US" dirty="0" smtClean="0"/>
              <a:t>Then we must have 2% change in 5 million years to get from chimp to humans.</a:t>
            </a:r>
          </a:p>
          <a:p>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48200" y="2057400"/>
            <a:ext cx="4038600" cy="3467247"/>
          </a:xfrm>
        </p:spPr>
      </p:pic>
      <p:sp>
        <p:nvSpPr>
          <p:cNvPr id="6" name="Oval 5"/>
          <p:cNvSpPr/>
          <p:nvPr/>
        </p:nvSpPr>
        <p:spPr>
          <a:xfrm>
            <a:off x="4953000" y="4838700"/>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56249623"/>
      </p:ext>
    </p:extLst>
  </p:cSld>
  <p:clrMapOvr>
    <a:masterClrMapping/>
  </p:clrMapOvr>
  <mc:AlternateContent xmlns:mc="http://schemas.openxmlformats.org/markup-compatibility/2006">
    <mc:Choice xmlns:p14="http://schemas.microsoft.com/office/powerpoint/2010/main" Requires="p14">
      <p:transition spd="slow" p14:dur="2000" advTm="68049"/>
    </mc:Choice>
    <mc:Fallback>
      <p:transition spd="slow" advTm="6804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fill="hold"/>
                                        <p:tgtEl>
                                          <p:spTgt spid="6"/>
                                        </p:tgtEl>
                                        <p:attrNameLst>
                                          <p:attrName>ppt_x</p:attrName>
                                        </p:attrNameLst>
                                      </p:cBhvr>
                                      <p:tavLst>
                                        <p:tav tm="0">
                                          <p:val>
                                            <p:strVal val="#ppt_x"/>
                                          </p:val>
                                        </p:tav>
                                        <p:tav tm="100000">
                                          <p:val>
                                            <p:strVal val="#ppt_x"/>
                                          </p:val>
                                        </p:tav>
                                      </p:tavLst>
                                    </p:anim>
                                    <p:anim calcmode="lin" valueType="num">
                                      <p:cBhvr additive="base">
                                        <p:cTn id="3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3|1.9"/>
</p:tagLst>
</file>

<file path=ppt/tags/tag10.xml><?xml version="1.0" encoding="utf-8"?>
<p:tagLst xmlns:a="http://schemas.openxmlformats.org/drawingml/2006/main" xmlns:r="http://schemas.openxmlformats.org/officeDocument/2006/relationships" xmlns:p="http://schemas.openxmlformats.org/presentationml/2006/main">
  <p:tag name="TIMING" val="|0.4|4.7|7.4|4.2"/>
</p:tagLst>
</file>

<file path=ppt/tags/tag11.xml><?xml version="1.0" encoding="utf-8"?>
<p:tagLst xmlns:a="http://schemas.openxmlformats.org/drawingml/2006/main" xmlns:r="http://schemas.openxmlformats.org/officeDocument/2006/relationships" xmlns:p="http://schemas.openxmlformats.org/presentationml/2006/main">
  <p:tag name="TIMING" val="|0.6|27.7|7.2"/>
</p:tagLst>
</file>

<file path=ppt/tags/tag12.xml><?xml version="1.0" encoding="utf-8"?>
<p:tagLst xmlns:a="http://schemas.openxmlformats.org/drawingml/2006/main" xmlns:r="http://schemas.openxmlformats.org/officeDocument/2006/relationships" xmlns:p="http://schemas.openxmlformats.org/presentationml/2006/main">
  <p:tag name="TIMING" val="|0.9|5.9|5.2|2.8"/>
</p:tagLst>
</file>

<file path=ppt/tags/tag13.xml><?xml version="1.0" encoding="utf-8"?>
<p:tagLst xmlns:a="http://schemas.openxmlformats.org/drawingml/2006/main" xmlns:r="http://schemas.openxmlformats.org/officeDocument/2006/relationships" xmlns:p="http://schemas.openxmlformats.org/presentationml/2006/main">
  <p:tag name="TIMING" val="|5.3|1.1|4.8|16.2|24.1|15.9|22.4|10.6|29.2|23.5"/>
</p:tagLst>
</file>

<file path=ppt/tags/tag14.xml><?xml version="1.0" encoding="utf-8"?>
<p:tagLst xmlns:a="http://schemas.openxmlformats.org/drawingml/2006/main" xmlns:r="http://schemas.openxmlformats.org/officeDocument/2006/relationships" xmlns:p="http://schemas.openxmlformats.org/presentationml/2006/main">
  <p:tag name="TIMING" val="|7.7|28.2|12.8|14.6"/>
</p:tagLst>
</file>

<file path=ppt/tags/tag15.xml><?xml version="1.0" encoding="utf-8"?>
<p:tagLst xmlns:a="http://schemas.openxmlformats.org/drawingml/2006/main" xmlns:r="http://schemas.openxmlformats.org/officeDocument/2006/relationships" xmlns:p="http://schemas.openxmlformats.org/presentationml/2006/main">
  <p:tag name="TIMING" val="|3.7|10.9|11.9"/>
</p:tagLst>
</file>

<file path=ppt/tags/tag16.xml><?xml version="1.0" encoding="utf-8"?>
<p:tagLst xmlns:a="http://schemas.openxmlformats.org/drawingml/2006/main" xmlns:r="http://schemas.openxmlformats.org/officeDocument/2006/relationships" xmlns:p="http://schemas.openxmlformats.org/presentationml/2006/main">
  <p:tag name="TIMING" val="|2.5|22.9|15.1"/>
</p:tagLst>
</file>

<file path=ppt/tags/tag17.xml><?xml version="1.0" encoding="utf-8"?>
<p:tagLst xmlns:a="http://schemas.openxmlformats.org/drawingml/2006/main" xmlns:r="http://schemas.openxmlformats.org/officeDocument/2006/relationships" xmlns:p="http://schemas.openxmlformats.org/presentationml/2006/main">
  <p:tag name="TIMING" val="|1.9|13.2|12.4"/>
</p:tagLst>
</file>

<file path=ppt/tags/tag18.xml><?xml version="1.0" encoding="utf-8"?>
<p:tagLst xmlns:a="http://schemas.openxmlformats.org/drawingml/2006/main" xmlns:r="http://schemas.openxmlformats.org/officeDocument/2006/relationships" xmlns:p="http://schemas.openxmlformats.org/presentationml/2006/main">
  <p:tag name="TIMING" val="|5.6"/>
</p:tagLst>
</file>

<file path=ppt/tags/tag19.xml><?xml version="1.0" encoding="utf-8"?>
<p:tagLst xmlns:a="http://schemas.openxmlformats.org/drawingml/2006/main" xmlns:r="http://schemas.openxmlformats.org/officeDocument/2006/relationships" xmlns:p="http://schemas.openxmlformats.org/presentationml/2006/main">
  <p:tag name="TIMING" val="|1|13.5|8.2"/>
</p:tagLst>
</file>

<file path=ppt/tags/tag2.xml><?xml version="1.0" encoding="utf-8"?>
<p:tagLst xmlns:a="http://schemas.openxmlformats.org/drawingml/2006/main" xmlns:r="http://schemas.openxmlformats.org/officeDocument/2006/relationships" xmlns:p="http://schemas.openxmlformats.org/presentationml/2006/main">
  <p:tag name="TIMING" val="|2.9|10.8|10.3"/>
</p:tagLst>
</file>

<file path=ppt/tags/tag20.xml><?xml version="1.0" encoding="utf-8"?>
<p:tagLst xmlns:a="http://schemas.openxmlformats.org/drawingml/2006/main" xmlns:r="http://schemas.openxmlformats.org/officeDocument/2006/relationships" xmlns:p="http://schemas.openxmlformats.org/presentationml/2006/main">
  <p:tag name="TIMING" val="|2.5|11.9"/>
</p:tagLst>
</file>

<file path=ppt/tags/tag21.xml><?xml version="1.0" encoding="utf-8"?>
<p:tagLst xmlns:a="http://schemas.openxmlformats.org/drawingml/2006/main" xmlns:r="http://schemas.openxmlformats.org/officeDocument/2006/relationships" xmlns:p="http://schemas.openxmlformats.org/presentationml/2006/main">
  <p:tag name="TIMING" val="|3.1|8.9|6.2"/>
</p:tagLst>
</file>

<file path=ppt/tags/tag22.xml><?xml version="1.0" encoding="utf-8"?>
<p:tagLst xmlns:a="http://schemas.openxmlformats.org/drawingml/2006/main" xmlns:r="http://schemas.openxmlformats.org/officeDocument/2006/relationships" xmlns:p="http://schemas.openxmlformats.org/presentationml/2006/main">
  <p:tag name="TIMING" val="|1.5|8.8|1.8|7|3.8|40.9|8.1"/>
</p:tagLst>
</file>

<file path=ppt/tags/tag23.xml><?xml version="1.0" encoding="utf-8"?>
<p:tagLst xmlns:a="http://schemas.openxmlformats.org/drawingml/2006/main" xmlns:r="http://schemas.openxmlformats.org/officeDocument/2006/relationships" xmlns:p="http://schemas.openxmlformats.org/presentationml/2006/main">
  <p:tag name="TIMING" val="|2.5|9.4|13.7|9.3|5.1|7.3|1.5|2.6|0.9"/>
</p:tagLst>
</file>

<file path=ppt/tags/tag24.xml><?xml version="1.0" encoding="utf-8"?>
<p:tagLst xmlns:a="http://schemas.openxmlformats.org/drawingml/2006/main" xmlns:r="http://schemas.openxmlformats.org/officeDocument/2006/relationships" xmlns:p="http://schemas.openxmlformats.org/presentationml/2006/main">
  <p:tag name="TIMING" val="|2.6|3.7|9.3|3.6|1.3"/>
</p:tagLst>
</file>

<file path=ppt/tags/tag25.xml><?xml version="1.0" encoding="utf-8"?>
<p:tagLst xmlns:a="http://schemas.openxmlformats.org/drawingml/2006/main" xmlns:r="http://schemas.openxmlformats.org/officeDocument/2006/relationships" xmlns:p="http://schemas.openxmlformats.org/presentationml/2006/main">
  <p:tag name="TIMING" val="|0.7|12.4|36.6|9.9|1.8"/>
</p:tagLst>
</file>

<file path=ppt/tags/tag26.xml><?xml version="1.0" encoding="utf-8"?>
<p:tagLst xmlns:a="http://schemas.openxmlformats.org/drawingml/2006/main" xmlns:r="http://schemas.openxmlformats.org/officeDocument/2006/relationships" xmlns:p="http://schemas.openxmlformats.org/presentationml/2006/main">
  <p:tag name="TIMING" val="|0.5|1.3|6.7|20.3"/>
</p:tagLst>
</file>

<file path=ppt/tags/tag27.xml><?xml version="1.0" encoding="utf-8"?>
<p:tagLst xmlns:a="http://schemas.openxmlformats.org/drawingml/2006/main" xmlns:r="http://schemas.openxmlformats.org/officeDocument/2006/relationships" xmlns:p="http://schemas.openxmlformats.org/presentationml/2006/main">
  <p:tag name="TIMING" val="|1.4|18.2"/>
</p:tagLst>
</file>

<file path=ppt/tags/tag28.xml><?xml version="1.0" encoding="utf-8"?>
<p:tagLst xmlns:a="http://schemas.openxmlformats.org/drawingml/2006/main" xmlns:r="http://schemas.openxmlformats.org/officeDocument/2006/relationships" xmlns:p="http://schemas.openxmlformats.org/presentationml/2006/main">
  <p:tag name="TIMING" val="|0.6|2.2"/>
</p:tagLst>
</file>

<file path=ppt/tags/tag29.xml><?xml version="1.0" encoding="utf-8"?>
<p:tagLst xmlns:a="http://schemas.openxmlformats.org/drawingml/2006/main" xmlns:r="http://schemas.openxmlformats.org/officeDocument/2006/relationships" xmlns:p="http://schemas.openxmlformats.org/presentationml/2006/main">
  <p:tag name="TIMING" val="|2.6|8.8|8.2"/>
</p:tagLst>
</file>

<file path=ppt/tags/tag3.xml><?xml version="1.0" encoding="utf-8"?>
<p:tagLst xmlns:a="http://schemas.openxmlformats.org/drawingml/2006/main" xmlns:r="http://schemas.openxmlformats.org/officeDocument/2006/relationships" xmlns:p="http://schemas.openxmlformats.org/presentationml/2006/main">
  <p:tag name="TIMING" val="|2.2|9.1|8.6"/>
</p:tagLst>
</file>

<file path=ppt/tags/tag30.xml><?xml version="1.0" encoding="utf-8"?>
<p:tagLst xmlns:a="http://schemas.openxmlformats.org/drawingml/2006/main" xmlns:r="http://schemas.openxmlformats.org/officeDocument/2006/relationships" xmlns:p="http://schemas.openxmlformats.org/presentationml/2006/main">
  <p:tag name="TIMING" val="|0.6"/>
</p:tagLst>
</file>

<file path=ppt/tags/tag4.xml><?xml version="1.0" encoding="utf-8"?>
<p:tagLst xmlns:a="http://schemas.openxmlformats.org/drawingml/2006/main" xmlns:r="http://schemas.openxmlformats.org/officeDocument/2006/relationships" xmlns:p="http://schemas.openxmlformats.org/presentationml/2006/main">
  <p:tag name="TIMING" val="|0.7"/>
</p:tagLst>
</file>

<file path=ppt/tags/tag5.xml><?xml version="1.0" encoding="utf-8"?>
<p:tagLst xmlns:a="http://schemas.openxmlformats.org/drawingml/2006/main" xmlns:r="http://schemas.openxmlformats.org/officeDocument/2006/relationships" xmlns:p="http://schemas.openxmlformats.org/presentationml/2006/main">
  <p:tag name="TIMING" val="|1.2"/>
</p:tagLst>
</file>

<file path=ppt/tags/tag6.xml><?xml version="1.0" encoding="utf-8"?>
<p:tagLst xmlns:a="http://schemas.openxmlformats.org/drawingml/2006/main" xmlns:r="http://schemas.openxmlformats.org/officeDocument/2006/relationships" xmlns:p="http://schemas.openxmlformats.org/presentationml/2006/main">
  <p:tag name="TIMING" val="|14"/>
</p:tagLst>
</file>

<file path=ppt/tags/tag7.xml><?xml version="1.0" encoding="utf-8"?>
<p:tagLst xmlns:a="http://schemas.openxmlformats.org/drawingml/2006/main" xmlns:r="http://schemas.openxmlformats.org/officeDocument/2006/relationships" xmlns:p="http://schemas.openxmlformats.org/presentationml/2006/main">
  <p:tag name="TIMING" val="|0.8"/>
</p:tagLst>
</file>

<file path=ppt/tags/tag8.xml><?xml version="1.0" encoding="utf-8"?>
<p:tagLst xmlns:a="http://schemas.openxmlformats.org/drawingml/2006/main" xmlns:r="http://schemas.openxmlformats.org/officeDocument/2006/relationships" xmlns:p="http://schemas.openxmlformats.org/presentationml/2006/main">
  <p:tag name="TIMING" val="|1.6|7.4|32.1|6.3"/>
</p:tagLst>
</file>

<file path=ppt/tags/tag9.xml><?xml version="1.0" encoding="utf-8"?>
<p:tagLst xmlns:a="http://schemas.openxmlformats.org/drawingml/2006/main" xmlns:r="http://schemas.openxmlformats.org/officeDocument/2006/relationships" xmlns:p="http://schemas.openxmlformats.org/presentationml/2006/main">
  <p:tag name="TIMING" val="|1.5|5.1|2.6|3.9|7.6|3.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438</TotalTime>
  <Words>1363</Words>
  <Application>Microsoft Office PowerPoint</Application>
  <PresentationFormat>On-screen Show (4:3)</PresentationFormat>
  <Paragraphs>112</Paragraphs>
  <Slides>30</Slides>
  <Notes>0</Notes>
  <HiddenSlides>0</HiddenSlides>
  <MMClips>1</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Human Origins</vt:lpstr>
      <vt:lpstr>The Biblical Account</vt:lpstr>
      <vt:lpstr>The Evolutionary Account</vt:lpstr>
      <vt:lpstr>The Typical Presentation</vt:lpstr>
      <vt:lpstr>Relation of Humans to Primates</vt:lpstr>
      <vt:lpstr>Relation to Other Hominins</vt:lpstr>
      <vt:lpstr>Artist's Reconstructions</vt:lpstr>
      <vt:lpstr>DNA: the Human Genome</vt:lpstr>
      <vt:lpstr>Our Response</vt:lpstr>
      <vt:lpstr>DNA Calculation</vt:lpstr>
      <vt:lpstr>DNA Calculation</vt:lpstr>
      <vt:lpstr>DNA Calculation</vt:lpstr>
      <vt:lpstr>Distinctive Anatomical Features  Distinguishing Ape &amp; Human</vt:lpstr>
      <vt:lpstr>Getting Coordinated Changes</vt:lpstr>
      <vt:lpstr>Do We Have 98% Similarity?</vt:lpstr>
      <vt:lpstr>What About Junk DNA?</vt:lpstr>
      <vt:lpstr>Is It Really Junk?</vt:lpstr>
      <vt:lpstr>Junk DNA?</vt:lpstr>
      <vt:lpstr>A Second Genetic Code</vt:lpstr>
      <vt:lpstr>Some Conclusions</vt:lpstr>
      <vt:lpstr>What About Adam?</vt:lpstr>
      <vt:lpstr>The Standard Scheme for Hominins</vt:lpstr>
      <vt:lpstr>Homo vs pre-Homo</vt:lpstr>
      <vt:lpstr>What About Adam?</vt:lpstr>
      <vt:lpstr>What About Adam?</vt:lpstr>
      <vt:lpstr>More on Adam</vt:lpstr>
      <vt:lpstr>Pre-Adamites</vt:lpstr>
      <vt:lpstr>Conclusions</vt:lpstr>
      <vt:lpstr>For Further Reading</vt:lpstr>
      <vt:lpstr>The End … So Far</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Origins</dc:title>
  <dc:creator>Newman</dc:creator>
  <cp:lastModifiedBy>Newman</cp:lastModifiedBy>
  <cp:revision>174</cp:revision>
  <dcterms:created xsi:type="dcterms:W3CDTF">2013-10-14T18:31:46Z</dcterms:created>
  <dcterms:modified xsi:type="dcterms:W3CDTF">2013-11-04T16:08:07Z</dcterms:modified>
</cp:coreProperties>
</file>