
<file path=[Content_Types].xml><?xml version="1.0" encoding="utf-8"?>
<Types xmlns="http://schemas.openxmlformats.org/package/2006/content-types">
  <Default Extension="mp3" ContentType="audio/unknown"/>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Lst>
  <p:handoutMasterIdLst>
    <p:handoutMasterId r:id="rId29"/>
  </p:handoutMasterIdLst>
  <p:sldIdLst>
    <p:sldId id="256" r:id="rId2"/>
    <p:sldId id="257" r:id="rId3"/>
    <p:sldId id="285" r:id="rId4"/>
    <p:sldId id="264" r:id="rId5"/>
    <p:sldId id="265" r:id="rId6"/>
    <p:sldId id="266" r:id="rId7"/>
    <p:sldId id="286" r:id="rId8"/>
    <p:sldId id="259" r:id="rId9"/>
    <p:sldId id="267" r:id="rId10"/>
    <p:sldId id="268" r:id="rId11"/>
    <p:sldId id="283" r:id="rId12"/>
    <p:sldId id="260" r:id="rId13"/>
    <p:sldId id="269" r:id="rId14"/>
    <p:sldId id="270" r:id="rId15"/>
    <p:sldId id="271" r:id="rId16"/>
    <p:sldId id="272" r:id="rId17"/>
    <p:sldId id="273" r:id="rId18"/>
    <p:sldId id="276" r:id="rId19"/>
    <p:sldId id="277" r:id="rId20"/>
    <p:sldId id="278" r:id="rId21"/>
    <p:sldId id="279" r:id="rId22"/>
    <p:sldId id="284" r:id="rId23"/>
    <p:sldId id="261" r:id="rId24"/>
    <p:sldId id="280" r:id="rId25"/>
    <p:sldId id="281" r:id="rId26"/>
    <p:sldId id="262" r:id="rId27"/>
    <p:sldId id="263" r:id="rId28"/>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CC66"/>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6" autoAdjust="0"/>
    <p:restoredTop sz="94655" autoAdjust="0"/>
  </p:normalViewPr>
  <p:slideViewPr>
    <p:cSldViewPr>
      <p:cViewPr varScale="1">
        <p:scale>
          <a:sx n="110" d="100"/>
          <a:sy n="110" d="100"/>
        </p:scale>
        <p:origin x="-1608"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Times New Roman" pitchFamily="18" charset="0"/>
              </a:defRPr>
            </a:lvl1pPr>
          </a:lstStyle>
          <a:p>
            <a:endParaRPr lang="en-US" altLang="en-US"/>
          </a:p>
        </p:txBody>
      </p:sp>
      <p:sp>
        <p:nvSpPr>
          <p:cNvPr id="7475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Times New Roman" pitchFamily="18" charset="0"/>
              </a:defRPr>
            </a:lvl1pPr>
          </a:lstStyle>
          <a:p>
            <a:endParaRPr lang="en-US" altLang="en-US"/>
          </a:p>
        </p:txBody>
      </p:sp>
      <p:sp>
        <p:nvSpPr>
          <p:cNvPr id="7475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Times New Roman" pitchFamily="18" charset="0"/>
              </a:defRPr>
            </a:lvl1pPr>
          </a:lstStyle>
          <a:p>
            <a:endParaRPr lang="en-US" altLang="en-US"/>
          </a:p>
        </p:txBody>
      </p:sp>
      <p:sp>
        <p:nvSpPr>
          <p:cNvPr id="7475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atin typeface="Times New Roman" pitchFamily="18" charset="0"/>
              </a:defRPr>
            </a:lvl1pPr>
          </a:lstStyle>
          <a:p>
            <a:fld id="{2B08800A-851A-4F94-8E62-BA160F67F7BA}" type="slidenum">
              <a:rPr lang="en-US" altLang="en-US"/>
              <a:pPr/>
              <a:t>‹#›</a:t>
            </a:fld>
            <a:endParaRPr lang="en-US" altLang="en-US"/>
          </a:p>
        </p:txBody>
      </p:sp>
    </p:spTree>
    <p:extLst>
      <p:ext uri="{BB962C8B-B14F-4D97-AF65-F5344CB8AC3E}">
        <p14:creationId xmlns:p14="http://schemas.microsoft.com/office/powerpoint/2010/main" val="3199942843"/>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3490" name="Group 2"/>
          <p:cNvGrpSpPr>
            <a:grpSpLocks/>
          </p:cNvGrpSpPr>
          <p:nvPr/>
        </p:nvGrpSpPr>
        <p:grpSpPr bwMode="auto">
          <a:xfrm>
            <a:off x="-3222625" y="304800"/>
            <a:ext cx="11909425" cy="4724400"/>
            <a:chOff x="-2030" y="192"/>
            <a:chExt cx="7502" cy="2976"/>
          </a:xfrm>
        </p:grpSpPr>
        <p:sp>
          <p:nvSpPr>
            <p:cNvPr id="63491" name="Line 3"/>
            <p:cNvSpPr>
              <a:spLocks noChangeShapeType="1"/>
            </p:cNvSpPr>
            <p:nvPr/>
          </p:nvSpPr>
          <p:spPr bwMode="auto">
            <a:xfrm>
              <a:off x="912" y="1584"/>
              <a:ext cx="4560"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3492" name="AutoShape 4"/>
            <p:cNvSpPr>
              <a:spLocks noChangeArrowheads="1"/>
            </p:cNvSpPr>
            <p:nvPr/>
          </p:nvSpPr>
          <p:spPr bwMode="auto">
            <a:xfrm>
              <a:off x="-1584" y="864"/>
              <a:ext cx="2304" cy="2304"/>
            </a:xfrm>
            <a:custGeom>
              <a:avLst/>
              <a:gdLst>
                <a:gd name="G0" fmla="+- 12083 0 0"/>
                <a:gd name="G1" fmla="+- -3200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2083 -32000"/>
                <a:gd name="T13" fmla="*/ T12 w 64000"/>
                <a:gd name="T14" fmla="+- 0 -29632 -32000"/>
                <a:gd name="T15" fmla="*/ -29632 h 64000"/>
                <a:gd name="T16" fmla="+- 0 32000 -32000"/>
                <a:gd name="T17" fmla="*/ T16 w 64000"/>
                <a:gd name="T18" fmla="+- 0 0 -32000"/>
                <a:gd name="T19" fmla="*/ 0 h 64000"/>
                <a:gd name="T20" fmla="+- 0 12083 -32000"/>
                <a:gd name="T21" fmla="*/ T20 w 64000"/>
                <a:gd name="T22" fmla="+- 0 29631 -32000"/>
                <a:gd name="T23" fmla="*/ 29631 h 64000"/>
                <a:gd name="T24" fmla="+- 0 12083 -32000"/>
                <a:gd name="T25" fmla="*/ T24 w 64000"/>
                <a:gd name="T26" fmla="+- 0 29631 -32000"/>
                <a:gd name="T27" fmla="*/ 29631 h 64000"/>
                <a:gd name="T28" fmla="+- 0 12082 -32000"/>
                <a:gd name="T29" fmla="*/ T28 w 64000"/>
                <a:gd name="T30" fmla="+- 0 29631 -32000"/>
                <a:gd name="T31" fmla="*/ 29631 h 64000"/>
                <a:gd name="T32" fmla="+- 0 12083 -32000"/>
                <a:gd name="T33" fmla="*/ T32 w 64000"/>
                <a:gd name="T34" fmla="+- 0 29632 -32000"/>
                <a:gd name="T35" fmla="*/ 29632 h 64000"/>
                <a:gd name="T36" fmla="+- 0 12083 -32000"/>
                <a:gd name="T37" fmla="*/ T36 w 64000"/>
                <a:gd name="T38" fmla="+- 0 -29632 -32000"/>
                <a:gd name="T39" fmla="*/ -29632 h 64000"/>
                <a:gd name="T40" fmla="+- 0 12082 -32000"/>
                <a:gd name="T41" fmla="*/ T40 w 64000"/>
                <a:gd name="T42" fmla="+- 0 -29632 -32000"/>
                <a:gd name="T43" fmla="*/ -29632 h 64000"/>
                <a:gd name="T44" fmla="+- 0 12083 -32000"/>
                <a:gd name="T45" fmla="*/ T44 w 64000"/>
                <a:gd name="T46" fmla="+- 0 -29632 -32000"/>
                <a:gd name="T47" fmla="*/ -29632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44083" y="2368"/>
                  </a:moveTo>
                  <a:cubicBezTo>
                    <a:pt x="56127" y="7280"/>
                    <a:pt x="64000" y="18993"/>
                    <a:pt x="64000" y="32000"/>
                  </a:cubicBezTo>
                  <a:cubicBezTo>
                    <a:pt x="64000" y="45006"/>
                    <a:pt x="56127" y="56719"/>
                    <a:pt x="44083" y="61631"/>
                  </a:cubicBezTo>
                  <a:cubicBezTo>
                    <a:pt x="44082" y="61631"/>
                    <a:pt x="44082" y="61631"/>
                    <a:pt x="44082" y="61631"/>
                  </a:cubicBezTo>
                  <a:lnTo>
                    <a:pt x="44083" y="61632"/>
                  </a:lnTo>
                  <a:lnTo>
                    <a:pt x="44083" y="2368"/>
                  </a:lnTo>
                  <a:lnTo>
                    <a:pt x="44082" y="2368"/>
                  </a:lnTo>
                  <a:cubicBezTo>
                    <a:pt x="44082" y="2368"/>
                    <a:pt x="44082" y="2368"/>
                    <a:pt x="44083" y="2368"/>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sp>
          <p:nvSpPr>
            <p:cNvPr id="63493" name="AutoShape 5"/>
            <p:cNvSpPr>
              <a:spLocks noChangeArrowheads="1"/>
            </p:cNvSpPr>
            <p:nvPr/>
          </p:nvSpPr>
          <p:spPr bwMode="auto">
            <a:xfrm>
              <a:off x="-2030" y="192"/>
              <a:ext cx="2544" cy="2544"/>
            </a:xfrm>
            <a:custGeom>
              <a:avLst/>
              <a:gdLst>
                <a:gd name="G0" fmla="+- 18994 0 0"/>
                <a:gd name="G1" fmla="+- -30013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994 -32000"/>
                <a:gd name="T13" fmla="*/ T12 w 64000"/>
                <a:gd name="T14" fmla="+- 0 -25754 -32000"/>
                <a:gd name="T15" fmla="*/ -25754 h 64000"/>
                <a:gd name="T16" fmla="+- 0 32000 -32000"/>
                <a:gd name="T17" fmla="*/ T16 w 64000"/>
                <a:gd name="T18" fmla="+- 0 0 -32000"/>
                <a:gd name="T19" fmla="*/ 0 h 64000"/>
                <a:gd name="T20" fmla="+- 0 18994 -32000"/>
                <a:gd name="T21" fmla="*/ T20 w 64000"/>
                <a:gd name="T22" fmla="+- 0 25753 -32000"/>
                <a:gd name="T23" fmla="*/ 25753 h 64000"/>
                <a:gd name="T24" fmla="+- 0 18994 -32000"/>
                <a:gd name="T25" fmla="*/ T24 w 64000"/>
                <a:gd name="T26" fmla="+- 0 25753 -32000"/>
                <a:gd name="T27" fmla="*/ 25753 h 64000"/>
                <a:gd name="T28" fmla="+- 0 18993 -32000"/>
                <a:gd name="T29" fmla="*/ T28 w 64000"/>
                <a:gd name="T30" fmla="+- 0 25753 -32000"/>
                <a:gd name="T31" fmla="*/ 25753 h 64000"/>
                <a:gd name="T32" fmla="+- 0 18994 -32000"/>
                <a:gd name="T33" fmla="*/ T32 w 64000"/>
                <a:gd name="T34" fmla="+- 0 25754 -32000"/>
                <a:gd name="T35" fmla="*/ 25754 h 64000"/>
                <a:gd name="T36" fmla="+- 0 18994 -32000"/>
                <a:gd name="T37" fmla="*/ T36 w 64000"/>
                <a:gd name="T38" fmla="+- 0 -25754 -32000"/>
                <a:gd name="T39" fmla="*/ -25754 h 64000"/>
                <a:gd name="T40" fmla="+- 0 18993 -32000"/>
                <a:gd name="T41" fmla="*/ T40 w 64000"/>
                <a:gd name="T42" fmla="+- 0 -25754 -32000"/>
                <a:gd name="T43" fmla="*/ -25754 h 64000"/>
                <a:gd name="T44" fmla="+- 0 18994 -32000"/>
                <a:gd name="T45" fmla="*/ T44 w 64000"/>
                <a:gd name="T46" fmla="+- 0 -25754 -32000"/>
                <a:gd name="T47" fmla="*/ -257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994" y="6246"/>
                  </a:moveTo>
                  <a:cubicBezTo>
                    <a:pt x="59172" y="12279"/>
                    <a:pt x="64000" y="21837"/>
                    <a:pt x="64000" y="32000"/>
                  </a:cubicBezTo>
                  <a:cubicBezTo>
                    <a:pt x="64000" y="42162"/>
                    <a:pt x="59172" y="51720"/>
                    <a:pt x="50994" y="57753"/>
                  </a:cubicBezTo>
                  <a:cubicBezTo>
                    <a:pt x="50993" y="57753"/>
                    <a:pt x="50993" y="57753"/>
                    <a:pt x="50993" y="57753"/>
                  </a:cubicBezTo>
                  <a:lnTo>
                    <a:pt x="50994" y="57754"/>
                  </a:lnTo>
                  <a:lnTo>
                    <a:pt x="50994" y="6246"/>
                  </a:lnTo>
                  <a:lnTo>
                    <a:pt x="50993" y="6246"/>
                  </a:lnTo>
                  <a:cubicBezTo>
                    <a:pt x="50993" y="6246"/>
                    <a:pt x="50993" y="6246"/>
                    <a:pt x="50994" y="6246"/>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ndParaRPr>
            </a:p>
          </p:txBody>
        </p:sp>
      </p:grpSp>
      <p:sp>
        <p:nvSpPr>
          <p:cNvPr id="63494" name="Rectangle 6"/>
          <p:cNvSpPr>
            <a:spLocks noGrp="1" noChangeArrowheads="1"/>
          </p:cNvSpPr>
          <p:nvPr>
            <p:ph type="ctrTitle"/>
          </p:nvPr>
        </p:nvSpPr>
        <p:spPr>
          <a:xfrm>
            <a:off x="1443038" y="985838"/>
            <a:ext cx="7239000" cy="1444625"/>
          </a:xfrm>
        </p:spPr>
        <p:txBody>
          <a:bodyPr/>
          <a:lstStyle>
            <a:lvl1pPr>
              <a:defRPr sz="4000"/>
            </a:lvl1pPr>
          </a:lstStyle>
          <a:p>
            <a:pPr lvl="0"/>
            <a:r>
              <a:rPr lang="en-US" altLang="en-US" noProof="0" smtClean="0"/>
              <a:t>Click to edit Master title style</a:t>
            </a:r>
          </a:p>
        </p:txBody>
      </p:sp>
      <p:sp>
        <p:nvSpPr>
          <p:cNvPr id="63495" name="Rectangle 7"/>
          <p:cNvSpPr>
            <a:spLocks noGrp="1" noChangeArrowheads="1"/>
          </p:cNvSpPr>
          <p:nvPr>
            <p:ph type="subTitle" idx="1"/>
          </p:nvPr>
        </p:nvSpPr>
        <p:spPr>
          <a:xfrm>
            <a:off x="1443038" y="3427413"/>
            <a:ext cx="7239000" cy="1752600"/>
          </a:xfrm>
        </p:spPr>
        <p:txBody>
          <a:bodyPr/>
          <a:lstStyle>
            <a:lvl1pPr marL="0" indent="0">
              <a:buFont typeface="Wingdings" pitchFamily="2" charset="2"/>
              <a:buNone/>
              <a:defRPr/>
            </a:lvl1pPr>
          </a:lstStyle>
          <a:p>
            <a:pPr lvl="0"/>
            <a:r>
              <a:rPr lang="en-US" altLang="en-US" noProof="0" smtClean="0"/>
              <a:t>Click to edit Master subtitle style</a:t>
            </a:r>
          </a:p>
        </p:txBody>
      </p:sp>
      <p:sp>
        <p:nvSpPr>
          <p:cNvPr id="63496" name="Rectangle 8"/>
          <p:cNvSpPr>
            <a:spLocks noGrp="1" noChangeArrowheads="1"/>
          </p:cNvSpPr>
          <p:nvPr>
            <p:ph type="dt" sz="half" idx="2"/>
          </p:nvPr>
        </p:nvSpPr>
        <p:spPr/>
        <p:txBody>
          <a:bodyPr/>
          <a:lstStyle>
            <a:lvl1pPr>
              <a:defRPr/>
            </a:lvl1pPr>
          </a:lstStyle>
          <a:p>
            <a:endParaRPr lang="en-US" altLang="en-US"/>
          </a:p>
        </p:txBody>
      </p:sp>
      <p:sp>
        <p:nvSpPr>
          <p:cNvPr id="63497" name="Rectangle 9"/>
          <p:cNvSpPr>
            <a:spLocks noGrp="1" noChangeArrowheads="1"/>
          </p:cNvSpPr>
          <p:nvPr>
            <p:ph type="ftr" sz="quarter" idx="3"/>
          </p:nvPr>
        </p:nvSpPr>
        <p:spPr/>
        <p:txBody>
          <a:bodyPr/>
          <a:lstStyle>
            <a:lvl1pPr>
              <a:defRPr/>
            </a:lvl1pPr>
          </a:lstStyle>
          <a:p>
            <a:endParaRPr lang="en-US" altLang="en-US"/>
          </a:p>
        </p:txBody>
      </p:sp>
      <p:sp>
        <p:nvSpPr>
          <p:cNvPr id="63498" name="Rectangle 10"/>
          <p:cNvSpPr>
            <a:spLocks noGrp="1" noChangeArrowheads="1"/>
          </p:cNvSpPr>
          <p:nvPr>
            <p:ph type="sldNum" sz="quarter" idx="4"/>
          </p:nvPr>
        </p:nvSpPr>
        <p:spPr/>
        <p:txBody>
          <a:bodyPr/>
          <a:lstStyle>
            <a:lvl1pPr>
              <a:defRPr/>
            </a:lvl1pPr>
          </a:lstStyle>
          <a:p>
            <a:fld id="{B7C1FADB-68AC-40A9-AF6C-76C888739CC5}"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4F2B3F2A-8E4B-4750-A688-D35A799A43B8}" type="slidenum">
              <a:rPr lang="en-US" altLang="en-US"/>
              <a:pPr/>
              <a:t>‹#›</a:t>
            </a:fld>
            <a:endParaRPr lang="en-US" altLang="en-US"/>
          </a:p>
        </p:txBody>
      </p:sp>
    </p:spTree>
    <p:extLst>
      <p:ext uri="{BB962C8B-B14F-4D97-AF65-F5344CB8AC3E}">
        <p14:creationId xmlns:p14="http://schemas.microsoft.com/office/powerpoint/2010/main" val="205759495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6413" y="301625"/>
            <a:ext cx="1827212" cy="56403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0013" y="301625"/>
            <a:ext cx="5334000" cy="56403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E95034A-630F-45E7-A2E8-0279F776A1D3}" type="slidenum">
              <a:rPr lang="en-US" altLang="en-US"/>
              <a:pPr/>
              <a:t>‹#›</a:t>
            </a:fld>
            <a:endParaRPr lang="en-US" altLang="en-US"/>
          </a:p>
        </p:txBody>
      </p:sp>
    </p:spTree>
    <p:extLst>
      <p:ext uri="{BB962C8B-B14F-4D97-AF65-F5344CB8AC3E}">
        <p14:creationId xmlns:p14="http://schemas.microsoft.com/office/powerpoint/2010/main" val="310994100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13" y="301625"/>
            <a:ext cx="7313612"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370013" y="1827213"/>
            <a:ext cx="3579812"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2225" y="1827213"/>
            <a:ext cx="35814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8400"/>
            <a:ext cx="21336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2133600" cy="457200"/>
          </a:xfrm>
        </p:spPr>
        <p:txBody>
          <a:bodyPr/>
          <a:lstStyle>
            <a:lvl1pPr>
              <a:defRPr/>
            </a:lvl1pPr>
          </a:lstStyle>
          <a:p>
            <a:fld id="{A06132DA-6777-4A98-A9B2-4B01BCB8F499}" type="slidenum">
              <a:rPr lang="en-US" altLang="en-US"/>
              <a:pPr/>
              <a:t>‹#›</a:t>
            </a:fld>
            <a:endParaRPr lang="en-US" altLang="en-US"/>
          </a:p>
        </p:txBody>
      </p:sp>
    </p:spTree>
    <p:extLst>
      <p:ext uri="{BB962C8B-B14F-4D97-AF65-F5344CB8AC3E}">
        <p14:creationId xmlns:p14="http://schemas.microsoft.com/office/powerpoint/2010/main" val="47208700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A53CC97-CC73-4B95-BC7C-B4270303B1D6}" type="slidenum">
              <a:rPr lang="en-US" altLang="en-US"/>
              <a:pPr/>
              <a:t>‹#›</a:t>
            </a:fld>
            <a:endParaRPr lang="en-US" altLang="en-US"/>
          </a:p>
        </p:txBody>
      </p:sp>
    </p:spTree>
    <p:extLst>
      <p:ext uri="{BB962C8B-B14F-4D97-AF65-F5344CB8AC3E}">
        <p14:creationId xmlns:p14="http://schemas.microsoft.com/office/powerpoint/2010/main" val="74088129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8F075B3-CC8A-4D50-BB4D-116CAEF1E145}" type="slidenum">
              <a:rPr lang="en-US" altLang="en-US"/>
              <a:pPr/>
              <a:t>‹#›</a:t>
            </a:fld>
            <a:endParaRPr lang="en-US" altLang="en-US"/>
          </a:p>
        </p:txBody>
      </p:sp>
    </p:spTree>
    <p:extLst>
      <p:ext uri="{BB962C8B-B14F-4D97-AF65-F5344CB8AC3E}">
        <p14:creationId xmlns:p14="http://schemas.microsoft.com/office/powerpoint/2010/main" val="11148543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0013" y="1827213"/>
            <a:ext cx="3579812"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102225" y="1827213"/>
            <a:ext cx="35814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9CFB6DD-A09A-485C-A72F-180F8BE70C1B}" type="slidenum">
              <a:rPr lang="en-US" altLang="en-US"/>
              <a:pPr/>
              <a:t>‹#›</a:t>
            </a:fld>
            <a:endParaRPr lang="en-US" altLang="en-US"/>
          </a:p>
        </p:txBody>
      </p:sp>
    </p:spTree>
    <p:extLst>
      <p:ext uri="{BB962C8B-B14F-4D97-AF65-F5344CB8AC3E}">
        <p14:creationId xmlns:p14="http://schemas.microsoft.com/office/powerpoint/2010/main" val="13095817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5E40B48C-F9B0-4057-AE63-CC5E8447FCD8}" type="slidenum">
              <a:rPr lang="en-US" altLang="en-US"/>
              <a:pPr/>
              <a:t>‹#›</a:t>
            </a:fld>
            <a:endParaRPr lang="en-US" altLang="en-US"/>
          </a:p>
        </p:txBody>
      </p:sp>
    </p:spTree>
    <p:extLst>
      <p:ext uri="{BB962C8B-B14F-4D97-AF65-F5344CB8AC3E}">
        <p14:creationId xmlns:p14="http://schemas.microsoft.com/office/powerpoint/2010/main" val="276536181"/>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F377764D-18B1-4C25-A263-0F07F1DB74DE}" type="slidenum">
              <a:rPr lang="en-US" altLang="en-US"/>
              <a:pPr/>
              <a:t>‹#›</a:t>
            </a:fld>
            <a:endParaRPr lang="en-US" altLang="en-US"/>
          </a:p>
        </p:txBody>
      </p:sp>
    </p:spTree>
    <p:extLst>
      <p:ext uri="{BB962C8B-B14F-4D97-AF65-F5344CB8AC3E}">
        <p14:creationId xmlns:p14="http://schemas.microsoft.com/office/powerpoint/2010/main" val="138806399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6642FF67-4B53-4F3A-9779-1556156ABE54}" type="slidenum">
              <a:rPr lang="en-US" altLang="en-US"/>
              <a:pPr/>
              <a:t>‹#›</a:t>
            </a:fld>
            <a:endParaRPr lang="en-US" altLang="en-US"/>
          </a:p>
        </p:txBody>
      </p:sp>
    </p:spTree>
    <p:extLst>
      <p:ext uri="{BB962C8B-B14F-4D97-AF65-F5344CB8AC3E}">
        <p14:creationId xmlns:p14="http://schemas.microsoft.com/office/powerpoint/2010/main" val="374996966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A3B8B6C7-0042-4B8E-BE63-8468253E8ECD}" type="slidenum">
              <a:rPr lang="en-US" altLang="en-US"/>
              <a:pPr/>
              <a:t>‹#›</a:t>
            </a:fld>
            <a:endParaRPr lang="en-US" altLang="en-US"/>
          </a:p>
        </p:txBody>
      </p:sp>
    </p:spTree>
    <p:extLst>
      <p:ext uri="{BB962C8B-B14F-4D97-AF65-F5344CB8AC3E}">
        <p14:creationId xmlns:p14="http://schemas.microsoft.com/office/powerpoint/2010/main" val="3310237033"/>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C62B775-F23E-4931-8B87-974FEC7E72FE}" type="slidenum">
              <a:rPr lang="en-US" altLang="en-US"/>
              <a:pPr/>
              <a:t>‹#›</a:t>
            </a:fld>
            <a:endParaRPr lang="en-US" altLang="en-US"/>
          </a:p>
        </p:txBody>
      </p:sp>
    </p:spTree>
    <p:extLst>
      <p:ext uri="{BB962C8B-B14F-4D97-AF65-F5344CB8AC3E}">
        <p14:creationId xmlns:p14="http://schemas.microsoft.com/office/powerpoint/2010/main" val="404609174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3238500" y="0"/>
            <a:ext cx="11925300" cy="3810000"/>
            <a:chOff x="-2040" y="0"/>
            <a:chExt cx="7512" cy="2400"/>
          </a:xfrm>
        </p:grpSpPr>
        <p:sp>
          <p:nvSpPr>
            <p:cNvPr id="62467" name="AutoShape 3"/>
            <p:cNvSpPr>
              <a:spLocks noChangeArrowheads="1"/>
            </p:cNvSpPr>
            <p:nvPr/>
          </p:nvSpPr>
          <p:spPr bwMode="auto">
            <a:xfrm>
              <a:off x="-2040" y="432"/>
              <a:ext cx="2592" cy="1968"/>
            </a:xfrm>
            <a:custGeom>
              <a:avLst/>
              <a:gdLst>
                <a:gd name="G0" fmla="+- 18296 0 0"/>
                <a:gd name="G1" fmla="+- -30880 0 0"/>
                <a:gd name="G2" fmla="+- 31512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296 -32000"/>
                <a:gd name="T13" fmla="*/ T12 w 64000"/>
                <a:gd name="T14" fmla="+- 0 -26254 -32000"/>
                <a:gd name="T15" fmla="*/ -26254 h 64000"/>
                <a:gd name="T16" fmla="+- 0 32000 -32000"/>
                <a:gd name="T17" fmla="*/ T16 w 64000"/>
                <a:gd name="T18" fmla="+- 0 0 -32000"/>
                <a:gd name="T19" fmla="*/ 0 h 64000"/>
                <a:gd name="T20" fmla="+- 0 18296 -32000"/>
                <a:gd name="T21" fmla="*/ T20 w 64000"/>
                <a:gd name="T22" fmla="+- 0 26253 -32000"/>
                <a:gd name="T23" fmla="*/ 26253 h 64000"/>
                <a:gd name="T24" fmla="+- 0 18296 -32000"/>
                <a:gd name="T25" fmla="*/ T24 w 64000"/>
                <a:gd name="T26" fmla="+- 0 26253 -32000"/>
                <a:gd name="T27" fmla="*/ 26253 h 64000"/>
                <a:gd name="T28" fmla="+- 0 18295 -32000"/>
                <a:gd name="T29" fmla="*/ T28 w 64000"/>
                <a:gd name="T30" fmla="+- 0 26253 -32000"/>
                <a:gd name="T31" fmla="*/ 26253 h 64000"/>
                <a:gd name="T32" fmla="+- 0 18296 -32000"/>
                <a:gd name="T33" fmla="*/ T32 w 64000"/>
                <a:gd name="T34" fmla="+- 0 26254 -32000"/>
                <a:gd name="T35" fmla="*/ 26254 h 64000"/>
                <a:gd name="T36" fmla="+- 0 18296 -32000"/>
                <a:gd name="T37" fmla="*/ T36 w 64000"/>
                <a:gd name="T38" fmla="+- 0 -26254 -32000"/>
                <a:gd name="T39" fmla="*/ -26254 h 64000"/>
                <a:gd name="T40" fmla="+- 0 18295 -32000"/>
                <a:gd name="T41" fmla="*/ T40 w 64000"/>
                <a:gd name="T42" fmla="+- 0 -26254 -32000"/>
                <a:gd name="T43" fmla="*/ -26254 h 64000"/>
                <a:gd name="T44" fmla="+- 0 18296 -32000"/>
                <a:gd name="T45" fmla="*/ T44 w 64000"/>
                <a:gd name="T46" fmla="+- 0 -26254 -32000"/>
                <a:gd name="T47" fmla="*/ -26254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296" y="5746"/>
                  </a:moveTo>
                  <a:cubicBezTo>
                    <a:pt x="58882" y="11730"/>
                    <a:pt x="64000" y="21534"/>
                    <a:pt x="64000" y="32000"/>
                  </a:cubicBezTo>
                  <a:cubicBezTo>
                    <a:pt x="64000" y="42465"/>
                    <a:pt x="58882" y="52269"/>
                    <a:pt x="50296" y="58253"/>
                  </a:cubicBezTo>
                  <a:cubicBezTo>
                    <a:pt x="50296" y="58253"/>
                    <a:pt x="50296" y="58253"/>
                    <a:pt x="50295" y="58253"/>
                  </a:cubicBezTo>
                  <a:lnTo>
                    <a:pt x="50296" y="58254"/>
                  </a:lnTo>
                  <a:lnTo>
                    <a:pt x="50296" y="5746"/>
                  </a:lnTo>
                  <a:lnTo>
                    <a:pt x="50295" y="5746"/>
                  </a:lnTo>
                  <a:cubicBezTo>
                    <a:pt x="50296" y="5746"/>
                    <a:pt x="50296" y="5746"/>
                    <a:pt x="50296" y="5746"/>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z="2400">
                <a:latin typeface="Times New Roman" pitchFamily="18" charset="0"/>
              </a:endParaRPr>
            </a:p>
          </p:txBody>
        </p:sp>
        <p:sp>
          <p:nvSpPr>
            <p:cNvPr id="62468" name="AutoShape 4"/>
            <p:cNvSpPr>
              <a:spLocks noChangeArrowheads="1"/>
            </p:cNvSpPr>
            <p:nvPr/>
          </p:nvSpPr>
          <p:spPr bwMode="auto">
            <a:xfrm>
              <a:off x="-1528" y="0"/>
              <a:ext cx="1949" cy="1987"/>
            </a:xfrm>
            <a:custGeom>
              <a:avLst/>
              <a:gdLst>
                <a:gd name="G0" fmla="+- 18077 0 0"/>
                <a:gd name="G1" fmla="+- -30880 0 0"/>
                <a:gd name="G2" fmla="+- 32000 0 0"/>
                <a:gd name="T0" fmla="*/ 32000 32000  1"/>
                <a:gd name="T1" fmla="*/ G0 G0  1"/>
                <a:gd name="T2" fmla="+- 0 T0 T1"/>
                <a:gd name="T3" fmla="sqrt T2"/>
                <a:gd name="G3" fmla="*/ 32000 T3 32000"/>
                <a:gd name="T4" fmla="*/ 32000 32000  1"/>
                <a:gd name="T5" fmla="*/ G1 G1  1"/>
                <a:gd name="T6" fmla="+- 0 T4 T5"/>
                <a:gd name="T7" fmla="sqrt T6"/>
                <a:gd name="G4" fmla="*/ 32000 T7 32000"/>
                <a:gd name="T8" fmla="*/ 32000 32000  1"/>
                <a:gd name="T9" fmla="*/ G2 G2  1"/>
                <a:gd name="T10" fmla="+- 0 T8 T9"/>
                <a:gd name="T11" fmla="sqrt T10"/>
                <a:gd name="G5" fmla="*/ 32000 T11 32000"/>
                <a:gd name="G6" fmla="+- 0 0 G3"/>
                <a:gd name="G7" fmla="+- 0 0 G4"/>
                <a:gd name="G8" fmla="+- 0 0 G5"/>
                <a:gd name="G9" fmla="+- 0 G4 G0"/>
                <a:gd name="G10" fmla="?: G9 G4 G0"/>
                <a:gd name="G11" fmla="?: G9 G1 G6"/>
                <a:gd name="G12" fmla="+- 0 G5 G0"/>
                <a:gd name="G13" fmla="?: G12 G5 G0"/>
                <a:gd name="G14" fmla="?: G12 G2 G3"/>
                <a:gd name="G15" fmla="+- G11 0 1"/>
                <a:gd name="G16" fmla="+- G14 1 0"/>
                <a:gd name="G17" fmla="+- 0 G14 G3"/>
                <a:gd name="G18" fmla="?: G17 G8 G13"/>
                <a:gd name="G19" fmla="?: G17 G0 G13"/>
                <a:gd name="G20" fmla="?: G17 G3 G16"/>
                <a:gd name="G21" fmla="+- 0 G6 G11"/>
                <a:gd name="G22" fmla="?: G21 G7 G10"/>
                <a:gd name="G23" fmla="?: G21 G0 G10"/>
                <a:gd name="G24" fmla="?: G21 G6 G15"/>
                <a:gd name="G25" fmla="min G10 G13"/>
                <a:gd name="G26" fmla="max G8 G7"/>
                <a:gd name="G27" fmla="max G26 G0"/>
                <a:gd name="T12" fmla="+- 0 18077 -32000"/>
                <a:gd name="T13" fmla="*/ T12 w 64000"/>
                <a:gd name="T14" fmla="+- 0 -26405 -32000"/>
                <a:gd name="T15" fmla="*/ -26405 h 64000"/>
                <a:gd name="T16" fmla="+- 0 32000 -32000"/>
                <a:gd name="T17" fmla="*/ T16 w 64000"/>
                <a:gd name="T18" fmla="+- 0 0 -32000"/>
                <a:gd name="T19" fmla="*/ 0 h 64000"/>
                <a:gd name="T20" fmla="+- 0 18077 -32000"/>
                <a:gd name="T21" fmla="*/ T20 w 64000"/>
                <a:gd name="T22" fmla="+- 0 26404 -32000"/>
                <a:gd name="T23" fmla="*/ 26404 h 64000"/>
                <a:gd name="T24" fmla="+- 0 18077 -32000"/>
                <a:gd name="T25" fmla="*/ T24 w 64000"/>
                <a:gd name="T26" fmla="+- 0 26404 -32000"/>
                <a:gd name="T27" fmla="*/ 26404 h 64000"/>
                <a:gd name="T28" fmla="+- 0 18076 -32000"/>
                <a:gd name="T29" fmla="*/ T28 w 64000"/>
                <a:gd name="T30" fmla="+- 0 26404 -32000"/>
                <a:gd name="T31" fmla="*/ 26404 h 64000"/>
                <a:gd name="T32" fmla="+- 0 18077 -32000"/>
                <a:gd name="T33" fmla="*/ T32 w 64000"/>
                <a:gd name="T34" fmla="+- 0 26405 -32000"/>
                <a:gd name="T35" fmla="*/ 26405 h 64000"/>
                <a:gd name="T36" fmla="+- 0 18077 -32000"/>
                <a:gd name="T37" fmla="*/ T36 w 64000"/>
                <a:gd name="T38" fmla="+- 0 -26405 -32000"/>
                <a:gd name="T39" fmla="*/ -26405 h 64000"/>
                <a:gd name="T40" fmla="+- 0 18076 -32000"/>
                <a:gd name="T41" fmla="*/ T40 w 64000"/>
                <a:gd name="T42" fmla="+- 0 -26405 -32000"/>
                <a:gd name="T43" fmla="*/ -26405 h 64000"/>
                <a:gd name="T44" fmla="+- 0 18077 -32000"/>
                <a:gd name="T45" fmla="*/ T44 w 64000"/>
                <a:gd name="T46" fmla="+- 0 -26405 -32000"/>
                <a:gd name="T47" fmla="*/ -26405 h 64000"/>
                <a:gd name="T48" fmla="+- 0 G27 -32000"/>
                <a:gd name="T49" fmla="*/ T48 w 64000"/>
                <a:gd name="T50" fmla="+- 0 G11 -32000"/>
                <a:gd name="T51" fmla="*/ G11 h 64000"/>
                <a:gd name="T52" fmla="+- 0 G25 -32000"/>
                <a:gd name="T53" fmla="*/ T52 w 64000"/>
                <a:gd name="T54" fmla="+- 0 G14 -32000"/>
                <a:gd name="T55" fmla="*/ G14 h 64000"/>
              </a:gdLst>
              <a:ahLst/>
              <a:cxnLst>
                <a:cxn ang="0">
                  <a:pos x="T13" y="T15"/>
                </a:cxn>
                <a:cxn ang="0">
                  <a:pos x="T17" y="T19"/>
                </a:cxn>
                <a:cxn ang="0">
                  <a:pos x="T21" y="T23"/>
                </a:cxn>
                <a:cxn ang="0">
                  <a:pos x="T25" y="T27"/>
                </a:cxn>
                <a:cxn ang="0">
                  <a:pos x="T29" y="T31"/>
                </a:cxn>
                <a:cxn ang="0">
                  <a:pos x="T33" y="T35"/>
                </a:cxn>
                <a:cxn ang="0">
                  <a:pos x="T37" y="T39"/>
                </a:cxn>
                <a:cxn ang="0">
                  <a:pos x="T41" y="T43"/>
                </a:cxn>
                <a:cxn ang="0">
                  <a:pos x="T45" y="T47"/>
                </a:cxn>
              </a:cxnLst>
              <a:rect l="T49" t="T51" r="T53" b="T55"/>
              <a:pathLst>
                <a:path w="64000" h="64000">
                  <a:moveTo>
                    <a:pt x="50077" y="5595"/>
                  </a:moveTo>
                  <a:cubicBezTo>
                    <a:pt x="58790" y="11560"/>
                    <a:pt x="64000" y="21440"/>
                    <a:pt x="64000" y="32000"/>
                  </a:cubicBezTo>
                  <a:cubicBezTo>
                    <a:pt x="64000" y="42559"/>
                    <a:pt x="58790" y="52439"/>
                    <a:pt x="50077" y="58404"/>
                  </a:cubicBezTo>
                  <a:cubicBezTo>
                    <a:pt x="50077" y="58404"/>
                    <a:pt x="50077" y="58404"/>
                    <a:pt x="50076" y="58404"/>
                  </a:cubicBezTo>
                  <a:lnTo>
                    <a:pt x="50077" y="58405"/>
                  </a:lnTo>
                  <a:lnTo>
                    <a:pt x="50077" y="5595"/>
                  </a:lnTo>
                  <a:lnTo>
                    <a:pt x="50076" y="5595"/>
                  </a:lnTo>
                  <a:cubicBezTo>
                    <a:pt x="50077" y="5595"/>
                    <a:pt x="50077" y="5595"/>
                    <a:pt x="50077" y="5595"/>
                  </a:cubicBezTo>
                  <a:close/>
                </a:path>
              </a:pathLst>
            </a:custGeom>
            <a:solidFill>
              <a:schemeClr val="hlink"/>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charset="0"/>
              </a:endParaRPr>
            </a:p>
          </p:txBody>
        </p:sp>
        <p:sp>
          <p:nvSpPr>
            <p:cNvPr id="62469" name="Line 5"/>
            <p:cNvSpPr>
              <a:spLocks noChangeShapeType="1"/>
            </p:cNvSpPr>
            <p:nvPr/>
          </p:nvSpPr>
          <p:spPr bwMode="auto">
            <a:xfrm>
              <a:off x="864" y="960"/>
              <a:ext cx="4608" cy="0"/>
            </a:xfrm>
            <a:prstGeom prst="line">
              <a:avLst/>
            </a:prstGeom>
            <a:noFill/>
            <a:ln w="127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62470" name="Rectangle 6"/>
          <p:cNvSpPr>
            <a:spLocks noGrp="1" noChangeArrowheads="1"/>
          </p:cNvSpPr>
          <p:nvPr>
            <p:ph type="title"/>
          </p:nvPr>
        </p:nvSpPr>
        <p:spPr bwMode="auto">
          <a:xfrm>
            <a:off x="1370013" y="301625"/>
            <a:ext cx="731361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62471" name="Rectangle 7"/>
          <p:cNvSpPr>
            <a:spLocks noGrp="1" noChangeArrowheads="1"/>
          </p:cNvSpPr>
          <p:nvPr>
            <p:ph type="body" idx="1"/>
          </p:nvPr>
        </p:nvSpPr>
        <p:spPr bwMode="auto">
          <a:xfrm>
            <a:off x="1370013" y="1827213"/>
            <a:ext cx="7313612"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62472" name="Rectangle 8"/>
          <p:cNvSpPr>
            <a:spLocks noGrp="1" noChangeArrowheads="1"/>
          </p:cNvSpPr>
          <p:nvPr>
            <p:ph type="dt" sz="half" idx="2"/>
          </p:nvPr>
        </p:nvSpPr>
        <p:spPr bwMode="auto">
          <a:xfrm>
            <a:off x="457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62473" name="Rectangle 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62474" name="Rectangle 10"/>
          <p:cNvSpPr>
            <a:spLocks noGrp="1" noChangeArrowheads="1"/>
          </p:cNvSpPr>
          <p:nvPr>
            <p:ph type="sldNum" sz="quarter" idx="4"/>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fld id="{5DA4F0D4-CA25-4530-AC11-24DAFF795C7C}"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Lst>
  <p:transition/>
  <p:txStyles>
    <p:titleStyle>
      <a:lvl1pPr algn="l" rtl="0" fontAlgn="base">
        <a:spcBef>
          <a:spcPct val="0"/>
        </a:spcBef>
        <a:spcAft>
          <a:spcPct val="0"/>
        </a:spcAft>
        <a:defRPr sz="360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charset="0"/>
        </a:defRPr>
      </a:lvl2pPr>
      <a:lvl3pPr algn="l" rtl="0" fontAlgn="base">
        <a:spcBef>
          <a:spcPct val="0"/>
        </a:spcBef>
        <a:spcAft>
          <a:spcPct val="0"/>
        </a:spcAft>
        <a:defRPr sz="3600">
          <a:solidFill>
            <a:schemeClr val="tx2"/>
          </a:solidFill>
          <a:latin typeface="Arial" charset="0"/>
        </a:defRPr>
      </a:lvl3pPr>
      <a:lvl4pPr algn="l" rtl="0" fontAlgn="base">
        <a:spcBef>
          <a:spcPct val="0"/>
        </a:spcBef>
        <a:spcAft>
          <a:spcPct val="0"/>
        </a:spcAft>
        <a:defRPr sz="3600">
          <a:solidFill>
            <a:schemeClr val="tx2"/>
          </a:solidFill>
          <a:latin typeface="Arial" charset="0"/>
        </a:defRPr>
      </a:lvl4pPr>
      <a:lvl5pPr algn="l" rtl="0" fontAlgn="base">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fontAlgn="base">
        <a:spcBef>
          <a:spcPct val="20000"/>
        </a:spcBef>
        <a:spcAft>
          <a:spcPct val="0"/>
        </a:spcAft>
        <a:buClr>
          <a:schemeClr val="tx2"/>
        </a:buClr>
        <a:buSzPct val="70000"/>
        <a:buFont typeface="Wingdings" pitchFamily="2" charset="2"/>
        <a:buChar char="¡"/>
        <a:defRPr sz="2900">
          <a:solidFill>
            <a:schemeClr val="tx1"/>
          </a:solidFill>
          <a:latin typeface="+mn-lt"/>
          <a:ea typeface="+mn-ea"/>
          <a:cs typeface="+mn-cs"/>
        </a:defRPr>
      </a:lvl1pPr>
      <a:lvl2pPr marL="742950" indent="-285750" algn="l" rtl="0" fontAlgn="base">
        <a:spcBef>
          <a:spcPct val="20000"/>
        </a:spcBef>
        <a:spcAft>
          <a:spcPct val="0"/>
        </a:spcAft>
        <a:buClr>
          <a:schemeClr val="accent2"/>
        </a:buClr>
        <a:buSzPct val="70000"/>
        <a:buFont typeface="Wingdings" pitchFamily="2" charset="2"/>
        <a:buChar char="l"/>
        <a:defRPr sz="2500">
          <a:solidFill>
            <a:schemeClr val="tx1"/>
          </a:solidFill>
          <a:latin typeface="+mn-lt"/>
        </a:defRPr>
      </a:lvl2pPr>
      <a:lvl3pPr marL="1143000" indent="-228600" algn="l" rtl="0" fontAlgn="base">
        <a:spcBef>
          <a:spcPct val="20000"/>
        </a:spcBef>
        <a:spcAft>
          <a:spcPct val="0"/>
        </a:spcAft>
        <a:buClr>
          <a:schemeClr val="tx2"/>
        </a:buClr>
        <a:buSzPct val="65000"/>
        <a:buFont typeface="Wingdings" pitchFamily="2" charset="2"/>
        <a:buChar char="¡"/>
        <a:defRPr sz="2200">
          <a:solidFill>
            <a:schemeClr val="tx1"/>
          </a:solidFill>
          <a:latin typeface="+mn-lt"/>
        </a:defRPr>
      </a:lvl3pPr>
      <a:lvl4pPr marL="1600200" indent="-228600" algn="l" rtl="0" fontAlgn="base">
        <a:spcBef>
          <a:spcPct val="20000"/>
        </a:spcBef>
        <a:spcAft>
          <a:spcPct val="0"/>
        </a:spcAft>
        <a:buClr>
          <a:schemeClr val="accent2"/>
        </a:buClr>
        <a:buSzPct val="70000"/>
        <a:buFont typeface="Wingdings" pitchFamily="2" charset="2"/>
        <a:buChar char="l"/>
        <a:defRPr sz="1900">
          <a:solidFill>
            <a:schemeClr val="tx1"/>
          </a:solidFill>
          <a:latin typeface="+mn-lt"/>
        </a:defRPr>
      </a:lvl4pPr>
      <a:lvl5pPr marL="20574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5pPr>
      <a:lvl6pPr marL="25146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6pPr>
      <a:lvl7pPr marL="29718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7pPr>
      <a:lvl8pPr marL="34290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8pPr>
      <a:lvl9pPr marL="3886200" indent="-228600" algn="l" rtl="0" fontAlgn="base">
        <a:spcBef>
          <a:spcPct val="20000"/>
        </a:spcBef>
        <a:spcAft>
          <a:spcPct val="0"/>
        </a:spcAft>
        <a:buClr>
          <a:schemeClr val="tx2"/>
        </a:buClr>
        <a:buSzPct val="60000"/>
        <a:buFont typeface="Wingdings" pitchFamily="2" charset="2"/>
        <a:buChar char="¡"/>
        <a:defRPr sz="19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wmf"/><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slideLayout" Target="../slideLayouts/slideLayout1.xml"/><Relationship Id="rId1" Type="http://schemas.openxmlformats.org/officeDocument/2006/relationships/tags" Target="../tags/tag27.xml"/></Relationships>
</file>

<file path=ppt/slides/_rels/slide3.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12.xml"/><Relationship Id="rId1" Type="http://schemas.openxmlformats.org/officeDocument/2006/relationships/tags" Target="../tags/tag3.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6.xml"/></Relationships>
</file>

<file path=ppt/slides/_rels/slide7.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image" Target="../media/image4.wmf"/><Relationship Id="rId2" Type="http://schemas.openxmlformats.org/officeDocument/2006/relationships/slideLayout" Target="../slideLayouts/slideLayout1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1746" name="Rectangle 2"/>
          <p:cNvSpPr>
            <a:spLocks noGrp="1" noChangeArrowheads="1"/>
          </p:cNvSpPr>
          <p:nvPr>
            <p:ph type="ctrTitle"/>
          </p:nvPr>
        </p:nvSpPr>
        <p:spPr/>
        <p:txBody>
          <a:bodyPr/>
          <a:lstStyle/>
          <a:p>
            <a:r>
              <a:rPr lang="en-US" altLang="en-US" sz="5400"/>
              <a:t>How Near is the End?</a:t>
            </a:r>
          </a:p>
        </p:txBody>
      </p:sp>
      <p:sp>
        <p:nvSpPr>
          <p:cNvPr id="31747" name="Rectangle 3"/>
          <p:cNvSpPr>
            <a:spLocks noGrp="1" noChangeArrowheads="1"/>
          </p:cNvSpPr>
          <p:nvPr>
            <p:ph type="subTitle" idx="1"/>
          </p:nvPr>
        </p:nvSpPr>
        <p:spPr/>
        <p:txBody>
          <a:bodyPr/>
          <a:lstStyle/>
          <a:p>
            <a:r>
              <a:rPr lang="en-US" altLang="en-US"/>
              <a:t>Robert C. Newman</a:t>
            </a:r>
          </a:p>
        </p:txBody>
      </p:sp>
      <p:pic>
        <p:nvPicPr>
          <p:cNvPr id="31748" name="Picture 4" descr="MCj02869300000[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3048000"/>
            <a:ext cx="2957513" cy="3003550"/>
          </a:xfrm>
          <a:prstGeom prst="rect">
            <a:avLst/>
          </a:prstGeom>
          <a:noFill/>
          <a:extLst>
            <a:ext uri="{909E8E84-426E-40DD-AFC4-6F175D3DCCD1}">
              <a14:hiddenFill xmlns:a14="http://schemas.microsoft.com/office/drawing/2010/main">
                <a:solidFill>
                  <a:srgbClr val="FFFFFF"/>
                </a:solidFill>
              </a14:hiddenFill>
            </a:ext>
          </a:extLst>
        </p:spPr>
      </p:pic>
      <p:pic>
        <p:nvPicPr>
          <p:cNvPr id="2" name="HowNearEnd.mp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533400" y="5791200"/>
            <a:ext cx="609600" cy="609600"/>
          </a:xfrm>
          <a:prstGeom prst="rect">
            <a:avLst/>
          </a:prstGeom>
        </p:spPr>
      </p:pic>
    </p:spTree>
    <p:custDataLst>
      <p:tags r:id="rId1"/>
    </p:custDataLst>
  </p:cSld>
  <p:clrMapOvr>
    <a:masterClrMapping/>
  </p:clrMapOvr>
  <p:transition advTm="32276"/>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grpId="0" nodeType="clickEffect">
                                  <p:stCondLst>
                                    <p:cond delay="0"/>
                                  </p:stCondLst>
                                  <p:childTnLst>
                                    <p:set>
                                      <p:cBhvr>
                                        <p:cTn id="10" dur="1" fill="hold">
                                          <p:stCondLst>
                                            <p:cond delay="0"/>
                                          </p:stCondLst>
                                        </p:cTn>
                                        <p:tgtEl>
                                          <p:spTgt spid="31746"/>
                                        </p:tgtEl>
                                        <p:attrNameLst>
                                          <p:attrName>style.visibility</p:attrName>
                                        </p:attrNameLst>
                                      </p:cBhvr>
                                      <p:to>
                                        <p:strVal val="visible"/>
                                      </p:to>
                                    </p:set>
                                    <p:anim calcmode="lin" valueType="num">
                                      <p:cBhvr>
                                        <p:cTn id="11" dur="500" fill="hold"/>
                                        <p:tgtEl>
                                          <p:spTgt spid="31746"/>
                                        </p:tgtEl>
                                        <p:attrNameLst>
                                          <p:attrName>ppt_w</p:attrName>
                                        </p:attrNameLst>
                                      </p:cBhvr>
                                      <p:tavLst>
                                        <p:tav tm="0">
                                          <p:val>
                                            <p:fltVal val="0"/>
                                          </p:val>
                                        </p:tav>
                                        <p:tav tm="100000">
                                          <p:val>
                                            <p:strVal val="#ppt_w"/>
                                          </p:val>
                                        </p:tav>
                                      </p:tavLst>
                                    </p:anim>
                                    <p:anim calcmode="lin" valueType="num">
                                      <p:cBhvr>
                                        <p:cTn id="12" dur="500" fill="hold"/>
                                        <p:tgtEl>
                                          <p:spTgt spid="3174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31747">
                                            <p:txEl>
                                              <p:pRg st="0" end="0"/>
                                            </p:txEl>
                                          </p:spTgt>
                                        </p:tgtEl>
                                        <p:attrNameLst>
                                          <p:attrName>style.visibility</p:attrName>
                                        </p:attrNameLst>
                                      </p:cBhvr>
                                      <p:to>
                                        <p:strVal val="visible"/>
                                      </p:to>
                                    </p:set>
                                    <p:animEffect transition="in" filter="checkerboard(across)">
                                      <p:cBhvr>
                                        <p:cTn id="17" dur="500"/>
                                        <p:tgtEl>
                                          <p:spTgt spid="317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2"/>
                </p:tgtEl>
              </p:cMediaNode>
            </p:audio>
          </p:childTnLst>
        </p:cTn>
      </p:par>
    </p:tnLst>
    <p:bldLst>
      <p:bldP spid="31746" grpId="0" autoUpdateAnimBg="0"/>
      <p:bldP spid="31747" grpId="0" build="p" autoUpdateAnimBg="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a:t>Recognize its approach</a:t>
            </a:r>
          </a:p>
        </p:txBody>
      </p:sp>
      <p:sp>
        <p:nvSpPr>
          <p:cNvPr id="44035" name="Text Box 3"/>
          <p:cNvSpPr txBox="1">
            <a:spLocks noChangeArrowheads="1"/>
          </p:cNvSpPr>
          <p:nvPr/>
        </p:nvSpPr>
        <p:spPr bwMode="auto">
          <a:xfrm>
            <a:off x="1600200" y="1905000"/>
            <a:ext cx="6781800" cy="45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a:latin typeface="Times New Roman" pitchFamily="18" charset="0"/>
                <a:cs typeface="Times New Roman" pitchFamily="18" charset="0"/>
              </a:rPr>
              <a:t>"</a:t>
            </a:r>
            <a:r>
              <a:rPr lang="en-US" altLang="en-US" sz="2800">
                <a:latin typeface="Times New Roman" pitchFamily="18" charset="0"/>
              </a:rPr>
              <a:t>Now learn this lesson from the fig tree:  As soon as its twigs get tender and its leaves come out, you know that summer is near.  Even so, when you see all these things, you know that it is near, right at the door.  I tell you the truth, this generation will certainly not pass away until all these things have happened.  Heaven and earth will pass away, but my words will never pass away.</a:t>
            </a:r>
            <a:r>
              <a:rPr lang="en-US" altLang="en-US" sz="2800">
                <a:latin typeface="Times New Roman" pitchFamily="18" charset="0"/>
                <a:cs typeface="Times New Roman" pitchFamily="18" charset="0"/>
              </a:rPr>
              <a:t>"</a:t>
            </a:r>
          </a:p>
          <a:p>
            <a:pPr eaLnBrk="1" hangingPunct="1">
              <a:spcBef>
                <a:spcPct val="50000"/>
              </a:spcBef>
            </a:pPr>
            <a:r>
              <a:rPr lang="en-US" altLang="en-US" sz="2800">
                <a:latin typeface="Times New Roman" pitchFamily="18" charset="0"/>
              </a:rPr>
              <a:t>Matthew 24:32-35</a:t>
            </a:r>
          </a:p>
        </p:txBody>
      </p:sp>
    </p:spTree>
    <p:custDataLst>
      <p:tags r:id="rId1"/>
    </p:custDataLst>
  </p:cSld>
  <p:clrMapOvr>
    <a:masterClrMapping/>
  </p:clrMapOvr>
  <p:transition advTm="279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4035"/>
                                        </p:tgtEl>
                                        <p:attrNameLst>
                                          <p:attrName>style.visibility</p:attrName>
                                        </p:attrNameLst>
                                      </p:cBhvr>
                                      <p:to>
                                        <p:strVal val="visible"/>
                                      </p:to>
                                    </p:set>
                                    <p:animEffect transition="in" filter="checkerboard(across)">
                                      <p:cBhvr>
                                        <p:cTn id="7" dur="5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r>
              <a:rPr lang="en-US" altLang="en-US"/>
              <a:t>Can We Tell?</a:t>
            </a:r>
          </a:p>
        </p:txBody>
      </p:sp>
      <p:sp>
        <p:nvSpPr>
          <p:cNvPr id="68611" name="Rectangle 3"/>
          <p:cNvSpPr>
            <a:spLocks noGrp="1" noChangeArrowheads="1"/>
          </p:cNvSpPr>
          <p:nvPr>
            <p:ph type="body" idx="1"/>
          </p:nvPr>
        </p:nvSpPr>
        <p:spPr>
          <a:xfrm>
            <a:off x="1517650" y="2209800"/>
            <a:ext cx="7397750" cy="4114800"/>
          </a:xfrm>
        </p:spPr>
        <p:txBody>
          <a:bodyPr/>
          <a:lstStyle/>
          <a:p>
            <a:r>
              <a:rPr lang="en-US" altLang="en-US" sz="2500"/>
              <a:t>We should be able to recognize its approach.</a:t>
            </a:r>
          </a:p>
          <a:p>
            <a:pPr lvl="1"/>
            <a:r>
              <a:rPr lang="en-US" altLang="en-US" sz="2100"/>
              <a:t>Matthew 24:32-35</a:t>
            </a:r>
          </a:p>
          <a:p>
            <a:pPr lvl="2"/>
            <a:r>
              <a:rPr lang="en-US" altLang="en-US"/>
              <a:t>Parable of the fig tree</a:t>
            </a:r>
          </a:p>
          <a:p>
            <a:pPr lvl="2"/>
            <a:r>
              <a:rPr lang="en-US" altLang="en-US"/>
              <a:t>Misuse to calculate the year (1988)</a:t>
            </a:r>
          </a:p>
          <a:p>
            <a:pPr lvl="2"/>
            <a:r>
              <a:rPr lang="en-US" altLang="en-US"/>
              <a:t>Real meaning – signs indicate approach of end</a:t>
            </a:r>
          </a:p>
          <a:p>
            <a:pPr lvl="1"/>
            <a:r>
              <a:rPr lang="en-US" altLang="en-US" sz="2100"/>
              <a:t>1 Thessalonians 5:1-6</a:t>
            </a:r>
          </a:p>
          <a:p>
            <a:pPr lvl="2"/>
            <a:r>
              <a:rPr lang="en-US" altLang="en-US"/>
              <a:t>Though it comes like a thief, shouldn't surprise the believer, since not in the dark</a:t>
            </a:r>
          </a:p>
          <a:p>
            <a:pPr lvl="2"/>
            <a:r>
              <a:rPr lang="en-US" altLang="en-US"/>
              <a:t>Stay awake!</a:t>
            </a:r>
          </a:p>
        </p:txBody>
      </p:sp>
      <p:pic>
        <p:nvPicPr>
          <p:cNvPr id="68612" name="Picture 4" descr="MCj041220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304800"/>
            <a:ext cx="2035175" cy="1727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1277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 calcmode="lin" valueType="num">
                                      <p:cBhvr additive="base">
                                        <p:cTn id="7" dur="5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86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8611">
                                            <p:txEl>
                                              <p:pRg st="1" end="1"/>
                                            </p:txEl>
                                          </p:spTgt>
                                        </p:tgtEl>
                                        <p:attrNameLst>
                                          <p:attrName>style.visibility</p:attrName>
                                        </p:attrNameLst>
                                      </p:cBhvr>
                                      <p:to>
                                        <p:strVal val="visible"/>
                                      </p:to>
                                    </p:set>
                                    <p:anim calcmode="lin" valueType="num">
                                      <p:cBhvr additive="base">
                                        <p:cTn id="13" dur="500" fill="hold"/>
                                        <p:tgtEl>
                                          <p:spTgt spid="686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86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8611">
                                            <p:txEl>
                                              <p:pRg st="2" end="2"/>
                                            </p:txEl>
                                          </p:spTgt>
                                        </p:tgtEl>
                                        <p:attrNameLst>
                                          <p:attrName>style.visibility</p:attrName>
                                        </p:attrNameLst>
                                      </p:cBhvr>
                                      <p:to>
                                        <p:strVal val="visible"/>
                                      </p:to>
                                    </p:set>
                                    <p:anim calcmode="lin" valueType="num">
                                      <p:cBhvr additive="base">
                                        <p:cTn id="19" dur="5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86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8611">
                                            <p:txEl>
                                              <p:pRg st="3" end="3"/>
                                            </p:txEl>
                                          </p:spTgt>
                                        </p:tgtEl>
                                        <p:attrNameLst>
                                          <p:attrName>style.visibility</p:attrName>
                                        </p:attrNameLst>
                                      </p:cBhvr>
                                      <p:to>
                                        <p:strVal val="visible"/>
                                      </p:to>
                                    </p:set>
                                    <p:anim calcmode="lin" valueType="num">
                                      <p:cBhvr additive="base">
                                        <p:cTn id="25" dur="500" fill="hold"/>
                                        <p:tgtEl>
                                          <p:spTgt spid="6861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861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8611">
                                            <p:txEl>
                                              <p:pRg st="4" end="4"/>
                                            </p:txEl>
                                          </p:spTgt>
                                        </p:tgtEl>
                                        <p:attrNameLst>
                                          <p:attrName>style.visibility</p:attrName>
                                        </p:attrNameLst>
                                      </p:cBhvr>
                                      <p:to>
                                        <p:strVal val="visible"/>
                                      </p:to>
                                    </p:set>
                                    <p:anim calcmode="lin" valueType="num">
                                      <p:cBhvr additive="base">
                                        <p:cTn id="31" dur="500" fill="hold"/>
                                        <p:tgtEl>
                                          <p:spTgt spid="6861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86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8611">
                                            <p:txEl>
                                              <p:pRg st="5" end="5"/>
                                            </p:txEl>
                                          </p:spTgt>
                                        </p:tgtEl>
                                        <p:attrNameLst>
                                          <p:attrName>style.visibility</p:attrName>
                                        </p:attrNameLst>
                                      </p:cBhvr>
                                      <p:to>
                                        <p:strVal val="visible"/>
                                      </p:to>
                                    </p:set>
                                    <p:anim calcmode="lin" valueType="num">
                                      <p:cBhvr additive="base">
                                        <p:cTn id="37" dur="500" fill="hold"/>
                                        <p:tgtEl>
                                          <p:spTgt spid="6861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861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8611">
                                            <p:txEl>
                                              <p:pRg st="6" end="6"/>
                                            </p:txEl>
                                          </p:spTgt>
                                        </p:tgtEl>
                                        <p:attrNameLst>
                                          <p:attrName>style.visibility</p:attrName>
                                        </p:attrNameLst>
                                      </p:cBhvr>
                                      <p:to>
                                        <p:strVal val="visible"/>
                                      </p:to>
                                    </p:set>
                                    <p:anim calcmode="lin" valueType="num">
                                      <p:cBhvr additive="base">
                                        <p:cTn id="43" dur="500" fill="hold"/>
                                        <p:tgtEl>
                                          <p:spTgt spid="6861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861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68611">
                                            <p:txEl>
                                              <p:pRg st="7" end="7"/>
                                            </p:txEl>
                                          </p:spTgt>
                                        </p:tgtEl>
                                        <p:attrNameLst>
                                          <p:attrName>style.visibility</p:attrName>
                                        </p:attrNameLst>
                                      </p:cBhvr>
                                      <p:to>
                                        <p:strVal val="visible"/>
                                      </p:to>
                                    </p:set>
                                    <p:anim calcmode="lin" valueType="num">
                                      <p:cBhvr additive="base">
                                        <p:cTn id="49" dur="500" fill="hold"/>
                                        <p:tgtEl>
                                          <p:spTgt spid="6861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68611">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1" grpId="0" build="p"/>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r>
              <a:rPr lang="en-US" altLang="en-US"/>
              <a:t>Signs of the End</a:t>
            </a:r>
          </a:p>
        </p:txBody>
      </p:sp>
      <p:sp>
        <p:nvSpPr>
          <p:cNvPr id="35843" name="Rectangle 3"/>
          <p:cNvSpPr>
            <a:spLocks noGrp="1" noChangeArrowheads="1"/>
          </p:cNvSpPr>
          <p:nvPr>
            <p:ph type="body" idx="1"/>
          </p:nvPr>
        </p:nvSpPr>
        <p:spPr>
          <a:xfrm>
            <a:off x="1295400" y="2209800"/>
            <a:ext cx="7313613" cy="3810000"/>
          </a:xfrm>
        </p:spPr>
        <p:txBody>
          <a:bodyPr/>
          <a:lstStyle/>
          <a:p>
            <a:r>
              <a:rPr lang="en-US" altLang="en-US" sz="2500"/>
              <a:t>Jesus' message on the Mount of Olives</a:t>
            </a:r>
          </a:p>
          <a:p>
            <a:pPr lvl="1"/>
            <a:r>
              <a:rPr lang="en-US" altLang="en-US" sz="2100"/>
              <a:t>Matthew 24</a:t>
            </a:r>
          </a:p>
          <a:p>
            <a:r>
              <a:rPr lang="en-US" altLang="en-US" sz="2500"/>
              <a:t>Paul's predictions of moral collapse and the Man of Lawlessness</a:t>
            </a:r>
          </a:p>
          <a:p>
            <a:pPr lvl="1"/>
            <a:r>
              <a:rPr lang="en-US" altLang="en-US" sz="2100"/>
              <a:t>2 Timothy 3:1-5</a:t>
            </a:r>
          </a:p>
          <a:p>
            <a:pPr lvl="1"/>
            <a:r>
              <a:rPr lang="en-US" altLang="en-US" sz="2100"/>
              <a:t>2 Thessalonians 2:1-12</a:t>
            </a:r>
          </a:p>
          <a:p>
            <a:r>
              <a:rPr lang="en-US" altLang="en-US" sz="2500"/>
              <a:t>John's vision of world government and religion</a:t>
            </a:r>
          </a:p>
          <a:p>
            <a:pPr lvl="1"/>
            <a:r>
              <a:rPr lang="en-US" altLang="en-US" sz="2100"/>
              <a:t>Revelation 13</a:t>
            </a:r>
          </a:p>
        </p:txBody>
      </p:sp>
      <p:pic>
        <p:nvPicPr>
          <p:cNvPr id="35844" name="Picture 4" descr="MPj040128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28600"/>
            <a:ext cx="2682875" cy="1787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94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additive="base">
                                        <p:cTn id="7"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584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5843">
                                            <p:txEl>
                                              <p:pRg st="1" end="1"/>
                                            </p:txEl>
                                          </p:spTgt>
                                        </p:tgtEl>
                                        <p:attrNameLst>
                                          <p:attrName>style.visibility</p:attrName>
                                        </p:attrNameLst>
                                      </p:cBhvr>
                                      <p:to>
                                        <p:strVal val="visible"/>
                                      </p:to>
                                    </p:set>
                                    <p:anim calcmode="lin" valueType="num">
                                      <p:cBhvr additive="base">
                                        <p:cTn id="13" dur="500" fill="hold"/>
                                        <p:tgtEl>
                                          <p:spTgt spid="3584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584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5843">
                                            <p:txEl>
                                              <p:pRg st="2" end="2"/>
                                            </p:txEl>
                                          </p:spTgt>
                                        </p:tgtEl>
                                        <p:attrNameLst>
                                          <p:attrName>style.visibility</p:attrName>
                                        </p:attrNameLst>
                                      </p:cBhvr>
                                      <p:to>
                                        <p:strVal val="visible"/>
                                      </p:to>
                                    </p:set>
                                    <p:anim calcmode="lin" valueType="num">
                                      <p:cBhvr additive="base">
                                        <p:cTn id="19" dur="500" fill="hold"/>
                                        <p:tgtEl>
                                          <p:spTgt spid="3584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584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5843">
                                            <p:txEl>
                                              <p:pRg st="3" end="3"/>
                                            </p:txEl>
                                          </p:spTgt>
                                        </p:tgtEl>
                                        <p:attrNameLst>
                                          <p:attrName>style.visibility</p:attrName>
                                        </p:attrNameLst>
                                      </p:cBhvr>
                                      <p:to>
                                        <p:strVal val="visible"/>
                                      </p:to>
                                    </p:set>
                                    <p:anim calcmode="lin" valueType="num">
                                      <p:cBhvr additive="base">
                                        <p:cTn id="25" dur="500" fill="hold"/>
                                        <p:tgtEl>
                                          <p:spTgt spid="3584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584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5843">
                                            <p:txEl>
                                              <p:pRg st="4" end="4"/>
                                            </p:txEl>
                                          </p:spTgt>
                                        </p:tgtEl>
                                        <p:attrNameLst>
                                          <p:attrName>style.visibility</p:attrName>
                                        </p:attrNameLst>
                                      </p:cBhvr>
                                      <p:to>
                                        <p:strVal val="visible"/>
                                      </p:to>
                                    </p:set>
                                    <p:anim calcmode="lin" valueType="num">
                                      <p:cBhvr additive="base">
                                        <p:cTn id="31" dur="500" fill="hold"/>
                                        <p:tgtEl>
                                          <p:spTgt spid="3584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584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5843">
                                            <p:txEl>
                                              <p:pRg st="5" end="5"/>
                                            </p:txEl>
                                          </p:spTgt>
                                        </p:tgtEl>
                                        <p:attrNameLst>
                                          <p:attrName>style.visibility</p:attrName>
                                        </p:attrNameLst>
                                      </p:cBhvr>
                                      <p:to>
                                        <p:strVal val="visible"/>
                                      </p:to>
                                    </p:set>
                                    <p:anim calcmode="lin" valueType="num">
                                      <p:cBhvr additive="base">
                                        <p:cTn id="37" dur="500" fill="hold"/>
                                        <p:tgtEl>
                                          <p:spTgt spid="3584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584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5843">
                                            <p:txEl>
                                              <p:pRg st="6" end="6"/>
                                            </p:txEl>
                                          </p:spTgt>
                                        </p:tgtEl>
                                        <p:attrNameLst>
                                          <p:attrName>style.visibility</p:attrName>
                                        </p:attrNameLst>
                                      </p:cBhvr>
                                      <p:to>
                                        <p:strVal val="visible"/>
                                      </p:to>
                                    </p:set>
                                    <p:anim calcmode="lin" valueType="num">
                                      <p:cBhvr additive="base">
                                        <p:cTn id="43" dur="500" fill="hold"/>
                                        <p:tgtEl>
                                          <p:spTgt spid="3584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584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1026"/>
          <p:cNvSpPr>
            <a:spLocks noGrp="1" noChangeArrowheads="1"/>
          </p:cNvSpPr>
          <p:nvPr>
            <p:ph type="title"/>
          </p:nvPr>
        </p:nvSpPr>
        <p:spPr/>
        <p:txBody>
          <a:bodyPr/>
          <a:lstStyle/>
          <a:p>
            <a:r>
              <a:rPr lang="en-US" altLang="en-US"/>
              <a:t>Jesus: False Christs &amp; Wars</a:t>
            </a:r>
          </a:p>
        </p:txBody>
      </p:sp>
      <p:sp>
        <p:nvSpPr>
          <p:cNvPr id="45060" name="Text Box 1028"/>
          <p:cNvSpPr txBox="1">
            <a:spLocks noChangeArrowheads="1"/>
          </p:cNvSpPr>
          <p:nvPr/>
        </p:nvSpPr>
        <p:spPr bwMode="auto">
          <a:xfrm>
            <a:off x="1447800" y="1676400"/>
            <a:ext cx="7315200" cy="500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a:latin typeface="Times New Roman" pitchFamily="18" charset="0"/>
                <a:cs typeface="Times New Roman" pitchFamily="18" charset="0"/>
              </a:rPr>
              <a:t>"</a:t>
            </a:r>
            <a:r>
              <a:rPr lang="en-US" altLang="en-US" sz="2800">
                <a:latin typeface="Times New Roman" pitchFamily="18" charset="0"/>
              </a:rPr>
              <a:t>As Jesus was sitting on the Mount of Olives, the disciples came to him privately.  </a:t>
            </a:r>
            <a:r>
              <a:rPr lang="en-US" altLang="en-US" sz="2800">
                <a:latin typeface="Times New Roman" pitchFamily="18" charset="0"/>
                <a:cs typeface="Times New Roman" pitchFamily="18" charset="0"/>
              </a:rPr>
              <a:t>'</a:t>
            </a:r>
            <a:r>
              <a:rPr lang="en-US" altLang="en-US" sz="2800">
                <a:latin typeface="Times New Roman" pitchFamily="18" charset="0"/>
              </a:rPr>
              <a:t>Tell us,</a:t>
            </a:r>
            <a:r>
              <a:rPr lang="en-US" altLang="en-US" sz="2800">
                <a:latin typeface="Times New Roman" pitchFamily="18" charset="0"/>
                <a:cs typeface="Times New Roman" pitchFamily="18" charset="0"/>
              </a:rPr>
              <a:t>'</a:t>
            </a:r>
            <a:r>
              <a:rPr lang="en-US" altLang="en-US" sz="2800">
                <a:latin typeface="Times New Roman" pitchFamily="18" charset="0"/>
              </a:rPr>
              <a:t> they said, </a:t>
            </a:r>
            <a:r>
              <a:rPr lang="en-US" altLang="en-US" sz="2800">
                <a:latin typeface="Times New Roman" pitchFamily="18" charset="0"/>
                <a:cs typeface="Times New Roman" pitchFamily="18" charset="0"/>
              </a:rPr>
              <a:t>'</a:t>
            </a:r>
            <a:r>
              <a:rPr lang="en-US" altLang="en-US" sz="2800">
                <a:latin typeface="Times New Roman" pitchFamily="18" charset="0"/>
              </a:rPr>
              <a:t>when will this happen and what will be the sign of your coming and of the end of the age?</a:t>
            </a:r>
            <a:r>
              <a:rPr lang="en-US" altLang="en-US" sz="2800">
                <a:latin typeface="Times New Roman" pitchFamily="18" charset="0"/>
                <a:cs typeface="Times New Roman" pitchFamily="18" charset="0"/>
              </a:rPr>
              <a:t>'</a:t>
            </a:r>
            <a:r>
              <a:rPr lang="en-US" altLang="en-US" sz="2800">
                <a:latin typeface="Times New Roman" pitchFamily="18" charset="0"/>
              </a:rPr>
              <a:t>  Jesus answered, </a:t>
            </a:r>
            <a:r>
              <a:rPr lang="en-US" altLang="en-US" sz="2800">
                <a:latin typeface="Times New Roman" pitchFamily="18" charset="0"/>
                <a:cs typeface="Times New Roman" pitchFamily="18" charset="0"/>
              </a:rPr>
              <a:t>'</a:t>
            </a:r>
            <a:r>
              <a:rPr lang="en-US" altLang="en-US" sz="2800">
                <a:latin typeface="Times New Roman" pitchFamily="18" charset="0"/>
              </a:rPr>
              <a:t>Watch out that no one deceives you.  For many will come in my name, claiming </a:t>
            </a:r>
            <a:r>
              <a:rPr lang="en-US" altLang="en-US" sz="2800">
                <a:latin typeface="Times New Roman" pitchFamily="18" charset="0"/>
                <a:cs typeface="Times New Roman" pitchFamily="18" charset="0"/>
              </a:rPr>
              <a:t>"</a:t>
            </a:r>
            <a:r>
              <a:rPr lang="en-US" altLang="en-US" sz="2800">
                <a:latin typeface="Times New Roman" pitchFamily="18" charset="0"/>
              </a:rPr>
              <a:t>I am the Christ,</a:t>
            </a:r>
            <a:r>
              <a:rPr lang="en-US" altLang="en-US" sz="2800">
                <a:latin typeface="Times New Roman" pitchFamily="18" charset="0"/>
                <a:cs typeface="Times New Roman" pitchFamily="18" charset="0"/>
              </a:rPr>
              <a:t>"</a:t>
            </a:r>
            <a:r>
              <a:rPr lang="en-US" altLang="en-US" sz="2800">
                <a:latin typeface="Times New Roman" pitchFamily="18" charset="0"/>
              </a:rPr>
              <a:t> and will deceive many.  You will hear of wars and rumors of wars, but see to it that you are not alarmed.  Such things must happen, but the end is still to come.</a:t>
            </a:r>
            <a:r>
              <a:rPr lang="en-US" altLang="en-US" sz="2800">
                <a:latin typeface="Times New Roman" pitchFamily="18" charset="0"/>
                <a:cs typeface="Times New Roman" pitchFamily="18" charset="0"/>
              </a:rPr>
              <a:t>'"</a:t>
            </a:r>
            <a:r>
              <a:rPr lang="en-US" altLang="en-US" sz="2800">
                <a:latin typeface="Times New Roman" pitchFamily="18" charset="0"/>
              </a:rPr>
              <a:t> </a:t>
            </a:r>
            <a:r>
              <a:rPr lang="en-US" altLang="en-US" sz="2800">
                <a:latin typeface="Times New Roman" pitchFamily="18" charset="0"/>
                <a:cs typeface="Times New Roman" pitchFamily="18" charset="0"/>
              </a:rPr>
              <a:t> </a:t>
            </a:r>
          </a:p>
          <a:p>
            <a:pPr eaLnBrk="1" hangingPunct="1">
              <a:spcBef>
                <a:spcPct val="50000"/>
              </a:spcBef>
            </a:pPr>
            <a:r>
              <a:rPr lang="en-US" altLang="en-US" sz="2800">
                <a:latin typeface="Times New Roman" pitchFamily="18" charset="0"/>
              </a:rPr>
              <a:t>Matthew 24:3-6</a:t>
            </a:r>
          </a:p>
        </p:txBody>
      </p:sp>
    </p:spTree>
    <p:custDataLst>
      <p:tags r:id="rId1"/>
    </p:custDataLst>
  </p:cSld>
  <p:clrMapOvr>
    <a:masterClrMapping/>
  </p:clrMapOvr>
  <p:transition advTm="3403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Effect transition="in" filter="checkerboard(across)">
                                      <p:cBhvr>
                                        <p:cTn id="7" dur="500"/>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a:t>Jesus: Beginning of Birth Pains</a:t>
            </a:r>
          </a:p>
        </p:txBody>
      </p:sp>
      <p:sp>
        <p:nvSpPr>
          <p:cNvPr id="47107" name="Text Box 3"/>
          <p:cNvSpPr txBox="1">
            <a:spLocks noChangeArrowheads="1"/>
          </p:cNvSpPr>
          <p:nvPr/>
        </p:nvSpPr>
        <p:spPr bwMode="auto">
          <a:xfrm>
            <a:off x="1905000" y="2362200"/>
            <a:ext cx="6629400" cy="2441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a:latin typeface="Times New Roman" pitchFamily="18" charset="0"/>
                <a:cs typeface="Times New Roman" pitchFamily="18" charset="0"/>
              </a:rPr>
              <a:t>"</a:t>
            </a:r>
            <a:r>
              <a:rPr lang="en-US" altLang="en-US" sz="2800">
                <a:latin typeface="Times New Roman" pitchFamily="18" charset="0"/>
              </a:rPr>
              <a:t>Nation will rise against nation, and kingdom against kingdom.  There will be famines and earthquakes in various places.  All these are the beginning of birth pains.</a:t>
            </a:r>
            <a:r>
              <a:rPr lang="en-US" altLang="en-US" sz="2800">
                <a:latin typeface="Times New Roman" pitchFamily="18" charset="0"/>
                <a:cs typeface="Times New Roman" pitchFamily="18" charset="0"/>
              </a:rPr>
              <a:t>"</a:t>
            </a:r>
            <a:r>
              <a:rPr lang="en-US" altLang="en-US" sz="2800">
                <a:latin typeface="Times New Roman" pitchFamily="18" charset="0"/>
              </a:rPr>
              <a:t> </a:t>
            </a:r>
          </a:p>
          <a:p>
            <a:pPr eaLnBrk="1" hangingPunct="1">
              <a:spcBef>
                <a:spcPct val="50000"/>
              </a:spcBef>
            </a:pPr>
            <a:r>
              <a:rPr lang="en-US" altLang="en-US" sz="2800">
                <a:latin typeface="Times New Roman" pitchFamily="18" charset="0"/>
              </a:rPr>
              <a:t>Matthew 24:7-8</a:t>
            </a:r>
          </a:p>
        </p:txBody>
      </p:sp>
    </p:spTree>
    <p:custDataLst>
      <p:tags r:id="rId1"/>
    </p:custDataLst>
  </p:cSld>
  <p:clrMapOvr>
    <a:masterClrMapping/>
  </p:clrMapOvr>
  <p:transition advTm="2097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7107"/>
                                        </p:tgtEl>
                                        <p:attrNameLst>
                                          <p:attrName>style.visibility</p:attrName>
                                        </p:attrNameLst>
                                      </p:cBhvr>
                                      <p:to>
                                        <p:strVal val="visible"/>
                                      </p:to>
                                    </p:set>
                                    <p:animEffect transition="in" filter="checkerboard(across)">
                                      <p:cBhvr>
                                        <p:cTn id="7" dur="500"/>
                                        <p:tgtEl>
                                          <p:spTgt spid="471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a:t>Jesus: Persecution, etc.</a:t>
            </a:r>
          </a:p>
        </p:txBody>
      </p:sp>
      <p:sp>
        <p:nvSpPr>
          <p:cNvPr id="48131" name="Rectangle 3"/>
          <p:cNvSpPr>
            <a:spLocks noGrp="1" noChangeArrowheads="1"/>
          </p:cNvSpPr>
          <p:nvPr>
            <p:ph type="body" idx="1"/>
          </p:nvPr>
        </p:nvSpPr>
        <p:spPr/>
        <p:txBody>
          <a:bodyPr/>
          <a:lstStyle/>
          <a:p>
            <a:r>
              <a:rPr lang="en-US" altLang="en-US"/>
              <a:t>Persecution (Matthew 24:9)</a:t>
            </a:r>
          </a:p>
          <a:p>
            <a:r>
              <a:rPr lang="en-US" altLang="en-US"/>
              <a:t>General hatred of Christians (9)</a:t>
            </a:r>
          </a:p>
          <a:p>
            <a:r>
              <a:rPr lang="en-US" altLang="en-US"/>
              <a:t>Betrayal (10)</a:t>
            </a:r>
          </a:p>
          <a:p>
            <a:r>
              <a:rPr lang="en-US" altLang="en-US"/>
              <a:t>False prophets (11)</a:t>
            </a:r>
          </a:p>
          <a:p>
            <a:r>
              <a:rPr lang="en-US" altLang="en-US"/>
              <a:t>Increased lawlessness (12)</a:t>
            </a:r>
          </a:p>
          <a:p>
            <a:r>
              <a:rPr lang="en-US" altLang="en-US"/>
              <a:t>Love growing cold (12)</a:t>
            </a:r>
          </a:p>
          <a:p>
            <a:r>
              <a:rPr lang="en-US" altLang="en-US"/>
              <a:t>Gospel proclaimed to all nations (14)</a:t>
            </a:r>
          </a:p>
        </p:txBody>
      </p:sp>
    </p:spTree>
    <p:custDataLst>
      <p:tags r:id="rId1"/>
    </p:custDataLst>
  </p:cSld>
  <p:clrMapOvr>
    <a:masterClrMapping/>
  </p:clrMapOvr>
  <p:transition advTm="2262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131">
                                            <p:txEl>
                                              <p:pRg st="0" end="0"/>
                                            </p:txEl>
                                          </p:spTgt>
                                        </p:tgtEl>
                                        <p:attrNameLst>
                                          <p:attrName>style.visibility</p:attrName>
                                        </p:attrNameLst>
                                      </p:cBhvr>
                                      <p:to>
                                        <p:strVal val="visible"/>
                                      </p:to>
                                    </p:set>
                                    <p:anim calcmode="lin" valueType="num">
                                      <p:cBhvr additive="base">
                                        <p:cTn id="7" dur="500" fill="hold"/>
                                        <p:tgtEl>
                                          <p:spTgt spid="481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81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8131">
                                            <p:txEl>
                                              <p:pRg st="1" end="1"/>
                                            </p:txEl>
                                          </p:spTgt>
                                        </p:tgtEl>
                                        <p:attrNameLst>
                                          <p:attrName>style.visibility</p:attrName>
                                        </p:attrNameLst>
                                      </p:cBhvr>
                                      <p:to>
                                        <p:strVal val="visible"/>
                                      </p:to>
                                    </p:set>
                                    <p:anim calcmode="lin" valueType="num">
                                      <p:cBhvr additive="base">
                                        <p:cTn id="13" dur="500" fill="hold"/>
                                        <p:tgtEl>
                                          <p:spTgt spid="4813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8131">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8131">
                                            <p:txEl>
                                              <p:pRg st="2" end="2"/>
                                            </p:txEl>
                                          </p:spTgt>
                                        </p:tgtEl>
                                        <p:attrNameLst>
                                          <p:attrName>style.visibility</p:attrName>
                                        </p:attrNameLst>
                                      </p:cBhvr>
                                      <p:to>
                                        <p:strVal val="visible"/>
                                      </p:to>
                                    </p:set>
                                    <p:anim calcmode="lin" valueType="num">
                                      <p:cBhvr additive="base">
                                        <p:cTn id="19" dur="500" fill="hold"/>
                                        <p:tgtEl>
                                          <p:spTgt spid="4813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813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8131">
                                            <p:txEl>
                                              <p:pRg st="3" end="3"/>
                                            </p:txEl>
                                          </p:spTgt>
                                        </p:tgtEl>
                                        <p:attrNameLst>
                                          <p:attrName>style.visibility</p:attrName>
                                        </p:attrNameLst>
                                      </p:cBhvr>
                                      <p:to>
                                        <p:strVal val="visible"/>
                                      </p:to>
                                    </p:set>
                                    <p:anim calcmode="lin" valueType="num">
                                      <p:cBhvr additive="base">
                                        <p:cTn id="25" dur="500" fill="hold"/>
                                        <p:tgtEl>
                                          <p:spTgt spid="4813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813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8131">
                                            <p:txEl>
                                              <p:pRg st="4" end="4"/>
                                            </p:txEl>
                                          </p:spTgt>
                                        </p:tgtEl>
                                        <p:attrNameLst>
                                          <p:attrName>style.visibility</p:attrName>
                                        </p:attrNameLst>
                                      </p:cBhvr>
                                      <p:to>
                                        <p:strVal val="visible"/>
                                      </p:to>
                                    </p:set>
                                    <p:anim calcmode="lin" valueType="num">
                                      <p:cBhvr additive="base">
                                        <p:cTn id="31" dur="500" fill="hold"/>
                                        <p:tgtEl>
                                          <p:spTgt spid="4813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813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8131">
                                            <p:txEl>
                                              <p:pRg st="5" end="5"/>
                                            </p:txEl>
                                          </p:spTgt>
                                        </p:tgtEl>
                                        <p:attrNameLst>
                                          <p:attrName>style.visibility</p:attrName>
                                        </p:attrNameLst>
                                      </p:cBhvr>
                                      <p:to>
                                        <p:strVal val="visible"/>
                                      </p:to>
                                    </p:set>
                                    <p:anim calcmode="lin" valueType="num">
                                      <p:cBhvr additive="base">
                                        <p:cTn id="37" dur="500" fill="hold"/>
                                        <p:tgtEl>
                                          <p:spTgt spid="4813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8131">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grpId="0" nodeType="clickEffect">
                                  <p:stCondLst>
                                    <p:cond delay="0"/>
                                  </p:stCondLst>
                                  <p:childTnLst>
                                    <p:set>
                                      <p:cBhvr>
                                        <p:cTn id="42" dur="1" fill="hold">
                                          <p:stCondLst>
                                            <p:cond delay="0"/>
                                          </p:stCondLst>
                                        </p:cTn>
                                        <p:tgtEl>
                                          <p:spTgt spid="48131">
                                            <p:txEl>
                                              <p:pRg st="6" end="6"/>
                                            </p:txEl>
                                          </p:spTgt>
                                        </p:tgtEl>
                                        <p:attrNameLst>
                                          <p:attrName>style.visibility</p:attrName>
                                        </p:attrNameLst>
                                      </p:cBhvr>
                                      <p:to>
                                        <p:strVal val="visible"/>
                                      </p:to>
                                    </p:set>
                                    <p:anim calcmode="lin" valueType="num">
                                      <p:cBhvr additive="base">
                                        <p:cTn id="43" dur="500" fill="hold"/>
                                        <p:tgtEl>
                                          <p:spTgt spid="48131">
                                            <p:txEl>
                                              <p:pRg st="6" end="6"/>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48131">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1"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altLang="en-US"/>
              <a:t>Jesus: The Great Tribulation</a:t>
            </a:r>
          </a:p>
        </p:txBody>
      </p:sp>
      <p:sp>
        <p:nvSpPr>
          <p:cNvPr id="49155" name="Rectangle 3"/>
          <p:cNvSpPr>
            <a:spLocks noGrp="1" noChangeArrowheads="1"/>
          </p:cNvSpPr>
          <p:nvPr>
            <p:ph type="body" idx="1"/>
          </p:nvPr>
        </p:nvSpPr>
        <p:spPr/>
        <p:txBody>
          <a:bodyPr/>
          <a:lstStyle/>
          <a:p>
            <a:r>
              <a:rPr lang="en-US" altLang="en-US" sz="2500"/>
              <a:t>Starts with the "abomination of desolation" (Matthew 24:15)</a:t>
            </a:r>
          </a:p>
          <a:p>
            <a:pPr lvl="1"/>
            <a:r>
              <a:rPr lang="en-US" altLang="en-US" sz="2100"/>
              <a:t>Compare Daniel 9:27; 11:31; 12:11</a:t>
            </a:r>
          </a:p>
          <a:p>
            <a:r>
              <a:rPr lang="en-US" altLang="en-US" sz="2500"/>
              <a:t>Get away quickly! (16-17)</a:t>
            </a:r>
          </a:p>
          <a:p>
            <a:r>
              <a:rPr lang="en-US" altLang="en-US" sz="2500"/>
              <a:t>Nothing to match it in human history (18-22)</a:t>
            </a:r>
          </a:p>
          <a:p>
            <a:r>
              <a:rPr lang="en-US" altLang="en-US" sz="2500"/>
              <a:t>Continued appearance of false Christs and false prophets (23-25)</a:t>
            </a:r>
          </a:p>
          <a:p>
            <a:r>
              <a:rPr lang="en-US" altLang="en-US" sz="2500"/>
              <a:t>Jesus' return will be unmistakable (26-27)</a:t>
            </a:r>
          </a:p>
        </p:txBody>
      </p:sp>
    </p:spTree>
    <p:custDataLst>
      <p:tags r:id="rId1"/>
    </p:custDataLst>
  </p:cSld>
  <p:clrMapOvr>
    <a:masterClrMapping/>
  </p:clrMapOvr>
  <p:transition advTm="5697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9155">
                                            <p:txEl>
                                              <p:pRg st="0" end="0"/>
                                            </p:txEl>
                                          </p:spTgt>
                                        </p:tgtEl>
                                        <p:attrNameLst>
                                          <p:attrName>style.visibility</p:attrName>
                                        </p:attrNameLst>
                                      </p:cBhvr>
                                      <p:to>
                                        <p:strVal val="visible"/>
                                      </p:to>
                                    </p:set>
                                    <p:anim calcmode="lin" valueType="num">
                                      <p:cBhvr additive="base">
                                        <p:cTn id="7" dur="500" fill="hold"/>
                                        <p:tgtEl>
                                          <p:spTgt spid="491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91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9155">
                                            <p:txEl>
                                              <p:pRg st="1" end="1"/>
                                            </p:txEl>
                                          </p:spTgt>
                                        </p:tgtEl>
                                        <p:attrNameLst>
                                          <p:attrName>style.visibility</p:attrName>
                                        </p:attrNameLst>
                                      </p:cBhvr>
                                      <p:to>
                                        <p:strVal val="visible"/>
                                      </p:to>
                                    </p:set>
                                    <p:anim calcmode="lin" valueType="num">
                                      <p:cBhvr additive="base">
                                        <p:cTn id="13" dur="500" fill="hold"/>
                                        <p:tgtEl>
                                          <p:spTgt spid="49155">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915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9155">
                                            <p:txEl>
                                              <p:pRg st="2" end="2"/>
                                            </p:txEl>
                                          </p:spTgt>
                                        </p:tgtEl>
                                        <p:attrNameLst>
                                          <p:attrName>style.visibility</p:attrName>
                                        </p:attrNameLst>
                                      </p:cBhvr>
                                      <p:to>
                                        <p:strVal val="visible"/>
                                      </p:to>
                                    </p:set>
                                    <p:anim calcmode="lin" valueType="num">
                                      <p:cBhvr additive="base">
                                        <p:cTn id="19" dur="500" fill="hold"/>
                                        <p:tgtEl>
                                          <p:spTgt spid="49155">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91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9155">
                                            <p:txEl>
                                              <p:pRg st="3" end="3"/>
                                            </p:txEl>
                                          </p:spTgt>
                                        </p:tgtEl>
                                        <p:attrNameLst>
                                          <p:attrName>style.visibility</p:attrName>
                                        </p:attrNameLst>
                                      </p:cBhvr>
                                      <p:to>
                                        <p:strVal val="visible"/>
                                      </p:to>
                                    </p:set>
                                    <p:anim calcmode="lin" valueType="num">
                                      <p:cBhvr additive="base">
                                        <p:cTn id="25" dur="500" fill="hold"/>
                                        <p:tgtEl>
                                          <p:spTgt spid="49155">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915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9155">
                                            <p:txEl>
                                              <p:pRg st="4" end="4"/>
                                            </p:txEl>
                                          </p:spTgt>
                                        </p:tgtEl>
                                        <p:attrNameLst>
                                          <p:attrName>style.visibility</p:attrName>
                                        </p:attrNameLst>
                                      </p:cBhvr>
                                      <p:to>
                                        <p:strVal val="visible"/>
                                      </p:to>
                                    </p:set>
                                    <p:anim calcmode="lin" valueType="num">
                                      <p:cBhvr additive="base">
                                        <p:cTn id="31" dur="500" fill="hold"/>
                                        <p:tgtEl>
                                          <p:spTgt spid="49155">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915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49155">
                                            <p:txEl>
                                              <p:pRg st="5" end="5"/>
                                            </p:txEl>
                                          </p:spTgt>
                                        </p:tgtEl>
                                        <p:attrNameLst>
                                          <p:attrName>style.visibility</p:attrName>
                                        </p:attrNameLst>
                                      </p:cBhvr>
                                      <p:to>
                                        <p:strVal val="visible"/>
                                      </p:to>
                                    </p:set>
                                    <p:anim calcmode="lin" valueType="num">
                                      <p:cBhvr additive="base">
                                        <p:cTn id="37" dur="500" fill="hold"/>
                                        <p:tgtEl>
                                          <p:spTgt spid="49155">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4915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5" grpId="0" build="p" bldLvl="2"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en-US" altLang="en-US"/>
              <a:t>Jesus</a:t>
            </a:r>
            <a:r>
              <a:rPr lang="en-US" altLang="en-US">
                <a:cs typeface="Arial" charset="0"/>
              </a:rPr>
              <a:t>'</a:t>
            </a:r>
            <a:r>
              <a:rPr lang="en-US" altLang="en-US"/>
              <a:t> Second Coming</a:t>
            </a:r>
          </a:p>
        </p:txBody>
      </p:sp>
      <p:sp>
        <p:nvSpPr>
          <p:cNvPr id="50179" name="Rectangle 3"/>
          <p:cNvSpPr>
            <a:spLocks noGrp="1" noChangeArrowheads="1"/>
          </p:cNvSpPr>
          <p:nvPr>
            <p:ph type="body" idx="1"/>
          </p:nvPr>
        </p:nvSpPr>
        <p:spPr/>
        <p:txBody>
          <a:bodyPr/>
          <a:lstStyle/>
          <a:p>
            <a:r>
              <a:rPr lang="en-US" altLang="en-US"/>
              <a:t>Immediately after this tribulation (Matthew 24:29)</a:t>
            </a:r>
          </a:p>
          <a:p>
            <a:r>
              <a:rPr lang="en-US" altLang="en-US"/>
              <a:t>Signs in the heaven (29-30)</a:t>
            </a:r>
          </a:p>
          <a:p>
            <a:r>
              <a:rPr lang="en-US" altLang="en-US"/>
              <a:t>Jesus' return will be visible (30)</a:t>
            </a:r>
          </a:p>
          <a:p>
            <a:r>
              <a:rPr lang="en-US" altLang="en-US"/>
              <a:t>The nations will mourn (30)</a:t>
            </a:r>
          </a:p>
          <a:p>
            <a:r>
              <a:rPr lang="en-US" altLang="en-US"/>
              <a:t>Jesus will send his angels to gather his people (31)</a:t>
            </a:r>
          </a:p>
        </p:txBody>
      </p:sp>
    </p:spTree>
    <p:custDataLst>
      <p:tags r:id="rId1"/>
    </p:custDataLst>
  </p:cSld>
  <p:clrMapOvr>
    <a:masterClrMapping/>
  </p:clrMapOvr>
  <p:transition advTm="37183"/>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79">
                                            <p:txEl>
                                              <p:pRg st="0" end="0"/>
                                            </p:txEl>
                                          </p:spTgt>
                                        </p:tgtEl>
                                        <p:attrNameLst>
                                          <p:attrName>style.visibility</p:attrName>
                                        </p:attrNameLst>
                                      </p:cBhvr>
                                      <p:to>
                                        <p:strVal val="visible"/>
                                      </p:to>
                                    </p:set>
                                    <p:anim calcmode="lin" valueType="num">
                                      <p:cBhvr additive="base">
                                        <p:cTn id="7" dur="500" fill="hold"/>
                                        <p:tgtEl>
                                          <p:spTgt spid="501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01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0179">
                                            <p:txEl>
                                              <p:pRg st="1" end="1"/>
                                            </p:txEl>
                                          </p:spTgt>
                                        </p:tgtEl>
                                        <p:attrNameLst>
                                          <p:attrName>style.visibility</p:attrName>
                                        </p:attrNameLst>
                                      </p:cBhvr>
                                      <p:to>
                                        <p:strVal val="visible"/>
                                      </p:to>
                                    </p:set>
                                    <p:anim calcmode="lin" valueType="num">
                                      <p:cBhvr additive="base">
                                        <p:cTn id="13" dur="500" fill="hold"/>
                                        <p:tgtEl>
                                          <p:spTgt spid="501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01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50179">
                                            <p:txEl>
                                              <p:pRg st="2" end="2"/>
                                            </p:txEl>
                                          </p:spTgt>
                                        </p:tgtEl>
                                        <p:attrNameLst>
                                          <p:attrName>style.visibility</p:attrName>
                                        </p:attrNameLst>
                                      </p:cBhvr>
                                      <p:to>
                                        <p:strVal val="visible"/>
                                      </p:to>
                                    </p:set>
                                    <p:anim calcmode="lin" valueType="num">
                                      <p:cBhvr additive="base">
                                        <p:cTn id="19" dur="500" fill="hold"/>
                                        <p:tgtEl>
                                          <p:spTgt spid="501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01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50179">
                                            <p:txEl>
                                              <p:pRg st="3" end="3"/>
                                            </p:txEl>
                                          </p:spTgt>
                                        </p:tgtEl>
                                        <p:attrNameLst>
                                          <p:attrName>style.visibility</p:attrName>
                                        </p:attrNameLst>
                                      </p:cBhvr>
                                      <p:to>
                                        <p:strVal val="visible"/>
                                      </p:to>
                                    </p:set>
                                    <p:anim calcmode="lin" valueType="num">
                                      <p:cBhvr additive="base">
                                        <p:cTn id="25" dur="500" fill="hold"/>
                                        <p:tgtEl>
                                          <p:spTgt spid="5017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5017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50179">
                                            <p:txEl>
                                              <p:pRg st="4" end="4"/>
                                            </p:txEl>
                                          </p:spTgt>
                                        </p:tgtEl>
                                        <p:attrNameLst>
                                          <p:attrName>style.visibility</p:attrName>
                                        </p:attrNameLst>
                                      </p:cBhvr>
                                      <p:to>
                                        <p:strVal val="visible"/>
                                      </p:to>
                                    </p:set>
                                    <p:anim calcmode="lin" valueType="num">
                                      <p:cBhvr additive="base">
                                        <p:cTn id="31" dur="500" fill="hold"/>
                                        <p:tgtEl>
                                          <p:spTgt spid="5017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501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79"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en-US" altLang="en-US"/>
              <a:t>Paul: Moral Collapse</a:t>
            </a:r>
          </a:p>
        </p:txBody>
      </p:sp>
      <p:sp>
        <p:nvSpPr>
          <p:cNvPr id="54275" name="Text Box 3"/>
          <p:cNvSpPr txBox="1">
            <a:spLocks noChangeArrowheads="1"/>
          </p:cNvSpPr>
          <p:nvPr/>
        </p:nvSpPr>
        <p:spPr bwMode="auto">
          <a:xfrm>
            <a:off x="1524000" y="1828800"/>
            <a:ext cx="6705600" cy="45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a:latin typeface="Times New Roman" pitchFamily="18" charset="0"/>
                <a:cs typeface="Times New Roman" pitchFamily="18" charset="0"/>
              </a:rPr>
              <a:t>"</a:t>
            </a:r>
            <a:r>
              <a:rPr lang="en-US" altLang="en-US" sz="2800">
                <a:latin typeface="Times New Roman" pitchFamily="18" charset="0"/>
              </a:rPr>
              <a:t>There will be terrible times in the last days.  People will be lovers of themselves, lovers of money, boastful, proud, abusive, disobedient to their parents, ungrateful, unholy, without love, unforgiving, slanderous, without self-control, brutal, not lovers of the good, treacherous, rash, conceited, lovers of pleasure rather than lovers of God</a:t>
            </a:r>
            <a:r>
              <a:rPr lang="en-US" altLang="en-US" sz="2800">
                <a:latin typeface="Times New Roman" pitchFamily="18" charset="0"/>
                <a:cs typeface="Times New Roman" pitchFamily="18" charset="0"/>
              </a:rPr>
              <a:t>–having a form of godliness but denying its power." </a:t>
            </a:r>
          </a:p>
          <a:p>
            <a:pPr eaLnBrk="1" hangingPunct="1">
              <a:spcBef>
                <a:spcPct val="50000"/>
              </a:spcBef>
            </a:pPr>
            <a:r>
              <a:rPr lang="en-US" altLang="en-US" sz="2800">
                <a:latin typeface="Times New Roman" pitchFamily="18" charset="0"/>
                <a:cs typeface="Times New Roman" pitchFamily="18" charset="0"/>
              </a:rPr>
              <a:t>2 Timothy 3:1-5</a:t>
            </a:r>
            <a:endParaRPr lang="en-US" altLang="en-US" sz="2800">
              <a:latin typeface="Times New Roman" pitchFamily="18" charset="0"/>
            </a:endParaRPr>
          </a:p>
        </p:txBody>
      </p:sp>
    </p:spTree>
    <p:custDataLst>
      <p:tags r:id="rId1"/>
    </p:custDataLst>
  </p:cSld>
  <p:clrMapOvr>
    <a:masterClrMapping/>
  </p:clrMapOvr>
  <p:transition advTm="380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4275"/>
                                        </p:tgtEl>
                                        <p:attrNameLst>
                                          <p:attrName>style.visibility</p:attrName>
                                        </p:attrNameLst>
                                      </p:cBhvr>
                                      <p:to>
                                        <p:strVal val="visible"/>
                                      </p:to>
                                    </p:set>
                                    <p:animEffect transition="in" filter="checkerboard(across)">
                                      <p:cBhvr>
                                        <p:cTn id="7" dur="500"/>
                                        <p:tgtEl>
                                          <p:spTgt spid="542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ltLang="en-US"/>
              <a:t>Paul: The Man of Lawlessness</a:t>
            </a:r>
          </a:p>
        </p:txBody>
      </p:sp>
      <p:sp>
        <p:nvSpPr>
          <p:cNvPr id="55299" name="Text Box 3"/>
          <p:cNvSpPr txBox="1">
            <a:spLocks noChangeArrowheads="1"/>
          </p:cNvSpPr>
          <p:nvPr/>
        </p:nvSpPr>
        <p:spPr bwMode="auto">
          <a:xfrm>
            <a:off x="1219200" y="1676400"/>
            <a:ext cx="7620000" cy="4789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a:latin typeface="Times New Roman" pitchFamily="18" charset="0"/>
                <a:cs typeface="Times New Roman" pitchFamily="18" charset="0"/>
              </a:rPr>
              <a:t>"</a:t>
            </a:r>
            <a:r>
              <a:rPr lang="en-US" altLang="en-US" sz="2800">
                <a:latin typeface="Times New Roman" pitchFamily="18" charset="0"/>
              </a:rPr>
              <a:t>…that day will not come until the rebellion occurs and the man of lawlessness is revealed, the man doomed to destruction.  He will oppose and will exalt himself over everything that is called God or is worshiped, so that he sets himself up in God’s temple, proclaiming himself to be God…  The coming of the lawless one will be in accordance with the work of Satan displayed in all kinds of counterfeit miracles, signs and wonders, and in every sort of evil that deceives those who are perishing…</a:t>
            </a:r>
            <a:r>
              <a:rPr lang="en-US" altLang="en-US" sz="2800">
                <a:latin typeface="Times New Roman" pitchFamily="18" charset="0"/>
                <a:cs typeface="Times New Roman" pitchFamily="18" charset="0"/>
              </a:rPr>
              <a:t>"</a:t>
            </a:r>
            <a:r>
              <a:rPr lang="en-US" altLang="en-US" sz="2800">
                <a:latin typeface="Times New Roman" pitchFamily="18" charset="0"/>
              </a:rPr>
              <a:t>  2 Thessalonians 2:1-12</a:t>
            </a:r>
          </a:p>
        </p:txBody>
      </p:sp>
    </p:spTree>
    <p:custDataLst>
      <p:tags r:id="rId1"/>
    </p:custDataLst>
  </p:cSld>
  <p:clrMapOvr>
    <a:masterClrMapping/>
  </p:clrMapOvr>
  <p:transition advTm="39136"/>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5299"/>
                                        </p:tgtEl>
                                        <p:attrNameLst>
                                          <p:attrName>style.visibility</p:attrName>
                                        </p:attrNameLst>
                                      </p:cBhvr>
                                      <p:to>
                                        <p:strVal val="visible"/>
                                      </p:to>
                                    </p:set>
                                    <p:animEffect transition="in" filter="checkerboard(across)">
                                      <p:cBhvr>
                                        <p:cTn id="7" dur="500"/>
                                        <p:tgtEl>
                                          <p:spTgt spid="55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9"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n-US" altLang="en-US"/>
              <a:t>How Near is the End?</a:t>
            </a:r>
          </a:p>
        </p:txBody>
      </p:sp>
      <p:sp>
        <p:nvSpPr>
          <p:cNvPr id="32771" name="Rectangle 3"/>
          <p:cNvSpPr>
            <a:spLocks noGrp="1" noChangeArrowheads="1"/>
          </p:cNvSpPr>
          <p:nvPr>
            <p:ph type="body" idx="1"/>
          </p:nvPr>
        </p:nvSpPr>
        <p:spPr>
          <a:xfrm>
            <a:off x="1371600" y="2438400"/>
            <a:ext cx="7313613" cy="3962400"/>
          </a:xfrm>
        </p:spPr>
        <p:txBody>
          <a:bodyPr/>
          <a:lstStyle/>
          <a:p>
            <a:pPr>
              <a:lnSpc>
                <a:spcPct val="80000"/>
              </a:lnSpc>
            </a:pPr>
            <a:r>
              <a:rPr lang="en-US" altLang="en-US" sz="2500"/>
              <a:t>Isaac Asimov, </a:t>
            </a:r>
            <a:r>
              <a:rPr lang="en-US" altLang="en-US" sz="2500" i="1"/>
              <a:t>A Choice of Catastrophes</a:t>
            </a:r>
          </a:p>
          <a:p>
            <a:pPr lvl="1">
              <a:lnSpc>
                <a:spcPct val="80000"/>
              </a:lnSpc>
            </a:pPr>
            <a:r>
              <a:rPr lang="en-US" altLang="en-US" sz="2100"/>
              <a:t>Scientific musings on how the world might end</a:t>
            </a:r>
          </a:p>
          <a:p>
            <a:pPr>
              <a:lnSpc>
                <a:spcPct val="80000"/>
              </a:lnSpc>
            </a:pPr>
            <a:r>
              <a:rPr lang="en-US" altLang="en-US" sz="2500"/>
              <a:t>Today's Turmoil</a:t>
            </a:r>
          </a:p>
          <a:p>
            <a:pPr lvl="1">
              <a:lnSpc>
                <a:spcPct val="80000"/>
              </a:lnSpc>
            </a:pPr>
            <a:r>
              <a:rPr lang="en-US" altLang="en-US" sz="2100"/>
              <a:t>Middle East unrest, terrorism</a:t>
            </a:r>
          </a:p>
          <a:p>
            <a:pPr lvl="1">
              <a:lnSpc>
                <a:spcPct val="80000"/>
              </a:lnSpc>
            </a:pPr>
            <a:r>
              <a:rPr lang="en-US" altLang="en-US" sz="2100"/>
              <a:t>AIDS and other diseases</a:t>
            </a:r>
          </a:p>
          <a:p>
            <a:pPr lvl="1">
              <a:lnSpc>
                <a:spcPct val="80000"/>
              </a:lnSpc>
            </a:pPr>
            <a:r>
              <a:rPr lang="en-US" altLang="en-US" sz="2100"/>
              <a:t>Global warming, famine</a:t>
            </a:r>
          </a:p>
          <a:p>
            <a:pPr>
              <a:lnSpc>
                <a:spcPct val="80000"/>
              </a:lnSpc>
            </a:pPr>
            <a:r>
              <a:rPr lang="en-US" altLang="en-US" sz="2500"/>
              <a:t>6,000-year theory of human history</a:t>
            </a:r>
          </a:p>
          <a:p>
            <a:pPr lvl="1">
              <a:lnSpc>
                <a:spcPct val="80000"/>
              </a:lnSpc>
            </a:pPr>
            <a:r>
              <a:rPr lang="en-US" altLang="en-US" sz="2100"/>
              <a:t>Adam ~4000 BC; Abraham ~2000 BC</a:t>
            </a:r>
          </a:p>
          <a:p>
            <a:pPr lvl="1">
              <a:lnSpc>
                <a:spcPct val="80000"/>
              </a:lnSpc>
            </a:pPr>
            <a:r>
              <a:rPr lang="en-US" altLang="en-US" sz="2100"/>
              <a:t>Jesus ~0 BC; 2</a:t>
            </a:r>
            <a:r>
              <a:rPr lang="en-US" altLang="en-US" sz="2100" baseline="30000"/>
              <a:t>nd</a:t>
            </a:r>
            <a:r>
              <a:rPr lang="en-US" altLang="en-US" sz="2100"/>
              <a:t> coming ~2000 AD</a:t>
            </a:r>
          </a:p>
          <a:p>
            <a:pPr lvl="1">
              <a:lnSpc>
                <a:spcPct val="80000"/>
              </a:lnSpc>
            </a:pPr>
            <a:r>
              <a:rPr lang="en-US" altLang="en-US" sz="2100"/>
              <a:t>Some are now revising to ~2030 AD, i.e., 2000 years after Jesus' death &amp; resurrection.</a:t>
            </a:r>
          </a:p>
        </p:txBody>
      </p:sp>
      <p:pic>
        <p:nvPicPr>
          <p:cNvPr id="32773" name="Picture 5" descr="MPj0401289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72200" y="228600"/>
            <a:ext cx="2682875" cy="1787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9191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2771">
                                            <p:txEl>
                                              <p:pRg st="4" end="4"/>
                                            </p:txEl>
                                          </p:spTgt>
                                        </p:tgtEl>
                                        <p:attrNameLst>
                                          <p:attrName>style.visibility</p:attrName>
                                        </p:attrNameLst>
                                      </p:cBhvr>
                                      <p:to>
                                        <p:strVal val="visible"/>
                                      </p:to>
                                    </p:set>
                                    <p:anim calcmode="lin" valueType="num">
                                      <p:cBhvr additive="base">
                                        <p:cTn id="31" dur="500" fill="hold"/>
                                        <p:tgtEl>
                                          <p:spTgt spid="327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27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2771">
                                            <p:txEl>
                                              <p:pRg st="5" end="5"/>
                                            </p:txEl>
                                          </p:spTgt>
                                        </p:tgtEl>
                                        <p:attrNameLst>
                                          <p:attrName>style.visibility</p:attrName>
                                        </p:attrNameLst>
                                      </p:cBhvr>
                                      <p:to>
                                        <p:strVal val="visible"/>
                                      </p:to>
                                    </p:set>
                                    <p:anim calcmode="lin" valueType="num">
                                      <p:cBhvr additive="base">
                                        <p:cTn id="37" dur="500" fill="hold"/>
                                        <p:tgtEl>
                                          <p:spTgt spid="327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277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2771">
                                            <p:txEl>
                                              <p:pRg st="6" end="6"/>
                                            </p:txEl>
                                          </p:spTgt>
                                        </p:tgtEl>
                                        <p:attrNameLst>
                                          <p:attrName>style.visibility</p:attrName>
                                        </p:attrNameLst>
                                      </p:cBhvr>
                                      <p:to>
                                        <p:strVal val="visible"/>
                                      </p:to>
                                    </p:set>
                                    <p:anim calcmode="lin" valueType="num">
                                      <p:cBhvr additive="base">
                                        <p:cTn id="43" dur="500" fill="hold"/>
                                        <p:tgtEl>
                                          <p:spTgt spid="3277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2771">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2771">
                                            <p:txEl>
                                              <p:pRg st="7" end="7"/>
                                            </p:txEl>
                                          </p:spTgt>
                                        </p:tgtEl>
                                        <p:attrNameLst>
                                          <p:attrName>style.visibility</p:attrName>
                                        </p:attrNameLst>
                                      </p:cBhvr>
                                      <p:to>
                                        <p:strVal val="visible"/>
                                      </p:to>
                                    </p:set>
                                    <p:anim calcmode="lin" valueType="num">
                                      <p:cBhvr additive="base">
                                        <p:cTn id="49" dur="500" fill="hold"/>
                                        <p:tgtEl>
                                          <p:spTgt spid="32771">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2771">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2771">
                                            <p:txEl>
                                              <p:pRg st="8" end="8"/>
                                            </p:txEl>
                                          </p:spTgt>
                                        </p:tgtEl>
                                        <p:attrNameLst>
                                          <p:attrName>style.visibility</p:attrName>
                                        </p:attrNameLst>
                                      </p:cBhvr>
                                      <p:to>
                                        <p:strVal val="visible"/>
                                      </p:to>
                                    </p:set>
                                    <p:anim calcmode="lin" valueType="num">
                                      <p:cBhvr additive="base">
                                        <p:cTn id="55" dur="500" fill="hold"/>
                                        <p:tgtEl>
                                          <p:spTgt spid="32771">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2771">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2771">
                                            <p:txEl>
                                              <p:pRg st="9" end="9"/>
                                            </p:txEl>
                                          </p:spTgt>
                                        </p:tgtEl>
                                        <p:attrNameLst>
                                          <p:attrName>style.visibility</p:attrName>
                                        </p:attrNameLst>
                                      </p:cBhvr>
                                      <p:to>
                                        <p:strVal val="visible"/>
                                      </p:to>
                                    </p:set>
                                    <p:anim calcmode="lin" valueType="num">
                                      <p:cBhvr additive="base">
                                        <p:cTn id="61" dur="500" fill="hold"/>
                                        <p:tgtEl>
                                          <p:spTgt spid="32771">
                                            <p:txEl>
                                              <p:pRg st="9" end="9"/>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32771">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en-US" altLang="en-US"/>
              <a:t>John: World Government</a:t>
            </a:r>
          </a:p>
        </p:txBody>
      </p:sp>
      <p:sp>
        <p:nvSpPr>
          <p:cNvPr id="56323" name="Text Box 3"/>
          <p:cNvSpPr txBox="1">
            <a:spLocks noChangeArrowheads="1"/>
          </p:cNvSpPr>
          <p:nvPr/>
        </p:nvSpPr>
        <p:spPr bwMode="auto">
          <a:xfrm>
            <a:off x="1371600" y="2057400"/>
            <a:ext cx="73914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a:latin typeface="Times New Roman" pitchFamily="18" charset="0"/>
                <a:cs typeface="Times New Roman" pitchFamily="18" charset="0"/>
              </a:rPr>
              <a:t>"</a:t>
            </a:r>
            <a:r>
              <a:rPr lang="en-US" altLang="en-US" sz="2800">
                <a:latin typeface="Times New Roman" pitchFamily="18" charset="0"/>
              </a:rPr>
              <a:t>I saw a beast coming out of the sea.  He had ten horns and seven heads…  The dragon gave the beast his power and throne and great authority… The whole world was astonished and followed the beast.  Men worshiped the dragon because he had given authority to the beast, and they also worshiped the beast, and asked, </a:t>
            </a:r>
            <a:r>
              <a:rPr lang="en-US" altLang="en-US" sz="2800">
                <a:latin typeface="Times New Roman" pitchFamily="18" charset="0"/>
                <a:cs typeface="Times New Roman" pitchFamily="18" charset="0"/>
              </a:rPr>
              <a:t>'</a:t>
            </a:r>
            <a:r>
              <a:rPr lang="en-US" altLang="en-US" sz="2800">
                <a:latin typeface="Times New Roman" pitchFamily="18" charset="0"/>
              </a:rPr>
              <a:t>Who is like the beast?  Who can make war against him?</a:t>
            </a:r>
            <a:r>
              <a:rPr lang="en-US" altLang="en-US" sz="2800">
                <a:latin typeface="Times New Roman" pitchFamily="18" charset="0"/>
                <a:cs typeface="Times New Roman" pitchFamily="18" charset="0"/>
              </a:rPr>
              <a:t>'"</a:t>
            </a:r>
            <a:r>
              <a:rPr lang="en-US" altLang="en-US" sz="2800">
                <a:latin typeface="Times New Roman" pitchFamily="18" charset="0"/>
              </a:rPr>
              <a:t> </a:t>
            </a:r>
          </a:p>
          <a:p>
            <a:pPr eaLnBrk="1" hangingPunct="1">
              <a:spcBef>
                <a:spcPct val="50000"/>
              </a:spcBef>
            </a:pPr>
            <a:r>
              <a:rPr lang="en-US" altLang="en-US" sz="2800">
                <a:latin typeface="Times New Roman" pitchFamily="18" charset="0"/>
              </a:rPr>
              <a:t>Revelation 13:1-4</a:t>
            </a:r>
          </a:p>
        </p:txBody>
      </p:sp>
    </p:spTree>
    <p:custDataLst>
      <p:tags r:id="rId1"/>
    </p:custDataLst>
  </p:cSld>
  <p:clrMapOvr>
    <a:masterClrMapping/>
  </p:clrMapOvr>
  <p:transition advTm="4315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6323"/>
                                        </p:tgtEl>
                                        <p:attrNameLst>
                                          <p:attrName>style.visibility</p:attrName>
                                        </p:attrNameLst>
                                      </p:cBhvr>
                                      <p:to>
                                        <p:strVal val="visible"/>
                                      </p:to>
                                    </p:set>
                                    <p:animEffect transition="in" filter="checkerboard(across)">
                                      <p:cBhvr>
                                        <p:cTn id="7"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3" grpId="0" autoUpdateAnimBg="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en-US" altLang="en-US"/>
              <a:t>John: World Religion</a:t>
            </a:r>
          </a:p>
        </p:txBody>
      </p:sp>
      <p:sp>
        <p:nvSpPr>
          <p:cNvPr id="57347" name="Text Box 3"/>
          <p:cNvSpPr txBox="1">
            <a:spLocks noChangeArrowheads="1"/>
          </p:cNvSpPr>
          <p:nvPr/>
        </p:nvSpPr>
        <p:spPr bwMode="auto">
          <a:xfrm>
            <a:off x="1447800" y="1854200"/>
            <a:ext cx="6858000" cy="4576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a:latin typeface="Times New Roman" pitchFamily="18" charset="0"/>
                <a:cs typeface="Times New Roman" pitchFamily="18" charset="0"/>
              </a:rPr>
              <a:t>"</a:t>
            </a:r>
            <a:r>
              <a:rPr lang="en-US" altLang="en-US" sz="2800">
                <a:latin typeface="Times New Roman" pitchFamily="18" charset="0"/>
              </a:rPr>
              <a:t>Then I saw another beast, coming out of the earth.  He had two horns like a lamb, but he spoke like a dragon.  He exercised all the authority of the first beast on his behalf, and made the earth and its inhabitants worship the first beast… And he performed great and miraculous signs, even causing fire to come down from heaven… he deceived the inhabitants of the earth.</a:t>
            </a:r>
            <a:r>
              <a:rPr lang="en-US" altLang="en-US" sz="2800">
                <a:latin typeface="Times New Roman" pitchFamily="18" charset="0"/>
                <a:cs typeface="Times New Roman" pitchFamily="18" charset="0"/>
              </a:rPr>
              <a:t>"</a:t>
            </a:r>
            <a:r>
              <a:rPr lang="en-US" altLang="en-US" sz="2800">
                <a:latin typeface="Times New Roman" pitchFamily="18" charset="0"/>
              </a:rPr>
              <a:t> </a:t>
            </a:r>
          </a:p>
          <a:p>
            <a:pPr eaLnBrk="1" hangingPunct="1">
              <a:spcBef>
                <a:spcPct val="50000"/>
              </a:spcBef>
            </a:pPr>
            <a:r>
              <a:rPr lang="en-US" altLang="en-US" sz="2800">
                <a:latin typeface="Times New Roman" pitchFamily="18" charset="0"/>
              </a:rPr>
              <a:t>Revelation 13:11-17</a:t>
            </a:r>
          </a:p>
        </p:txBody>
      </p:sp>
    </p:spTree>
    <p:custDataLst>
      <p:tags r:id="rId1"/>
    </p:custDataLst>
  </p:cSld>
  <p:clrMapOvr>
    <a:masterClrMapping/>
  </p:clrMapOvr>
  <p:transition advTm="2754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7347"/>
                                        </p:tgtEl>
                                        <p:attrNameLst>
                                          <p:attrName>style.visibility</p:attrName>
                                        </p:attrNameLst>
                                      </p:cBhvr>
                                      <p:to>
                                        <p:strVal val="visible"/>
                                      </p:to>
                                    </p:set>
                                    <p:animEffect transition="in" filter="checkerboard(across)">
                                      <p:cBhvr>
                                        <p:cTn id="7" dur="500"/>
                                        <p:tgtEl>
                                          <p:spTgt spid="573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47"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r>
              <a:rPr lang="en-US" altLang="en-US"/>
              <a:t>Signs of the End</a:t>
            </a:r>
          </a:p>
        </p:txBody>
      </p:sp>
      <p:sp>
        <p:nvSpPr>
          <p:cNvPr id="69635" name="Rectangle 3"/>
          <p:cNvSpPr>
            <a:spLocks noGrp="1" noChangeArrowheads="1"/>
          </p:cNvSpPr>
          <p:nvPr>
            <p:ph type="body" idx="1"/>
          </p:nvPr>
        </p:nvSpPr>
        <p:spPr>
          <a:xfrm>
            <a:off x="1371600" y="2286000"/>
            <a:ext cx="7313613" cy="3886200"/>
          </a:xfrm>
        </p:spPr>
        <p:txBody>
          <a:bodyPr/>
          <a:lstStyle/>
          <a:p>
            <a:r>
              <a:rPr lang="en-US" altLang="en-US" sz="2500"/>
              <a:t>Jesus' message on the Mount of Olives</a:t>
            </a:r>
          </a:p>
          <a:p>
            <a:pPr lvl="1"/>
            <a:r>
              <a:rPr lang="en-US" altLang="en-US" sz="2100"/>
              <a:t>Matthew 24</a:t>
            </a:r>
          </a:p>
          <a:p>
            <a:r>
              <a:rPr lang="en-US" altLang="en-US" sz="2500"/>
              <a:t>Paul's predictions of moral collapse and the Man of Lawlessness</a:t>
            </a:r>
          </a:p>
          <a:p>
            <a:pPr lvl="1"/>
            <a:r>
              <a:rPr lang="en-US" altLang="en-US" sz="2100"/>
              <a:t>2 Timothy 3:1-5</a:t>
            </a:r>
          </a:p>
          <a:p>
            <a:pPr lvl="1"/>
            <a:r>
              <a:rPr lang="en-US" altLang="en-US" sz="2100"/>
              <a:t>2 Thessalonians 2:1-12</a:t>
            </a:r>
          </a:p>
          <a:p>
            <a:r>
              <a:rPr lang="en-US" altLang="en-US" sz="2500"/>
              <a:t>John's vision of world government and religion</a:t>
            </a:r>
          </a:p>
          <a:p>
            <a:pPr lvl="1"/>
            <a:r>
              <a:rPr lang="en-US" altLang="en-US" sz="2100"/>
              <a:t>Revelation 13</a:t>
            </a:r>
          </a:p>
        </p:txBody>
      </p:sp>
      <p:pic>
        <p:nvPicPr>
          <p:cNvPr id="69636" name="Picture 4" descr="MPj0401288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28600"/>
            <a:ext cx="2682875" cy="178752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4779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9635">
                                            <p:txEl>
                                              <p:pRg st="2" end="2"/>
                                            </p:txEl>
                                          </p:spTgt>
                                        </p:tgtEl>
                                        <p:attrNameLst>
                                          <p:attrName>style.visibility</p:attrName>
                                        </p:attrNameLst>
                                      </p:cBhvr>
                                      <p:to>
                                        <p:strVal val="visible"/>
                                      </p:to>
                                    </p:set>
                                    <p:anim calcmode="lin" valueType="num">
                                      <p:cBhvr additive="base">
                                        <p:cTn id="19" dur="500" fill="hold"/>
                                        <p:tgtEl>
                                          <p:spTgt spid="6963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963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9635">
                                            <p:txEl>
                                              <p:pRg st="3" end="3"/>
                                            </p:txEl>
                                          </p:spTgt>
                                        </p:tgtEl>
                                        <p:attrNameLst>
                                          <p:attrName>style.visibility</p:attrName>
                                        </p:attrNameLst>
                                      </p:cBhvr>
                                      <p:to>
                                        <p:strVal val="visible"/>
                                      </p:to>
                                    </p:set>
                                    <p:anim calcmode="lin" valueType="num">
                                      <p:cBhvr additive="base">
                                        <p:cTn id="25" dur="500" fill="hold"/>
                                        <p:tgtEl>
                                          <p:spTgt spid="6963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963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69635">
                                            <p:txEl>
                                              <p:pRg st="4" end="4"/>
                                            </p:txEl>
                                          </p:spTgt>
                                        </p:tgtEl>
                                        <p:attrNameLst>
                                          <p:attrName>style.visibility</p:attrName>
                                        </p:attrNameLst>
                                      </p:cBhvr>
                                      <p:to>
                                        <p:strVal val="visible"/>
                                      </p:to>
                                    </p:set>
                                    <p:anim calcmode="lin" valueType="num">
                                      <p:cBhvr additive="base">
                                        <p:cTn id="31" dur="500" fill="hold"/>
                                        <p:tgtEl>
                                          <p:spTgt spid="6963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963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69635">
                                            <p:txEl>
                                              <p:pRg st="5" end="5"/>
                                            </p:txEl>
                                          </p:spTgt>
                                        </p:tgtEl>
                                        <p:attrNameLst>
                                          <p:attrName>style.visibility</p:attrName>
                                        </p:attrNameLst>
                                      </p:cBhvr>
                                      <p:to>
                                        <p:strVal val="visible"/>
                                      </p:to>
                                    </p:set>
                                    <p:anim calcmode="lin" valueType="num">
                                      <p:cBhvr additive="base">
                                        <p:cTn id="37" dur="500" fill="hold"/>
                                        <p:tgtEl>
                                          <p:spTgt spid="6963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963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69635">
                                            <p:txEl>
                                              <p:pRg st="6" end="6"/>
                                            </p:txEl>
                                          </p:spTgt>
                                        </p:tgtEl>
                                        <p:attrNameLst>
                                          <p:attrName>style.visibility</p:attrName>
                                        </p:attrNameLst>
                                      </p:cBhvr>
                                      <p:to>
                                        <p:strVal val="visible"/>
                                      </p:to>
                                    </p:set>
                                    <p:anim calcmode="lin" valueType="num">
                                      <p:cBhvr additive="base">
                                        <p:cTn id="43" dur="500" fill="hold"/>
                                        <p:tgtEl>
                                          <p:spTgt spid="6963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9635">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5" grpId="0" build="p"/>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en-US"/>
              <a:t>Where Are We Now?</a:t>
            </a:r>
          </a:p>
        </p:txBody>
      </p:sp>
      <p:sp>
        <p:nvSpPr>
          <p:cNvPr id="36867" name="Rectangle 3"/>
          <p:cNvSpPr>
            <a:spLocks noGrp="1" noChangeArrowheads="1"/>
          </p:cNvSpPr>
          <p:nvPr>
            <p:ph type="body" idx="1"/>
          </p:nvPr>
        </p:nvSpPr>
        <p:spPr>
          <a:xfrm>
            <a:off x="1371600" y="2133600"/>
            <a:ext cx="7313613" cy="4114800"/>
          </a:xfrm>
        </p:spPr>
        <p:txBody>
          <a:bodyPr/>
          <a:lstStyle/>
          <a:p>
            <a:pPr>
              <a:lnSpc>
                <a:spcPct val="90000"/>
              </a:lnSpc>
              <a:buFont typeface="Wingdings" pitchFamily="2" charset="2"/>
              <a:buNone/>
            </a:pPr>
            <a:r>
              <a:rPr lang="en-US" altLang="en-US"/>
              <a:t>No sign of Antichrist yet, but:</a:t>
            </a:r>
          </a:p>
          <a:p>
            <a:pPr>
              <a:lnSpc>
                <a:spcPct val="90000"/>
              </a:lnSpc>
            </a:pPr>
            <a:r>
              <a:rPr lang="en-US" altLang="en-US"/>
              <a:t>Technology</a:t>
            </a:r>
          </a:p>
          <a:p>
            <a:pPr lvl="1">
              <a:lnSpc>
                <a:spcPct val="90000"/>
              </a:lnSpc>
            </a:pPr>
            <a:r>
              <a:rPr lang="en-US" altLang="en-US"/>
              <a:t>Unprecedented in speed of communication, making one-world government more feasible, speeding up spread of Gospel</a:t>
            </a:r>
          </a:p>
          <a:p>
            <a:pPr>
              <a:lnSpc>
                <a:spcPct val="90000"/>
              </a:lnSpc>
            </a:pPr>
            <a:r>
              <a:rPr lang="en-US" altLang="en-US"/>
              <a:t>Scientism (Evolutionism, Naturalism)</a:t>
            </a:r>
          </a:p>
          <a:p>
            <a:pPr lvl="1">
              <a:lnSpc>
                <a:spcPct val="90000"/>
              </a:lnSpc>
            </a:pPr>
            <a:r>
              <a:rPr lang="en-US" altLang="en-US"/>
              <a:t>Undermines all traditional religions </a:t>
            </a:r>
          </a:p>
          <a:p>
            <a:pPr lvl="1">
              <a:lnSpc>
                <a:spcPct val="90000"/>
              </a:lnSpc>
            </a:pPr>
            <a:r>
              <a:rPr lang="en-US" altLang="en-US"/>
              <a:t>Undermines concept of moral absolutes</a:t>
            </a:r>
          </a:p>
        </p:txBody>
      </p:sp>
      <p:pic>
        <p:nvPicPr>
          <p:cNvPr id="36868" name="Picture 4" descr="MCj041220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304800"/>
            <a:ext cx="2035175" cy="1727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776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additive="base">
                                        <p:cTn id="7"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686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6867">
                                            <p:txEl>
                                              <p:pRg st="1" end="1"/>
                                            </p:txEl>
                                          </p:spTgt>
                                        </p:tgtEl>
                                        <p:attrNameLst>
                                          <p:attrName>style.visibility</p:attrName>
                                        </p:attrNameLst>
                                      </p:cBhvr>
                                      <p:to>
                                        <p:strVal val="visible"/>
                                      </p:to>
                                    </p:set>
                                    <p:anim calcmode="lin" valueType="num">
                                      <p:cBhvr additive="base">
                                        <p:cTn id="13"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686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6867">
                                            <p:txEl>
                                              <p:pRg st="2" end="2"/>
                                            </p:txEl>
                                          </p:spTgt>
                                        </p:tgtEl>
                                        <p:attrNameLst>
                                          <p:attrName>style.visibility</p:attrName>
                                        </p:attrNameLst>
                                      </p:cBhvr>
                                      <p:to>
                                        <p:strVal val="visible"/>
                                      </p:to>
                                    </p:set>
                                    <p:anim calcmode="lin" valueType="num">
                                      <p:cBhvr additive="base">
                                        <p:cTn id="19"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686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6867">
                                            <p:txEl>
                                              <p:pRg st="3" end="3"/>
                                            </p:txEl>
                                          </p:spTgt>
                                        </p:tgtEl>
                                        <p:attrNameLst>
                                          <p:attrName>style.visibility</p:attrName>
                                        </p:attrNameLst>
                                      </p:cBhvr>
                                      <p:to>
                                        <p:strVal val="visible"/>
                                      </p:to>
                                    </p:set>
                                    <p:anim calcmode="lin" valueType="num">
                                      <p:cBhvr additive="base">
                                        <p:cTn id="25" dur="500" fill="hold"/>
                                        <p:tgtEl>
                                          <p:spTgt spid="36867">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686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6867">
                                            <p:txEl>
                                              <p:pRg st="4" end="4"/>
                                            </p:txEl>
                                          </p:spTgt>
                                        </p:tgtEl>
                                        <p:attrNameLst>
                                          <p:attrName>style.visibility</p:attrName>
                                        </p:attrNameLst>
                                      </p:cBhvr>
                                      <p:to>
                                        <p:strVal val="visible"/>
                                      </p:to>
                                    </p:set>
                                    <p:anim calcmode="lin" valueType="num">
                                      <p:cBhvr additive="base">
                                        <p:cTn id="31" dur="500" fill="hold"/>
                                        <p:tgtEl>
                                          <p:spTgt spid="36867">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6867">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6867">
                                            <p:txEl>
                                              <p:pRg st="5" end="5"/>
                                            </p:txEl>
                                          </p:spTgt>
                                        </p:tgtEl>
                                        <p:attrNameLst>
                                          <p:attrName>style.visibility</p:attrName>
                                        </p:attrNameLst>
                                      </p:cBhvr>
                                      <p:to>
                                        <p:strVal val="visible"/>
                                      </p:to>
                                    </p:set>
                                    <p:anim calcmode="lin" valueType="num">
                                      <p:cBhvr additive="base">
                                        <p:cTn id="37" dur="500" fill="hold"/>
                                        <p:tgtEl>
                                          <p:spTgt spid="36867">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6867">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altLang="en-US"/>
              <a:t>Where Are We Now?</a:t>
            </a:r>
          </a:p>
        </p:txBody>
      </p:sp>
      <p:sp>
        <p:nvSpPr>
          <p:cNvPr id="58371" name="Rectangle 3"/>
          <p:cNvSpPr>
            <a:spLocks noGrp="1" noChangeArrowheads="1"/>
          </p:cNvSpPr>
          <p:nvPr>
            <p:ph type="body" idx="1"/>
          </p:nvPr>
        </p:nvSpPr>
        <p:spPr/>
        <p:txBody>
          <a:bodyPr/>
          <a:lstStyle/>
          <a:p>
            <a:r>
              <a:rPr lang="en-US" altLang="en-US"/>
              <a:t>Ecumenism</a:t>
            </a:r>
          </a:p>
          <a:p>
            <a:pPr lvl="1"/>
            <a:r>
              <a:rPr lang="en-US" altLang="en-US"/>
              <a:t>Desire to unite all religions, partly to avoid conflict (political correctness)</a:t>
            </a:r>
          </a:p>
          <a:p>
            <a:pPr lvl="1"/>
            <a:r>
              <a:rPr lang="en-US" altLang="en-US"/>
              <a:t>Assisted by loss of absolutes</a:t>
            </a:r>
          </a:p>
          <a:p>
            <a:r>
              <a:rPr lang="en-US" altLang="en-US"/>
              <a:t>Israel</a:t>
            </a:r>
          </a:p>
          <a:p>
            <a:pPr lvl="1"/>
            <a:r>
              <a:rPr lang="en-US" altLang="en-US"/>
              <a:t>Regathering has produced Middle East tensions, generated irreconcilable conflict</a:t>
            </a:r>
          </a:p>
          <a:p>
            <a:pPr lvl="1"/>
            <a:r>
              <a:rPr lang="en-US" altLang="en-US"/>
              <a:t>Rise of terrorism</a:t>
            </a:r>
          </a:p>
          <a:p>
            <a:endParaRPr lang="en-US" altLang="en-US"/>
          </a:p>
        </p:txBody>
      </p:sp>
      <p:pic>
        <p:nvPicPr>
          <p:cNvPr id="58372" name="Picture 4" descr="MCj041220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304800"/>
            <a:ext cx="2035175" cy="1727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5013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additive="base">
                                        <p:cTn id="7" dur="500" fill="hold"/>
                                        <p:tgtEl>
                                          <p:spTgt spid="5837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83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additive="base">
                                        <p:cTn id="13" dur="500" fill="hold"/>
                                        <p:tgtEl>
                                          <p:spTgt spid="5837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837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additive="base">
                                        <p:cTn id="19" dur="500" fill="hold"/>
                                        <p:tgtEl>
                                          <p:spTgt spid="5837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837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8371">
                                            <p:txEl>
                                              <p:pRg st="3" end="3"/>
                                            </p:txEl>
                                          </p:spTgt>
                                        </p:tgtEl>
                                        <p:attrNameLst>
                                          <p:attrName>style.visibility</p:attrName>
                                        </p:attrNameLst>
                                      </p:cBhvr>
                                      <p:to>
                                        <p:strVal val="visible"/>
                                      </p:to>
                                    </p:set>
                                    <p:anim calcmode="lin" valueType="num">
                                      <p:cBhvr additive="base">
                                        <p:cTn id="25" dur="500" fill="hold"/>
                                        <p:tgtEl>
                                          <p:spTgt spid="5837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837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8371">
                                            <p:txEl>
                                              <p:pRg st="4" end="4"/>
                                            </p:txEl>
                                          </p:spTgt>
                                        </p:tgtEl>
                                        <p:attrNameLst>
                                          <p:attrName>style.visibility</p:attrName>
                                        </p:attrNameLst>
                                      </p:cBhvr>
                                      <p:to>
                                        <p:strVal val="visible"/>
                                      </p:to>
                                    </p:set>
                                    <p:anim calcmode="lin" valueType="num">
                                      <p:cBhvr additive="base">
                                        <p:cTn id="31" dur="500" fill="hold"/>
                                        <p:tgtEl>
                                          <p:spTgt spid="5837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837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8371">
                                            <p:txEl>
                                              <p:pRg st="5" end="5"/>
                                            </p:txEl>
                                          </p:spTgt>
                                        </p:tgtEl>
                                        <p:attrNameLst>
                                          <p:attrName>style.visibility</p:attrName>
                                        </p:attrNameLst>
                                      </p:cBhvr>
                                      <p:to>
                                        <p:strVal val="visible"/>
                                      </p:to>
                                    </p:set>
                                    <p:anim calcmode="lin" valueType="num">
                                      <p:cBhvr additive="base">
                                        <p:cTn id="37" dur="500" fill="hold"/>
                                        <p:tgtEl>
                                          <p:spTgt spid="5837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8371">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r>
              <a:rPr lang="en-US" altLang="en-US"/>
              <a:t>Where Are We Now?</a:t>
            </a:r>
          </a:p>
        </p:txBody>
      </p:sp>
      <p:sp>
        <p:nvSpPr>
          <p:cNvPr id="59395" name="Rectangle 3"/>
          <p:cNvSpPr>
            <a:spLocks noGrp="1" noChangeArrowheads="1"/>
          </p:cNvSpPr>
          <p:nvPr>
            <p:ph type="body" idx="1"/>
          </p:nvPr>
        </p:nvSpPr>
        <p:spPr>
          <a:xfrm>
            <a:off x="1370013" y="1827213"/>
            <a:ext cx="7313612" cy="4649787"/>
          </a:xfrm>
        </p:spPr>
        <p:txBody>
          <a:bodyPr/>
          <a:lstStyle/>
          <a:p>
            <a:r>
              <a:rPr lang="en-US" altLang="en-US"/>
              <a:t>Disasters</a:t>
            </a:r>
          </a:p>
          <a:p>
            <a:pPr lvl="1"/>
            <a:r>
              <a:rPr lang="en-US" altLang="en-US"/>
              <a:t>Not much yet</a:t>
            </a:r>
            <a:r>
              <a:rPr lang="en-US" altLang="en-US">
                <a:cs typeface="Times New Roman" pitchFamily="18" charset="0"/>
              </a:rPr>
              <a:t>—</a:t>
            </a:r>
            <a:r>
              <a:rPr lang="en-US" altLang="en-US"/>
              <a:t>some famines, usual earthquakes, but as population grows, both become more serious problems</a:t>
            </a:r>
          </a:p>
          <a:p>
            <a:pPr lvl="1"/>
            <a:r>
              <a:rPr lang="en-US" altLang="en-US"/>
              <a:t>Some warranted fear of AIDS, Ebola, and other diseases</a:t>
            </a:r>
          </a:p>
          <a:p>
            <a:pPr lvl="1"/>
            <a:r>
              <a:rPr lang="en-US" altLang="en-US"/>
              <a:t>Warfare became truly chilling in the 20</a:t>
            </a:r>
            <a:r>
              <a:rPr lang="en-US" altLang="en-US" baseline="30000"/>
              <a:t>th</a:t>
            </a:r>
            <a:r>
              <a:rPr lang="en-US" altLang="en-US"/>
              <a:t> century, with nuclear, biological and chemical weapons.</a:t>
            </a:r>
          </a:p>
          <a:p>
            <a:pPr lvl="1"/>
            <a:r>
              <a:rPr lang="en-US" altLang="en-US"/>
              <a:t>Concern about global warming is growing rapidly.</a:t>
            </a:r>
          </a:p>
        </p:txBody>
      </p:sp>
      <p:pic>
        <p:nvPicPr>
          <p:cNvPr id="59396" name="Picture 4" descr="MCj041220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304800"/>
            <a:ext cx="2035175" cy="1727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655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9395">
                                            <p:txEl>
                                              <p:pRg st="0" end="0"/>
                                            </p:txEl>
                                          </p:spTgt>
                                        </p:tgtEl>
                                        <p:attrNameLst>
                                          <p:attrName>style.visibility</p:attrName>
                                        </p:attrNameLst>
                                      </p:cBhvr>
                                      <p:to>
                                        <p:strVal val="visible"/>
                                      </p:to>
                                    </p:set>
                                    <p:anim calcmode="lin" valueType="num">
                                      <p:cBhvr additive="base">
                                        <p:cTn id="7" dur="500" fill="hold"/>
                                        <p:tgtEl>
                                          <p:spTgt spid="5939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939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9395">
                                            <p:txEl>
                                              <p:pRg st="1" end="1"/>
                                            </p:txEl>
                                          </p:spTgt>
                                        </p:tgtEl>
                                        <p:attrNameLst>
                                          <p:attrName>style.visibility</p:attrName>
                                        </p:attrNameLst>
                                      </p:cBhvr>
                                      <p:to>
                                        <p:strVal val="visible"/>
                                      </p:to>
                                    </p:set>
                                    <p:anim calcmode="lin" valueType="num">
                                      <p:cBhvr additive="base">
                                        <p:cTn id="13" dur="500" fill="hold"/>
                                        <p:tgtEl>
                                          <p:spTgt spid="5939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93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9395">
                                            <p:txEl>
                                              <p:pRg st="2" end="2"/>
                                            </p:txEl>
                                          </p:spTgt>
                                        </p:tgtEl>
                                        <p:attrNameLst>
                                          <p:attrName>style.visibility</p:attrName>
                                        </p:attrNameLst>
                                      </p:cBhvr>
                                      <p:to>
                                        <p:strVal val="visible"/>
                                      </p:to>
                                    </p:set>
                                    <p:anim calcmode="lin" valueType="num">
                                      <p:cBhvr additive="base">
                                        <p:cTn id="19" dur="500" fill="hold"/>
                                        <p:tgtEl>
                                          <p:spTgt spid="5939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939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9395">
                                            <p:txEl>
                                              <p:pRg st="3" end="3"/>
                                            </p:txEl>
                                          </p:spTgt>
                                        </p:tgtEl>
                                        <p:attrNameLst>
                                          <p:attrName>style.visibility</p:attrName>
                                        </p:attrNameLst>
                                      </p:cBhvr>
                                      <p:to>
                                        <p:strVal val="visible"/>
                                      </p:to>
                                    </p:set>
                                    <p:anim calcmode="lin" valueType="num">
                                      <p:cBhvr additive="base">
                                        <p:cTn id="25" dur="500" fill="hold"/>
                                        <p:tgtEl>
                                          <p:spTgt spid="5939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939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9395">
                                            <p:txEl>
                                              <p:pRg st="4" end="4"/>
                                            </p:txEl>
                                          </p:spTgt>
                                        </p:tgtEl>
                                        <p:attrNameLst>
                                          <p:attrName>style.visibility</p:attrName>
                                        </p:attrNameLst>
                                      </p:cBhvr>
                                      <p:to>
                                        <p:strVal val="visible"/>
                                      </p:to>
                                    </p:set>
                                    <p:anim calcmode="lin" valueType="num">
                                      <p:cBhvr additive="base">
                                        <p:cTn id="31" dur="500" fill="hold"/>
                                        <p:tgtEl>
                                          <p:spTgt spid="5939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939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5" grpId="0" build="p"/>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en-US"/>
              <a:t>What Should We Do About It?</a:t>
            </a:r>
          </a:p>
        </p:txBody>
      </p:sp>
      <p:sp>
        <p:nvSpPr>
          <p:cNvPr id="37891" name="Rectangle 3"/>
          <p:cNvSpPr>
            <a:spLocks noGrp="1" noChangeArrowheads="1"/>
          </p:cNvSpPr>
          <p:nvPr>
            <p:ph type="body" idx="1"/>
          </p:nvPr>
        </p:nvSpPr>
        <p:spPr/>
        <p:txBody>
          <a:bodyPr/>
          <a:lstStyle/>
          <a:p>
            <a:r>
              <a:rPr lang="en-US" altLang="en-US"/>
              <a:t>How near is the end?</a:t>
            </a:r>
          </a:p>
          <a:p>
            <a:pPr lvl="1"/>
            <a:r>
              <a:rPr lang="en-US" altLang="en-US"/>
              <a:t>Don't know, but it may be close</a:t>
            </a:r>
          </a:p>
          <a:p>
            <a:pPr lvl="1"/>
            <a:r>
              <a:rPr lang="en-US" altLang="en-US"/>
              <a:t>In any case, our personal end may be close!</a:t>
            </a:r>
          </a:p>
          <a:p>
            <a:r>
              <a:rPr lang="en-US" altLang="en-US"/>
              <a:t>Repent!</a:t>
            </a:r>
          </a:p>
          <a:p>
            <a:pPr lvl="1"/>
            <a:r>
              <a:rPr lang="en-US" altLang="en-US"/>
              <a:t>Abandon your lifestyle ignoring God</a:t>
            </a:r>
          </a:p>
          <a:p>
            <a:r>
              <a:rPr lang="en-US" altLang="en-US"/>
              <a:t>Trust in Jesus.</a:t>
            </a:r>
          </a:p>
          <a:p>
            <a:r>
              <a:rPr lang="en-US" altLang="en-US"/>
              <a:t>Live like each day is important.</a:t>
            </a:r>
          </a:p>
        </p:txBody>
      </p:sp>
    </p:spTree>
    <p:custDataLst>
      <p:tags r:id="rId1"/>
    </p:custDataLst>
  </p:cSld>
  <p:clrMapOvr>
    <a:masterClrMapping/>
  </p:clrMapOvr>
  <p:transition advTm="137247"/>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891">
                                            <p:txEl>
                                              <p:pRg st="0" end="0"/>
                                            </p:txEl>
                                          </p:spTgt>
                                        </p:tgtEl>
                                        <p:attrNameLst>
                                          <p:attrName>style.visibility</p:attrName>
                                        </p:attrNameLst>
                                      </p:cBhvr>
                                      <p:to>
                                        <p:strVal val="visible"/>
                                      </p:to>
                                    </p:set>
                                    <p:anim calcmode="lin" valueType="num">
                                      <p:cBhvr additive="base">
                                        <p:cTn id="7" dur="500" fill="hold"/>
                                        <p:tgtEl>
                                          <p:spTgt spid="3789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789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7891">
                                            <p:txEl>
                                              <p:pRg st="1" end="1"/>
                                            </p:txEl>
                                          </p:spTgt>
                                        </p:tgtEl>
                                        <p:attrNameLst>
                                          <p:attrName>style.visibility</p:attrName>
                                        </p:attrNameLst>
                                      </p:cBhvr>
                                      <p:to>
                                        <p:strVal val="visible"/>
                                      </p:to>
                                    </p:set>
                                    <p:anim calcmode="lin" valueType="num">
                                      <p:cBhvr additive="base">
                                        <p:cTn id="13" dur="500" fill="hold"/>
                                        <p:tgtEl>
                                          <p:spTgt spid="3789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789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7891">
                                            <p:txEl>
                                              <p:pRg st="2" end="2"/>
                                            </p:txEl>
                                          </p:spTgt>
                                        </p:tgtEl>
                                        <p:attrNameLst>
                                          <p:attrName>style.visibility</p:attrName>
                                        </p:attrNameLst>
                                      </p:cBhvr>
                                      <p:to>
                                        <p:strVal val="visible"/>
                                      </p:to>
                                    </p:set>
                                    <p:anim calcmode="lin" valueType="num">
                                      <p:cBhvr additive="base">
                                        <p:cTn id="19" dur="500" fill="hold"/>
                                        <p:tgtEl>
                                          <p:spTgt spid="3789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789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7891">
                                            <p:txEl>
                                              <p:pRg st="3" end="3"/>
                                            </p:txEl>
                                          </p:spTgt>
                                        </p:tgtEl>
                                        <p:attrNameLst>
                                          <p:attrName>style.visibility</p:attrName>
                                        </p:attrNameLst>
                                      </p:cBhvr>
                                      <p:to>
                                        <p:strVal val="visible"/>
                                      </p:to>
                                    </p:set>
                                    <p:anim calcmode="lin" valueType="num">
                                      <p:cBhvr additive="base">
                                        <p:cTn id="25" dur="500" fill="hold"/>
                                        <p:tgtEl>
                                          <p:spTgt spid="37891">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7891">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7891">
                                            <p:txEl>
                                              <p:pRg st="4" end="4"/>
                                            </p:txEl>
                                          </p:spTgt>
                                        </p:tgtEl>
                                        <p:attrNameLst>
                                          <p:attrName>style.visibility</p:attrName>
                                        </p:attrNameLst>
                                      </p:cBhvr>
                                      <p:to>
                                        <p:strVal val="visible"/>
                                      </p:to>
                                    </p:set>
                                    <p:anim calcmode="lin" valueType="num">
                                      <p:cBhvr additive="base">
                                        <p:cTn id="31" dur="500" fill="hold"/>
                                        <p:tgtEl>
                                          <p:spTgt spid="37891">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789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7891">
                                            <p:txEl>
                                              <p:pRg st="5" end="5"/>
                                            </p:txEl>
                                          </p:spTgt>
                                        </p:tgtEl>
                                        <p:attrNameLst>
                                          <p:attrName>style.visibility</p:attrName>
                                        </p:attrNameLst>
                                      </p:cBhvr>
                                      <p:to>
                                        <p:strVal val="visible"/>
                                      </p:to>
                                    </p:set>
                                    <p:anim calcmode="lin" valueType="num">
                                      <p:cBhvr additive="base">
                                        <p:cTn id="37" dur="500" fill="hold"/>
                                        <p:tgtEl>
                                          <p:spTgt spid="37891">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7891">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7891">
                                            <p:txEl>
                                              <p:pRg st="6" end="6"/>
                                            </p:txEl>
                                          </p:spTgt>
                                        </p:tgtEl>
                                        <p:attrNameLst>
                                          <p:attrName>style.visibility</p:attrName>
                                        </p:attrNameLst>
                                      </p:cBhvr>
                                      <p:to>
                                        <p:strVal val="visible"/>
                                      </p:to>
                                    </p:set>
                                    <p:anim calcmode="lin" valueType="num">
                                      <p:cBhvr additive="base">
                                        <p:cTn id="43" dur="500" fill="hold"/>
                                        <p:tgtEl>
                                          <p:spTgt spid="37891">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789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build="p"/>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914" name="Rectangle 2"/>
          <p:cNvSpPr>
            <a:spLocks noGrp="1" noChangeArrowheads="1"/>
          </p:cNvSpPr>
          <p:nvPr>
            <p:ph type="ctrTitle"/>
          </p:nvPr>
        </p:nvSpPr>
        <p:spPr/>
        <p:txBody>
          <a:bodyPr/>
          <a:lstStyle/>
          <a:p>
            <a:r>
              <a:rPr lang="en-US" altLang="en-US" sz="5400"/>
              <a:t>The End</a:t>
            </a:r>
          </a:p>
        </p:txBody>
      </p:sp>
      <p:sp>
        <p:nvSpPr>
          <p:cNvPr id="38915" name="Rectangle 3"/>
          <p:cNvSpPr>
            <a:spLocks noGrp="1" noChangeArrowheads="1"/>
          </p:cNvSpPr>
          <p:nvPr>
            <p:ph type="subTitle" idx="1"/>
          </p:nvPr>
        </p:nvSpPr>
        <p:spPr/>
        <p:txBody>
          <a:bodyPr/>
          <a:lstStyle/>
          <a:p>
            <a:r>
              <a:rPr lang="en-US" altLang="en-US"/>
              <a:t>Is not yet, but it is getting closer</a:t>
            </a:r>
          </a:p>
        </p:txBody>
      </p:sp>
      <p:pic>
        <p:nvPicPr>
          <p:cNvPr id="38916" name="Picture 4" descr="MCj0286930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32513" y="609600"/>
            <a:ext cx="2476500" cy="25146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7149"/>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8914"/>
                                        </p:tgtEl>
                                        <p:attrNameLst>
                                          <p:attrName>style.visibility</p:attrName>
                                        </p:attrNameLst>
                                      </p:cBhvr>
                                      <p:to>
                                        <p:strVal val="visible"/>
                                      </p:to>
                                    </p:set>
                                    <p:anim calcmode="lin" valueType="num">
                                      <p:cBhvr>
                                        <p:cTn id="7" dur="500" fill="hold"/>
                                        <p:tgtEl>
                                          <p:spTgt spid="38914"/>
                                        </p:tgtEl>
                                        <p:attrNameLst>
                                          <p:attrName>ppt_w</p:attrName>
                                        </p:attrNameLst>
                                      </p:cBhvr>
                                      <p:tavLst>
                                        <p:tav tm="0">
                                          <p:val>
                                            <p:fltVal val="0"/>
                                          </p:val>
                                        </p:tav>
                                        <p:tav tm="100000">
                                          <p:val>
                                            <p:strVal val="#ppt_w"/>
                                          </p:val>
                                        </p:tav>
                                      </p:tavLst>
                                    </p:anim>
                                    <p:anim calcmode="lin" valueType="num">
                                      <p:cBhvr>
                                        <p:cTn id="8" dur="500" fill="hold"/>
                                        <p:tgtEl>
                                          <p:spTgt spid="38914"/>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8915">
                                            <p:txEl>
                                              <p:pRg st="0" end="0"/>
                                            </p:txEl>
                                          </p:spTgt>
                                        </p:tgtEl>
                                        <p:attrNameLst>
                                          <p:attrName>style.visibility</p:attrName>
                                        </p:attrNameLst>
                                      </p:cBhvr>
                                      <p:to>
                                        <p:strVal val="visible"/>
                                      </p:to>
                                    </p:set>
                                    <p:animEffect transition="in" filter="checkerboard(across)">
                                      <p:cBhvr>
                                        <p:cTn id="13" dur="500"/>
                                        <p:tgtEl>
                                          <p:spTgt spid="389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4" grpId="0" autoUpdateAnimBg="0"/>
      <p:bldP spid="38915" grpId="0" build="p" autoUpdateAnimBg="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n-US" altLang="en-US"/>
              <a:t>Can We Tell?</a:t>
            </a:r>
          </a:p>
        </p:txBody>
      </p:sp>
      <p:sp>
        <p:nvSpPr>
          <p:cNvPr id="70659" name="Rectangle 3"/>
          <p:cNvSpPr>
            <a:spLocks noGrp="1" noChangeArrowheads="1"/>
          </p:cNvSpPr>
          <p:nvPr>
            <p:ph type="body" sz="half" idx="1"/>
          </p:nvPr>
        </p:nvSpPr>
        <p:spPr>
          <a:xfrm>
            <a:off x="1370013" y="1827213"/>
            <a:ext cx="3278187" cy="4114800"/>
          </a:xfrm>
        </p:spPr>
        <p:txBody>
          <a:bodyPr/>
          <a:lstStyle/>
          <a:p>
            <a:pPr>
              <a:buFont typeface="Wingdings" pitchFamily="2" charset="2"/>
              <a:buNone/>
            </a:pPr>
            <a:r>
              <a:rPr lang="en-US" altLang="en-US" sz="2500"/>
              <a:t>Not exactly</a:t>
            </a:r>
          </a:p>
          <a:p>
            <a:r>
              <a:rPr lang="en-US" altLang="en-US" sz="2500"/>
              <a:t>Matthew 24:42-44</a:t>
            </a:r>
          </a:p>
          <a:p>
            <a:r>
              <a:rPr lang="en-US" altLang="en-US" sz="2500"/>
              <a:t>Matthew 24:36</a:t>
            </a:r>
          </a:p>
          <a:p>
            <a:r>
              <a:rPr lang="en-US" altLang="en-US" sz="2500"/>
              <a:t>1 Thessalonians 5:1-3</a:t>
            </a:r>
          </a:p>
        </p:txBody>
      </p:sp>
      <p:sp>
        <p:nvSpPr>
          <p:cNvPr id="70660" name="Rectangle 4"/>
          <p:cNvSpPr>
            <a:spLocks noGrp="1" noChangeArrowheads="1"/>
          </p:cNvSpPr>
          <p:nvPr>
            <p:ph sz="half" idx="2"/>
          </p:nvPr>
        </p:nvSpPr>
        <p:spPr/>
        <p:txBody>
          <a:bodyPr/>
          <a:lstStyle/>
          <a:p>
            <a:endParaRPr lang="en-US" altLang="en-US" sz="2500"/>
          </a:p>
        </p:txBody>
      </p:sp>
      <p:pic>
        <p:nvPicPr>
          <p:cNvPr id="70661" name="Picture 5" descr="MCj0412204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301875"/>
            <a:ext cx="3581400" cy="304006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723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additive="base">
                                        <p:cTn id="7" dur="5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065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0659">
                                            <p:txEl>
                                              <p:pRg st="1" end="1"/>
                                            </p:txEl>
                                          </p:spTgt>
                                        </p:tgtEl>
                                        <p:attrNameLst>
                                          <p:attrName>style.visibility</p:attrName>
                                        </p:attrNameLst>
                                      </p:cBhvr>
                                      <p:to>
                                        <p:strVal val="visible"/>
                                      </p:to>
                                    </p:set>
                                    <p:anim calcmode="lin" valueType="num">
                                      <p:cBhvr additive="base">
                                        <p:cTn id="13" dur="5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065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0659">
                                            <p:txEl>
                                              <p:pRg st="2" end="2"/>
                                            </p:txEl>
                                          </p:spTgt>
                                        </p:tgtEl>
                                        <p:attrNameLst>
                                          <p:attrName>style.visibility</p:attrName>
                                        </p:attrNameLst>
                                      </p:cBhvr>
                                      <p:to>
                                        <p:strVal val="visible"/>
                                      </p:to>
                                    </p:set>
                                    <p:anim calcmode="lin" valueType="num">
                                      <p:cBhvr additive="base">
                                        <p:cTn id="19" dur="500" fill="hold"/>
                                        <p:tgtEl>
                                          <p:spTgt spid="7065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065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0659">
                                            <p:txEl>
                                              <p:pRg st="3" end="3"/>
                                            </p:txEl>
                                          </p:spTgt>
                                        </p:tgtEl>
                                        <p:attrNameLst>
                                          <p:attrName>style.visibility</p:attrName>
                                        </p:attrNameLst>
                                      </p:cBhvr>
                                      <p:to>
                                        <p:strVal val="visible"/>
                                      </p:to>
                                    </p:set>
                                    <p:anim calcmode="lin" valueType="num">
                                      <p:cBhvr additive="base">
                                        <p:cTn id="25" dur="500" fill="hold"/>
                                        <p:tgtEl>
                                          <p:spTgt spid="70659">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065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en-US" altLang="en-US"/>
              <a:t>Not exactly</a:t>
            </a:r>
          </a:p>
        </p:txBody>
      </p:sp>
      <p:sp>
        <p:nvSpPr>
          <p:cNvPr id="39939" name="Text Box 3"/>
          <p:cNvSpPr txBox="1">
            <a:spLocks noChangeArrowheads="1"/>
          </p:cNvSpPr>
          <p:nvPr/>
        </p:nvSpPr>
        <p:spPr bwMode="auto">
          <a:xfrm>
            <a:off x="1981200" y="1752600"/>
            <a:ext cx="6096000" cy="4362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a:latin typeface="Times New Roman" pitchFamily="18" charset="0"/>
                <a:cs typeface="Times New Roman" pitchFamily="18" charset="0"/>
              </a:rPr>
              <a:t>"</a:t>
            </a:r>
            <a:r>
              <a:rPr lang="en-US" altLang="en-US" sz="2800">
                <a:latin typeface="Times New Roman" pitchFamily="18" charset="0"/>
              </a:rPr>
              <a:t>Therefore keep watch, because you do not know on what day your Lord will come.  But understand this:  If the owner of the house had known at what time of night the thief was coming, he would have kept watch and would not have let his house be broken into.  So you also must be ready, because the Son of Man comes at an hour when you do not expect him.</a:t>
            </a:r>
            <a:r>
              <a:rPr lang="en-US" altLang="en-US" sz="2800">
                <a:latin typeface="Times New Roman" pitchFamily="18" charset="0"/>
                <a:cs typeface="Times New Roman" pitchFamily="18" charset="0"/>
              </a:rPr>
              <a:t>"</a:t>
            </a:r>
            <a:r>
              <a:rPr lang="en-US" altLang="en-US" sz="2800">
                <a:latin typeface="Times New Roman" pitchFamily="18" charset="0"/>
              </a:rPr>
              <a:t>	Matthew 24:42-44</a:t>
            </a:r>
          </a:p>
        </p:txBody>
      </p:sp>
    </p:spTree>
    <p:custDataLst>
      <p:tags r:id="rId1"/>
    </p:custDataLst>
  </p:cSld>
  <p:clrMapOvr>
    <a:masterClrMapping/>
  </p:clrMapOvr>
  <p:transition advTm="23975"/>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39939"/>
                                        </p:tgtEl>
                                        <p:attrNameLst>
                                          <p:attrName>style.visibility</p:attrName>
                                        </p:attrNameLst>
                                      </p:cBhvr>
                                      <p:to>
                                        <p:strVal val="visible"/>
                                      </p:to>
                                    </p:set>
                                    <p:animEffect transition="in" filter="checkerboard(across)">
                                      <p:cBhvr>
                                        <p:cTn id="7" dur="500"/>
                                        <p:tgtEl>
                                          <p:spTgt spid="399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r>
              <a:rPr lang="en-US" altLang="en-US"/>
              <a:t>Not exactly</a:t>
            </a:r>
          </a:p>
        </p:txBody>
      </p:sp>
      <p:sp>
        <p:nvSpPr>
          <p:cNvPr id="40963" name="Text Box 3"/>
          <p:cNvSpPr txBox="1">
            <a:spLocks noChangeArrowheads="1"/>
          </p:cNvSpPr>
          <p:nvPr/>
        </p:nvSpPr>
        <p:spPr bwMode="auto">
          <a:xfrm>
            <a:off x="2193925" y="2403475"/>
            <a:ext cx="5903913" cy="2528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n-US" sz="3200">
                <a:latin typeface="Times New Roman" pitchFamily="18" charset="0"/>
                <a:cs typeface="Times New Roman" pitchFamily="18" charset="0"/>
              </a:rPr>
              <a:t>"</a:t>
            </a:r>
            <a:r>
              <a:rPr lang="en-US" altLang="en-US" sz="3200">
                <a:latin typeface="Times New Roman" pitchFamily="18" charset="0"/>
              </a:rPr>
              <a:t>No one knows about that day or hour, not even the angels in heaven, nor the Son, but only the Father.</a:t>
            </a:r>
            <a:r>
              <a:rPr lang="en-US" altLang="en-US" sz="3200">
                <a:latin typeface="Times New Roman" pitchFamily="18" charset="0"/>
                <a:cs typeface="Times New Roman" pitchFamily="18" charset="0"/>
              </a:rPr>
              <a:t>"</a:t>
            </a:r>
            <a:r>
              <a:rPr lang="en-US" altLang="en-US" sz="3200">
                <a:latin typeface="Times New Roman" pitchFamily="18" charset="0"/>
              </a:rPr>
              <a:t> </a:t>
            </a:r>
          </a:p>
          <a:p>
            <a:pPr eaLnBrk="1" hangingPunct="1"/>
            <a:r>
              <a:rPr lang="en-US" altLang="en-US" sz="3200">
                <a:latin typeface="Times New Roman" pitchFamily="18" charset="0"/>
              </a:rPr>
              <a:t>Matthew 24:36</a:t>
            </a:r>
          </a:p>
        </p:txBody>
      </p:sp>
    </p:spTree>
    <p:custDataLst>
      <p:tags r:id="rId1"/>
    </p:custDataLst>
  </p:cSld>
  <p:clrMapOvr>
    <a:masterClrMapping/>
  </p:clrMapOvr>
  <p:transition advTm="36482"/>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checkerboard(across)">
                                      <p:cBhvr>
                                        <p:cTn id="7" dur="5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altLang="en-US"/>
              <a:t>Not exactly</a:t>
            </a:r>
          </a:p>
        </p:txBody>
      </p:sp>
      <p:sp>
        <p:nvSpPr>
          <p:cNvPr id="41987" name="Text Box 3"/>
          <p:cNvSpPr txBox="1">
            <a:spLocks noChangeArrowheads="1"/>
          </p:cNvSpPr>
          <p:nvPr/>
        </p:nvSpPr>
        <p:spPr bwMode="auto">
          <a:xfrm>
            <a:off x="1905000" y="2057400"/>
            <a:ext cx="5867400" cy="414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a:latin typeface="Times New Roman" pitchFamily="18" charset="0"/>
                <a:cs typeface="Times New Roman" pitchFamily="18" charset="0"/>
              </a:rPr>
              <a:t>"</a:t>
            </a:r>
            <a:r>
              <a:rPr lang="en-US" altLang="en-US" sz="2800">
                <a:latin typeface="Times New Roman" pitchFamily="18" charset="0"/>
              </a:rPr>
              <a:t>Now brothers, about times and dates we do not need to write to you, for you know very well that the day of the Lord will come like a thief in the night.  While people are saying, </a:t>
            </a:r>
            <a:r>
              <a:rPr lang="en-US" altLang="en-US" sz="2800">
                <a:latin typeface="Times New Roman" pitchFamily="18" charset="0"/>
                <a:cs typeface="Times New Roman" pitchFamily="18" charset="0"/>
              </a:rPr>
              <a:t>'</a:t>
            </a:r>
            <a:r>
              <a:rPr lang="en-US" altLang="en-US" sz="2800">
                <a:latin typeface="Times New Roman" pitchFamily="18" charset="0"/>
              </a:rPr>
              <a:t>Peace and safety,</a:t>
            </a:r>
            <a:r>
              <a:rPr lang="en-US" altLang="en-US" sz="2800">
                <a:latin typeface="Times New Roman" pitchFamily="18" charset="0"/>
                <a:cs typeface="Times New Roman" pitchFamily="18" charset="0"/>
              </a:rPr>
              <a:t>'</a:t>
            </a:r>
            <a:r>
              <a:rPr lang="en-US" altLang="en-US" sz="2800">
                <a:latin typeface="Times New Roman" pitchFamily="18" charset="0"/>
              </a:rPr>
              <a:t> destruction will come on them suddenly, as labor pains on a pregnant woman, and they will not escape.</a:t>
            </a:r>
            <a:r>
              <a:rPr lang="en-US" altLang="en-US" sz="2800">
                <a:latin typeface="Times New Roman" pitchFamily="18" charset="0"/>
                <a:cs typeface="Times New Roman" pitchFamily="18" charset="0"/>
              </a:rPr>
              <a:t>"</a:t>
            </a:r>
          </a:p>
          <a:p>
            <a:pPr eaLnBrk="1" hangingPunct="1">
              <a:spcBef>
                <a:spcPct val="50000"/>
              </a:spcBef>
            </a:pPr>
            <a:r>
              <a:rPr lang="en-US" altLang="en-US" sz="2800">
                <a:latin typeface="Times New Roman" pitchFamily="18" charset="0"/>
              </a:rPr>
              <a:t>1 Thessalonians 5:1-3</a:t>
            </a:r>
          </a:p>
        </p:txBody>
      </p:sp>
    </p:spTree>
    <p:custDataLst>
      <p:tags r:id="rId1"/>
    </p:custDataLst>
  </p:cSld>
  <p:clrMapOvr>
    <a:masterClrMapping/>
  </p:clrMapOvr>
  <p:transition advTm="21010"/>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1987"/>
                                        </p:tgtEl>
                                        <p:attrNameLst>
                                          <p:attrName>style.visibility</p:attrName>
                                        </p:attrNameLst>
                                      </p:cBhvr>
                                      <p:to>
                                        <p:strVal val="visible"/>
                                      </p:to>
                                    </p:set>
                                    <p:animEffect transition="in" filter="checkerboard(across)">
                                      <p:cBhvr>
                                        <p:cTn id="7" dur="500"/>
                                        <p:tgtEl>
                                          <p:spTgt spid="4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r>
              <a:rPr lang="en-US" altLang="en-US"/>
              <a:t>Can We Tell?</a:t>
            </a:r>
          </a:p>
        </p:txBody>
      </p:sp>
      <p:sp>
        <p:nvSpPr>
          <p:cNvPr id="71683" name="Rectangle 3"/>
          <p:cNvSpPr>
            <a:spLocks noGrp="1" noChangeArrowheads="1"/>
          </p:cNvSpPr>
          <p:nvPr>
            <p:ph type="body" idx="1"/>
          </p:nvPr>
        </p:nvSpPr>
        <p:spPr/>
        <p:txBody>
          <a:bodyPr/>
          <a:lstStyle/>
          <a:p>
            <a:r>
              <a:rPr lang="en-US" altLang="en-US"/>
              <a:t>Not exactly</a:t>
            </a:r>
          </a:p>
          <a:p>
            <a:pPr lvl="1"/>
            <a:r>
              <a:rPr lang="en-US" altLang="en-US"/>
              <a:t>Matthew 24:42-44</a:t>
            </a:r>
          </a:p>
          <a:p>
            <a:pPr lvl="2"/>
            <a:r>
              <a:rPr lang="en-US" altLang="en-US"/>
              <a:t>Be on the alert; don’t know when</a:t>
            </a:r>
          </a:p>
          <a:p>
            <a:pPr lvl="2"/>
            <a:r>
              <a:rPr lang="en-US" altLang="en-US"/>
              <a:t>When you don’t expect it!</a:t>
            </a:r>
          </a:p>
          <a:p>
            <a:pPr lvl="1"/>
            <a:r>
              <a:rPr lang="en-US" altLang="en-US"/>
              <a:t>Matthew 24:36</a:t>
            </a:r>
          </a:p>
          <a:p>
            <a:pPr lvl="2"/>
            <a:r>
              <a:rPr lang="en-US" altLang="en-US"/>
              <a:t>No one but Father knows day or hour</a:t>
            </a:r>
          </a:p>
          <a:p>
            <a:pPr lvl="1"/>
            <a:r>
              <a:rPr lang="en-US" altLang="en-US"/>
              <a:t>1 Thessalonians 5:1-3</a:t>
            </a:r>
          </a:p>
          <a:p>
            <a:pPr lvl="2"/>
            <a:r>
              <a:rPr lang="en-US" altLang="en-US"/>
              <a:t>Day of Lord comes like a thief in the night</a:t>
            </a:r>
          </a:p>
        </p:txBody>
      </p:sp>
      <p:pic>
        <p:nvPicPr>
          <p:cNvPr id="71684" name="Picture 4" descr="MCj04122040000[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4200" y="304800"/>
            <a:ext cx="2035175" cy="1727200"/>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23224"/>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additive="base">
                                        <p:cTn id="7" dur="500" fill="hold"/>
                                        <p:tgtEl>
                                          <p:spTgt spid="7168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68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additive="base">
                                        <p:cTn id="13" dur="500" fill="hold"/>
                                        <p:tgtEl>
                                          <p:spTgt spid="7168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168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71683">
                                            <p:txEl>
                                              <p:pRg st="2" end="2"/>
                                            </p:txEl>
                                          </p:spTgt>
                                        </p:tgtEl>
                                        <p:attrNameLst>
                                          <p:attrName>style.visibility</p:attrName>
                                        </p:attrNameLst>
                                      </p:cBhvr>
                                      <p:to>
                                        <p:strVal val="visible"/>
                                      </p:to>
                                    </p:set>
                                    <p:anim calcmode="lin" valueType="num">
                                      <p:cBhvr additive="base">
                                        <p:cTn id="19" dur="500" fill="hold"/>
                                        <p:tgtEl>
                                          <p:spTgt spid="7168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168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1683">
                                            <p:txEl>
                                              <p:pRg st="3" end="3"/>
                                            </p:txEl>
                                          </p:spTgt>
                                        </p:tgtEl>
                                        <p:attrNameLst>
                                          <p:attrName>style.visibility</p:attrName>
                                        </p:attrNameLst>
                                      </p:cBhvr>
                                      <p:to>
                                        <p:strVal val="visible"/>
                                      </p:to>
                                    </p:set>
                                    <p:anim calcmode="lin" valueType="num">
                                      <p:cBhvr additive="base">
                                        <p:cTn id="25" dur="500" fill="hold"/>
                                        <p:tgtEl>
                                          <p:spTgt spid="7168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7168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1683">
                                            <p:txEl>
                                              <p:pRg st="4" end="4"/>
                                            </p:txEl>
                                          </p:spTgt>
                                        </p:tgtEl>
                                        <p:attrNameLst>
                                          <p:attrName>style.visibility</p:attrName>
                                        </p:attrNameLst>
                                      </p:cBhvr>
                                      <p:to>
                                        <p:strVal val="visible"/>
                                      </p:to>
                                    </p:set>
                                    <p:anim calcmode="lin" valueType="num">
                                      <p:cBhvr additive="base">
                                        <p:cTn id="31" dur="500" fill="hold"/>
                                        <p:tgtEl>
                                          <p:spTgt spid="7168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7168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71683">
                                            <p:txEl>
                                              <p:pRg st="5" end="5"/>
                                            </p:txEl>
                                          </p:spTgt>
                                        </p:tgtEl>
                                        <p:attrNameLst>
                                          <p:attrName>style.visibility</p:attrName>
                                        </p:attrNameLst>
                                      </p:cBhvr>
                                      <p:to>
                                        <p:strVal val="visible"/>
                                      </p:to>
                                    </p:set>
                                    <p:anim calcmode="lin" valueType="num">
                                      <p:cBhvr additive="base">
                                        <p:cTn id="37" dur="500" fill="hold"/>
                                        <p:tgtEl>
                                          <p:spTgt spid="7168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7168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71683">
                                            <p:txEl>
                                              <p:pRg st="6" end="6"/>
                                            </p:txEl>
                                          </p:spTgt>
                                        </p:tgtEl>
                                        <p:attrNameLst>
                                          <p:attrName>style.visibility</p:attrName>
                                        </p:attrNameLst>
                                      </p:cBhvr>
                                      <p:to>
                                        <p:strVal val="visible"/>
                                      </p:to>
                                    </p:set>
                                    <p:anim calcmode="lin" valueType="num">
                                      <p:cBhvr additive="base">
                                        <p:cTn id="43" dur="500" fill="hold"/>
                                        <p:tgtEl>
                                          <p:spTgt spid="7168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7168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71683">
                                            <p:txEl>
                                              <p:pRg st="7" end="7"/>
                                            </p:txEl>
                                          </p:spTgt>
                                        </p:tgtEl>
                                        <p:attrNameLst>
                                          <p:attrName>style.visibility</p:attrName>
                                        </p:attrNameLst>
                                      </p:cBhvr>
                                      <p:to>
                                        <p:strVal val="visible"/>
                                      </p:to>
                                    </p:set>
                                    <p:anim calcmode="lin" valueType="num">
                                      <p:cBhvr additive="base">
                                        <p:cTn id="49" dur="500" fill="hold"/>
                                        <p:tgtEl>
                                          <p:spTgt spid="7168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7168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p:txBody>
          <a:bodyPr/>
          <a:lstStyle/>
          <a:p>
            <a:r>
              <a:rPr lang="en-US" altLang="en-US"/>
              <a:t>Can We Tell?</a:t>
            </a:r>
          </a:p>
        </p:txBody>
      </p:sp>
      <p:sp>
        <p:nvSpPr>
          <p:cNvPr id="34819" name="Rectangle 3"/>
          <p:cNvSpPr>
            <a:spLocks noGrp="1" noChangeArrowheads="1"/>
          </p:cNvSpPr>
          <p:nvPr>
            <p:ph type="body" sz="half" idx="1"/>
          </p:nvPr>
        </p:nvSpPr>
        <p:spPr/>
        <p:txBody>
          <a:bodyPr/>
          <a:lstStyle/>
          <a:p>
            <a:pPr>
              <a:buFont typeface="Wingdings" pitchFamily="2" charset="2"/>
              <a:buNone/>
            </a:pPr>
            <a:r>
              <a:rPr lang="en-US" altLang="en-US" sz="2400"/>
              <a:t>But should be able to recognize its approach</a:t>
            </a:r>
          </a:p>
          <a:p>
            <a:r>
              <a:rPr lang="en-US" altLang="en-US" sz="2400"/>
              <a:t>Matthew 24:32-35</a:t>
            </a:r>
          </a:p>
          <a:p>
            <a:pPr lvl="1"/>
            <a:r>
              <a:rPr lang="en-US" altLang="en-US" sz="2400"/>
              <a:t>Parable of the fig tree</a:t>
            </a:r>
          </a:p>
          <a:p>
            <a:r>
              <a:rPr lang="en-US" altLang="en-US" sz="2400"/>
              <a:t>1 Thessalonians 5:1-6</a:t>
            </a:r>
          </a:p>
        </p:txBody>
      </p:sp>
      <p:sp>
        <p:nvSpPr>
          <p:cNvPr id="34821" name="Rectangle 5"/>
          <p:cNvSpPr>
            <a:spLocks noGrp="1" noChangeArrowheads="1"/>
          </p:cNvSpPr>
          <p:nvPr>
            <p:ph sz="half" idx="2"/>
          </p:nvPr>
        </p:nvSpPr>
        <p:spPr/>
        <p:txBody>
          <a:bodyPr/>
          <a:lstStyle/>
          <a:p>
            <a:endParaRPr lang="en-US" altLang="en-US" sz="2500"/>
          </a:p>
        </p:txBody>
      </p:sp>
      <p:pic>
        <p:nvPicPr>
          <p:cNvPr id="34820" name="Picture 4" descr="MCj0412204000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2249488"/>
            <a:ext cx="3581400" cy="3038475"/>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advTm="1929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4819">
                                            <p:txEl>
                                              <p:pRg st="0" end="0"/>
                                            </p:txEl>
                                          </p:spTgt>
                                        </p:tgtEl>
                                        <p:attrNameLst>
                                          <p:attrName>style.visibility</p:attrName>
                                        </p:attrNameLst>
                                      </p:cBhvr>
                                      <p:to>
                                        <p:strVal val="visible"/>
                                      </p:to>
                                    </p:set>
                                    <p:anim calcmode="lin" valueType="num">
                                      <p:cBhvr additive="base">
                                        <p:cTn id="7" dur="500" fill="hold"/>
                                        <p:tgtEl>
                                          <p:spTgt spid="3481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481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4819">
                                            <p:txEl>
                                              <p:pRg st="1" end="1"/>
                                            </p:txEl>
                                          </p:spTgt>
                                        </p:tgtEl>
                                        <p:attrNameLst>
                                          <p:attrName>style.visibility</p:attrName>
                                        </p:attrNameLst>
                                      </p:cBhvr>
                                      <p:to>
                                        <p:strVal val="visible"/>
                                      </p:to>
                                    </p:set>
                                    <p:anim calcmode="lin" valueType="num">
                                      <p:cBhvr additive="base">
                                        <p:cTn id="13" dur="500" fill="hold"/>
                                        <p:tgtEl>
                                          <p:spTgt spid="3481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4819">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4819">
                                            <p:txEl>
                                              <p:pRg st="2" end="2"/>
                                            </p:txEl>
                                          </p:spTgt>
                                        </p:tgtEl>
                                        <p:attrNameLst>
                                          <p:attrName>style.visibility</p:attrName>
                                        </p:attrNameLst>
                                      </p:cBhvr>
                                      <p:to>
                                        <p:strVal val="visible"/>
                                      </p:to>
                                    </p:set>
                                    <p:anim calcmode="lin" valueType="num">
                                      <p:cBhvr additive="base">
                                        <p:cTn id="17" dur="500" fill="hold"/>
                                        <p:tgtEl>
                                          <p:spTgt spid="34819">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4819">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34819">
                                            <p:txEl>
                                              <p:pRg st="3" end="3"/>
                                            </p:txEl>
                                          </p:spTgt>
                                        </p:tgtEl>
                                        <p:attrNameLst>
                                          <p:attrName>style.visibility</p:attrName>
                                        </p:attrNameLst>
                                      </p:cBhvr>
                                      <p:to>
                                        <p:strVal val="visible"/>
                                      </p:to>
                                    </p:set>
                                    <p:anim calcmode="lin" valueType="num">
                                      <p:cBhvr additive="base">
                                        <p:cTn id="23" dur="500" fill="hold"/>
                                        <p:tgtEl>
                                          <p:spTgt spid="34819">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4819">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altLang="en-US"/>
              <a:t>Recognize its approach</a:t>
            </a:r>
          </a:p>
        </p:txBody>
      </p:sp>
      <p:sp>
        <p:nvSpPr>
          <p:cNvPr id="43011" name="Text Box 3"/>
          <p:cNvSpPr txBox="1">
            <a:spLocks noChangeArrowheads="1"/>
          </p:cNvSpPr>
          <p:nvPr/>
        </p:nvSpPr>
        <p:spPr bwMode="auto">
          <a:xfrm>
            <a:off x="1676400" y="2057400"/>
            <a:ext cx="6477000" cy="3722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spcBef>
                <a:spcPct val="50000"/>
              </a:spcBef>
            </a:pPr>
            <a:r>
              <a:rPr lang="en-US" altLang="en-US" sz="2800">
                <a:latin typeface="Times New Roman" pitchFamily="18" charset="0"/>
                <a:cs typeface="Times New Roman" pitchFamily="18" charset="0"/>
              </a:rPr>
              <a:t>"</a:t>
            </a:r>
            <a:r>
              <a:rPr lang="en-US" altLang="en-US" sz="2800">
                <a:latin typeface="Times New Roman" pitchFamily="18" charset="0"/>
              </a:rPr>
              <a:t>But you, brothers, are not in darkness, so that this day should surprise you like a thief.  You are all sons of the light and sons of the day.  We do not belong to the night or to the darkness.  So then, let us not be like others, who are asleep, but let us be alert and self-controlled.</a:t>
            </a:r>
            <a:r>
              <a:rPr lang="en-US" altLang="en-US" sz="2800">
                <a:latin typeface="Times New Roman" pitchFamily="18" charset="0"/>
                <a:cs typeface="Times New Roman" pitchFamily="18" charset="0"/>
              </a:rPr>
              <a:t>"</a:t>
            </a:r>
          </a:p>
          <a:p>
            <a:pPr eaLnBrk="1" hangingPunct="1">
              <a:spcBef>
                <a:spcPct val="50000"/>
              </a:spcBef>
            </a:pPr>
            <a:r>
              <a:rPr lang="en-US" altLang="en-US" sz="2800">
                <a:latin typeface="Times New Roman" pitchFamily="18" charset="0"/>
              </a:rPr>
              <a:t>1 Thessalonians 5:4-6</a:t>
            </a:r>
          </a:p>
        </p:txBody>
      </p:sp>
    </p:spTree>
    <p:custDataLst>
      <p:tags r:id="rId1"/>
    </p:custDataLst>
  </p:cSld>
  <p:clrMapOvr>
    <a:masterClrMapping/>
  </p:clrMapOvr>
  <p:transition advTm="19238"/>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checkerboard(across)">
                                      <p:cBhvr>
                                        <p:cTn id="7" dur="500"/>
                                        <p:tgtEl>
                                          <p:spTgt spid="430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3|5.8"/>
</p:tagLst>
</file>

<file path=ppt/tags/tag10.xml><?xml version="1.0" encoding="utf-8"?>
<p:tagLst xmlns:a="http://schemas.openxmlformats.org/drawingml/2006/main" xmlns:r="http://schemas.openxmlformats.org/officeDocument/2006/relationships" xmlns:p="http://schemas.openxmlformats.org/presentationml/2006/main">
  <p:tag name="TIMING" val="|0.9"/>
</p:tagLst>
</file>

<file path=ppt/tags/tag11.xml><?xml version="1.0" encoding="utf-8"?>
<p:tagLst xmlns:a="http://schemas.openxmlformats.org/drawingml/2006/main" xmlns:r="http://schemas.openxmlformats.org/officeDocument/2006/relationships" xmlns:p="http://schemas.openxmlformats.org/presentationml/2006/main">
  <p:tag name="TIMING" val="|0.6|2.5|2.8|4.7|35.9|23.3|2.4|8.2"/>
</p:tagLst>
</file>

<file path=ppt/tags/tag12.xml><?xml version="1.0" encoding="utf-8"?>
<p:tagLst xmlns:a="http://schemas.openxmlformats.org/drawingml/2006/main" xmlns:r="http://schemas.openxmlformats.org/officeDocument/2006/relationships" xmlns:p="http://schemas.openxmlformats.org/presentationml/2006/main">
  <p:tag name="TIMING" val="|5.9|2.4|2.8|2.6|1.5|4.6|3"/>
</p:tagLst>
</file>

<file path=ppt/tags/tag13.xml><?xml version="1.0" encoding="utf-8"?>
<p:tagLst xmlns:a="http://schemas.openxmlformats.org/drawingml/2006/main" xmlns:r="http://schemas.openxmlformats.org/officeDocument/2006/relationships" xmlns:p="http://schemas.openxmlformats.org/presentationml/2006/main">
  <p:tag name="TIMING" val="|7.5"/>
</p:tagLst>
</file>

<file path=ppt/tags/tag14.xml><?xml version="1.0" encoding="utf-8"?>
<p:tagLst xmlns:a="http://schemas.openxmlformats.org/drawingml/2006/main" xmlns:r="http://schemas.openxmlformats.org/officeDocument/2006/relationships" xmlns:p="http://schemas.openxmlformats.org/presentationml/2006/main">
  <p:tag name="TIMING" val="|1.1"/>
</p:tagLst>
</file>

<file path=ppt/tags/tag15.xml><?xml version="1.0" encoding="utf-8"?>
<p:tagLst xmlns:a="http://schemas.openxmlformats.org/drawingml/2006/main" xmlns:r="http://schemas.openxmlformats.org/officeDocument/2006/relationships" xmlns:p="http://schemas.openxmlformats.org/presentationml/2006/main">
  <p:tag name="TIMING" val="|3.5|1.5|2.2|1.7|2.6|3|3.1"/>
</p:tagLst>
</file>

<file path=ppt/tags/tag16.xml><?xml version="1.0" encoding="utf-8"?>
<p:tagLst xmlns:a="http://schemas.openxmlformats.org/drawingml/2006/main" xmlns:r="http://schemas.openxmlformats.org/officeDocument/2006/relationships" xmlns:p="http://schemas.openxmlformats.org/presentationml/2006/main">
  <p:tag name="TIMING" val="|4.4|10.8|9.9|5.1|7.8|7.9"/>
</p:tagLst>
</file>

<file path=ppt/tags/tag17.xml><?xml version="1.0" encoding="utf-8"?>
<p:tagLst xmlns:a="http://schemas.openxmlformats.org/drawingml/2006/main" xmlns:r="http://schemas.openxmlformats.org/officeDocument/2006/relationships" xmlns:p="http://schemas.openxmlformats.org/presentationml/2006/main">
  <p:tag name="TIMING" val="|6.2|5.8|3.1|3.2|3.2"/>
</p:tagLst>
</file>

<file path=ppt/tags/tag18.xml><?xml version="1.0" encoding="utf-8"?>
<p:tagLst xmlns:a="http://schemas.openxmlformats.org/drawingml/2006/main" xmlns:r="http://schemas.openxmlformats.org/officeDocument/2006/relationships" xmlns:p="http://schemas.openxmlformats.org/presentationml/2006/main">
  <p:tag name="TIMING" val="|2.3"/>
</p:tagLst>
</file>

<file path=ppt/tags/tag19.xml><?xml version="1.0" encoding="utf-8"?>
<p:tagLst xmlns:a="http://schemas.openxmlformats.org/drawingml/2006/main" xmlns:r="http://schemas.openxmlformats.org/officeDocument/2006/relationships" xmlns:p="http://schemas.openxmlformats.org/presentationml/2006/main">
  <p:tag name="TIMING" val="|0.4"/>
</p:tagLst>
</file>

<file path=ppt/tags/tag2.xml><?xml version="1.0" encoding="utf-8"?>
<p:tagLst xmlns:a="http://schemas.openxmlformats.org/drawingml/2006/main" xmlns:r="http://schemas.openxmlformats.org/officeDocument/2006/relationships" xmlns:p="http://schemas.openxmlformats.org/presentationml/2006/main">
  <p:tag name="TIMING" val="|10.3|3.7|8.4|6|3.5|3.4|12.9|5.8|7.4|16.5"/>
</p:tagLst>
</file>

<file path=ppt/tags/tag20.xml><?xml version="1.0" encoding="utf-8"?>
<p:tagLst xmlns:a="http://schemas.openxmlformats.org/drawingml/2006/main" xmlns:r="http://schemas.openxmlformats.org/officeDocument/2006/relationships" xmlns:p="http://schemas.openxmlformats.org/presentationml/2006/main">
  <p:tag name="TIMING" val="|8.5"/>
</p:tagLst>
</file>

<file path=ppt/tags/tag21.xml><?xml version="1.0" encoding="utf-8"?>
<p:tagLst xmlns:a="http://schemas.openxmlformats.org/drawingml/2006/main" xmlns:r="http://schemas.openxmlformats.org/officeDocument/2006/relationships" xmlns:p="http://schemas.openxmlformats.org/presentationml/2006/main">
  <p:tag name="TIMING" val="|3.1"/>
</p:tagLst>
</file>

<file path=ppt/tags/tag22.xml><?xml version="1.0" encoding="utf-8"?>
<p:tagLst xmlns:a="http://schemas.openxmlformats.org/drawingml/2006/main" xmlns:r="http://schemas.openxmlformats.org/officeDocument/2006/relationships" xmlns:p="http://schemas.openxmlformats.org/presentationml/2006/main">
  <p:tag name="TIMING" val="|2.5|1.9|6.2|4|0.4|13.4|4.3"/>
</p:tagLst>
</file>

<file path=ppt/tags/tag23.xml><?xml version="1.0" encoding="utf-8"?>
<p:tagLst xmlns:a="http://schemas.openxmlformats.org/drawingml/2006/main" xmlns:r="http://schemas.openxmlformats.org/officeDocument/2006/relationships" xmlns:p="http://schemas.openxmlformats.org/presentationml/2006/main">
  <p:tag name="TIMING" val="|2.7|4.5|10.8|26.3|9.9|10.7"/>
</p:tagLst>
</file>

<file path=ppt/tags/tag24.xml><?xml version="1.0" encoding="utf-8"?>
<p:tagLst xmlns:a="http://schemas.openxmlformats.org/drawingml/2006/main" xmlns:r="http://schemas.openxmlformats.org/officeDocument/2006/relationships" xmlns:p="http://schemas.openxmlformats.org/presentationml/2006/main">
  <p:tag name="TIMING" val="|1.2|11.9|10.1|5.9|5.7|6.8"/>
</p:tagLst>
</file>

<file path=ppt/tags/tag25.xml><?xml version="1.0" encoding="utf-8"?>
<p:tagLst xmlns:a="http://schemas.openxmlformats.org/drawingml/2006/main" xmlns:r="http://schemas.openxmlformats.org/officeDocument/2006/relationships" xmlns:p="http://schemas.openxmlformats.org/presentationml/2006/main">
  <p:tag name="TIMING" val="|0.6|4.4|11.5|17.3|22.5"/>
</p:tagLst>
</file>

<file path=ppt/tags/tag26.xml><?xml version="1.0" encoding="utf-8"?>
<p:tagLst xmlns:a="http://schemas.openxmlformats.org/drawingml/2006/main" xmlns:r="http://schemas.openxmlformats.org/officeDocument/2006/relationships" xmlns:p="http://schemas.openxmlformats.org/presentationml/2006/main">
  <p:tag name="TIMING" val="|1.9|2|19.1|8.2|16.7|8.8|55.4"/>
</p:tagLst>
</file>

<file path=ppt/tags/tag27.xml><?xml version="1.0" encoding="utf-8"?>
<p:tagLst xmlns:a="http://schemas.openxmlformats.org/drawingml/2006/main" xmlns:r="http://schemas.openxmlformats.org/officeDocument/2006/relationships" xmlns:p="http://schemas.openxmlformats.org/presentationml/2006/main">
  <p:tag name="TIMING" val="|0.7|2.6"/>
</p:tagLst>
</file>

<file path=ppt/tags/tag3.xml><?xml version="1.0" encoding="utf-8"?>
<p:tagLst xmlns:a="http://schemas.openxmlformats.org/drawingml/2006/main" xmlns:r="http://schemas.openxmlformats.org/officeDocument/2006/relationships" xmlns:p="http://schemas.openxmlformats.org/presentationml/2006/main">
  <p:tag name="TIMING" val="|3.2|2.5|2.9|3.3"/>
</p:tagLst>
</file>

<file path=ppt/tags/tag4.xml><?xml version="1.0" encoding="utf-8"?>
<p:tagLst xmlns:a="http://schemas.openxmlformats.org/drawingml/2006/main" xmlns:r="http://schemas.openxmlformats.org/officeDocument/2006/relationships" xmlns:p="http://schemas.openxmlformats.org/presentationml/2006/main">
  <p:tag name="TIMING" val="|4.2"/>
</p:tagLst>
</file>

<file path=ppt/tags/tag5.xml><?xml version="1.0" encoding="utf-8"?>
<p:tagLst xmlns:a="http://schemas.openxmlformats.org/drawingml/2006/main" xmlns:r="http://schemas.openxmlformats.org/officeDocument/2006/relationships" xmlns:p="http://schemas.openxmlformats.org/presentationml/2006/main">
  <p:tag name="TIMING" val="|1.7"/>
</p:tagLst>
</file>

<file path=ppt/tags/tag6.xml><?xml version="1.0" encoding="utf-8"?>
<p:tagLst xmlns:a="http://schemas.openxmlformats.org/drawingml/2006/main" xmlns:r="http://schemas.openxmlformats.org/officeDocument/2006/relationships" xmlns:p="http://schemas.openxmlformats.org/presentationml/2006/main">
  <p:tag name="TIMING" val="|2"/>
</p:tagLst>
</file>

<file path=ppt/tags/tag7.xml><?xml version="1.0" encoding="utf-8"?>
<p:tagLst xmlns:a="http://schemas.openxmlformats.org/drawingml/2006/main" xmlns:r="http://schemas.openxmlformats.org/officeDocument/2006/relationships" xmlns:p="http://schemas.openxmlformats.org/presentationml/2006/main">
  <p:tag name="TIMING" val="|1.4|1.3|2.3|2.9|2.6|1.7|2.7|2.7"/>
</p:tagLst>
</file>

<file path=ppt/tags/tag8.xml><?xml version="1.0" encoding="utf-8"?>
<p:tagLst xmlns:a="http://schemas.openxmlformats.org/drawingml/2006/main" xmlns:r="http://schemas.openxmlformats.org/officeDocument/2006/relationships" xmlns:p="http://schemas.openxmlformats.org/presentationml/2006/main">
  <p:tag name="TIMING" val="|2.3|3.8|6.9"/>
</p:tagLst>
</file>

<file path=ppt/tags/tag9.xml><?xml version="1.0" encoding="utf-8"?>
<p:tagLst xmlns:a="http://schemas.openxmlformats.org/drawingml/2006/main" xmlns:r="http://schemas.openxmlformats.org/officeDocument/2006/relationships" xmlns:p="http://schemas.openxmlformats.org/presentationml/2006/main">
  <p:tag name="TIMING" val="|0.6"/>
</p:tagLst>
</file>

<file path=ppt/theme/theme1.xml><?xml version="1.0" encoding="utf-8"?>
<a:theme xmlns:a="http://schemas.openxmlformats.org/drawingml/2006/main" name="Eclipse">
  <a:themeElements>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fontScheme name="Eclips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18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Eclipse 1">
        <a:dk1>
          <a:srgbClr val="000000"/>
        </a:dk1>
        <a:lt1>
          <a:srgbClr val="FFFFFF"/>
        </a:lt1>
        <a:dk2>
          <a:srgbClr val="006666"/>
        </a:dk2>
        <a:lt2>
          <a:srgbClr val="5F5F5F"/>
        </a:lt2>
        <a:accent1>
          <a:srgbClr val="33CCCC"/>
        </a:accent1>
        <a:accent2>
          <a:srgbClr val="99CCCC"/>
        </a:accent2>
        <a:accent3>
          <a:srgbClr val="FFFFFF"/>
        </a:accent3>
        <a:accent4>
          <a:srgbClr val="000000"/>
        </a:accent4>
        <a:accent5>
          <a:srgbClr val="ADE2E2"/>
        </a:accent5>
        <a:accent6>
          <a:srgbClr val="8AB9B9"/>
        </a:accent6>
        <a:hlink>
          <a:srgbClr val="006666"/>
        </a:hlink>
        <a:folHlink>
          <a:srgbClr val="B2B2B2"/>
        </a:folHlink>
      </a:clrScheme>
      <a:clrMap bg1="lt1" tx1="dk1" bg2="lt2" tx2="dk2" accent1="accent1" accent2="accent2" accent3="accent3" accent4="accent4" accent5="accent5" accent6="accent6" hlink="hlink" folHlink="folHlink"/>
    </a:extraClrScheme>
    <a:extraClrScheme>
      <a:clrScheme name="Eclipse 2">
        <a:dk1>
          <a:srgbClr val="000000"/>
        </a:dk1>
        <a:lt1>
          <a:srgbClr val="FFFFFF"/>
        </a:lt1>
        <a:dk2>
          <a:srgbClr val="333366"/>
        </a:dk2>
        <a:lt2>
          <a:srgbClr val="5F5F5F"/>
        </a:lt2>
        <a:accent1>
          <a:srgbClr val="CC99FF"/>
        </a:accent1>
        <a:accent2>
          <a:srgbClr val="99CCCC"/>
        </a:accent2>
        <a:accent3>
          <a:srgbClr val="FFFFFF"/>
        </a:accent3>
        <a:accent4>
          <a:srgbClr val="000000"/>
        </a:accent4>
        <a:accent5>
          <a:srgbClr val="E2CAFF"/>
        </a:accent5>
        <a:accent6>
          <a:srgbClr val="8AB9B9"/>
        </a:accent6>
        <a:hlink>
          <a:srgbClr val="666699"/>
        </a:hlink>
        <a:folHlink>
          <a:srgbClr val="660066"/>
        </a:folHlink>
      </a:clrScheme>
      <a:clrMap bg1="lt1" tx1="dk1" bg2="lt2" tx2="dk2" accent1="accent1" accent2="accent2" accent3="accent3" accent4="accent4" accent5="accent5" accent6="accent6" hlink="hlink" folHlink="folHlink"/>
    </a:extraClrScheme>
    <a:extraClrScheme>
      <a:clrScheme name="Eclipse 3">
        <a:dk1>
          <a:srgbClr val="000000"/>
        </a:dk1>
        <a:lt1>
          <a:srgbClr val="FFFFFF"/>
        </a:lt1>
        <a:dk2>
          <a:srgbClr val="0000CC"/>
        </a:dk2>
        <a:lt2>
          <a:srgbClr val="434343"/>
        </a:lt2>
        <a:accent1>
          <a:srgbClr val="99CC00"/>
        </a:accent1>
        <a:accent2>
          <a:srgbClr val="FFCC00"/>
        </a:accent2>
        <a:accent3>
          <a:srgbClr val="FFFFFF"/>
        </a:accent3>
        <a:accent4>
          <a:srgbClr val="000000"/>
        </a:accent4>
        <a:accent5>
          <a:srgbClr val="CAE2AA"/>
        </a:accent5>
        <a:accent6>
          <a:srgbClr val="E7B900"/>
        </a:accent6>
        <a:hlink>
          <a:srgbClr val="FF0000"/>
        </a:hlink>
        <a:folHlink>
          <a:srgbClr val="808080"/>
        </a:folHlink>
      </a:clrScheme>
      <a:clrMap bg1="lt1" tx1="dk1" bg2="lt2" tx2="dk2" accent1="accent1" accent2="accent2" accent3="accent3" accent4="accent4" accent5="accent5" accent6="accent6" hlink="hlink" folHlink="folHlink"/>
    </a:extraClrScheme>
    <a:extraClrScheme>
      <a:clrScheme name="Eclipse 4">
        <a:dk1>
          <a:srgbClr val="000000"/>
        </a:dk1>
        <a:lt1>
          <a:srgbClr val="64AAAE"/>
        </a:lt1>
        <a:dk2>
          <a:srgbClr val="FFFFCC"/>
        </a:dk2>
        <a:lt2>
          <a:srgbClr val="5F5F5F"/>
        </a:lt2>
        <a:accent1>
          <a:srgbClr val="B4B1DB"/>
        </a:accent1>
        <a:accent2>
          <a:srgbClr val="61C1D7"/>
        </a:accent2>
        <a:accent3>
          <a:srgbClr val="B8D2D3"/>
        </a:accent3>
        <a:accent4>
          <a:srgbClr val="000000"/>
        </a:accent4>
        <a:accent5>
          <a:srgbClr val="D6D5EA"/>
        </a:accent5>
        <a:accent6>
          <a:srgbClr val="57AFC3"/>
        </a:accent6>
        <a:hlink>
          <a:srgbClr val="257177"/>
        </a:hlink>
        <a:folHlink>
          <a:srgbClr val="CCCCCC"/>
        </a:folHlink>
      </a:clrScheme>
      <a:clrMap bg1="lt1" tx1="dk1" bg2="lt2" tx2="dk2" accent1="accent1" accent2="accent2" accent3="accent3" accent4="accent4" accent5="accent5" accent6="accent6" hlink="hlink" folHlink="folHlink"/>
    </a:extraClrScheme>
    <a:extraClrScheme>
      <a:clrScheme name="Eclipse 5">
        <a:dk1>
          <a:srgbClr val="5F5F5F"/>
        </a:dk1>
        <a:lt1>
          <a:srgbClr val="F8F8F8"/>
        </a:lt1>
        <a:dk2>
          <a:srgbClr val="2A285A"/>
        </a:dk2>
        <a:lt2>
          <a:srgbClr val="FFFFFF"/>
        </a:lt2>
        <a:accent1>
          <a:srgbClr val="999966"/>
        </a:accent1>
        <a:accent2>
          <a:srgbClr val="8C8B9D"/>
        </a:accent2>
        <a:accent3>
          <a:srgbClr val="ACACB5"/>
        </a:accent3>
        <a:accent4>
          <a:srgbClr val="D4D4D4"/>
        </a:accent4>
        <a:accent5>
          <a:srgbClr val="CACAB8"/>
        </a:accent5>
        <a:accent6>
          <a:srgbClr val="7E7D8E"/>
        </a:accent6>
        <a:hlink>
          <a:srgbClr val="465174"/>
        </a:hlink>
        <a:folHlink>
          <a:srgbClr val="C0C0C0"/>
        </a:folHlink>
      </a:clrScheme>
      <a:clrMap bg1="dk2" tx1="lt1" bg2="dk1" tx2="lt2" accent1="accent1" accent2="accent2" accent3="accent3" accent4="accent4" accent5="accent5" accent6="accent6" hlink="hlink" folHlink="folHlink"/>
    </a:extraClrScheme>
    <a:extraClrScheme>
      <a:clrScheme name="Eclipse 6">
        <a:dk1>
          <a:srgbClr val="434343"/>
        </a:dk1>
        <a:lt1>
          <a:srgbClr val="FFFFFF"/>
        </a:lt1>
        <a:dk2>
          <a:srgbClr val="360404"/>
        </a:dk2>
        <a:lt2>
          <a:srgbClr val="FFFFFF"/>
        </a:lt2>
        <a:accent1>
          <a:srgbClr val="669900"/>
        </a:accent1>
        <a:accent2>
          <a:srgbClr val="CC6600"/>
        </a:accent2>
        <a:accent3>
          <a:srgbClr val="AEAAAA"/>
        </a:accent3>
        <a:accent4>
          <a:srgbClr val="DADADA"/>
        </a:accent4>
        <a:accent5>
          <a:srgbClr val="B8CAAA"/>
        </a:accent5>
        <a:accent6>
          <a:srgbClr val="B95C00"/>
        </a:accent6>
        <a:hlink>
          <a:srgbClr val="CC3300"/>
        </a:hlink>
        <a:folHlink>
          <a:srgbClr val="808080"/>
        </a:folHlink>
      </a:clrScheme>
      <a:clrMap bg1="dk2" tx1="lt1" bg2="dk1" tx2="lt2" accent1="accent1" accent2="accent2" accent3="accent3" accent4="accent4" accent5="accent5" accent6="accent6" hlink="hlink" folHlink="folHlink"/>
    </a:extraClrScheme>
    <a:extraClrScheme>
      <a:clrScheme name="Eclipse 7">
        <a:dk1>
          <a:srgbClr val="434343"/>
        </a:dk1>
        <a:lt1>
          <a:srgbClr val="FFFFFF"/>
        </a:lt1>
        <a:dk2>
          <a:srgbClr val="000000"/>
        </a:dk2>
        <a:lt2>
          <a:srgbClr val="8285FE"/>
        </a:lt2>
        <a:accent1>
          <a:srgbClr val="669900"/>
        </a:accent1>
        <a:accent2>
          <a:srgbClr val="9900FF"/>
        </a:accent2>
        <a:accent3>
          <a:srgbClr val="AAAAAA"/>
        </a:accent3>
        <a:accent4>
          <a:srgbClr val="DADADA"/>
        </a:accent4>
        <a:accent5>
          <a:srgbClr val="B8CAAA"/>
        </a:accent5>
        <a:accent6>
          <a:srgbClr val="8A00E7"/>
        </a:accent6>
        <a:hlink>
          <a:srgbClr val="6600CC"/>
        </a:hlink>
        <a:folHlink>
          <a:srgbClr val="808080"/>
        </a:folHlink>
      </a:clrScheme>
      <a:clrMap bg1="dk2" tx1="lt1" bg2="dk1" tx2="lt2" accent1="accent1" accent2="accent2" accent3="accent3" accent4="accent4" accent5="accent5" accent6="accent6" hlink="hlink" folHlink="folHlink"/>
    </a:extraClrScheme>
    <a:extraClrScheme>
      <a:clrScheme name="Eclipse 8">
        <a:dk1>
          <a:srgbClr val="434343"/>
        </a:dk1>
        <a:lt1>
          <a:srgbClr val="FFFFFF"/>
        </a:lt1>
        <a:dk2>
          <a:srgbClr val="000000"/>
        </a:dk2>
        <a:lt2>
          <a:srgbClr val="0066FF"/>
        </a:lt2>
        <a:accent1>
          <a:srgbClr val="339966"/>
        </a:accent1>
        <a:accent2>
          <a:srgbClr val="FFCC00"/>
        </a:accent2>
        <a:accent3>
          <a:srgbClr val="AAAAAA"/>
        </a:accent3>
        <a:accent4>
          <a:srgbClr val="DADADA"/>
        </a:accent4>
        <a:accent5>
          <a:srgbClr val="ADCAB8"/>
        </a:accent5>
        <a:accent6>
          <a:srgbClr val="E7B900"/>
        </a:accent6>
        <a:hlink>
          <a:srgbClr val="CC0000"/>
        </a:hlink>
        <a:folHlink>
          <a:srgbClr val="808080"/>
        </a:folHlink>
      </a:clrScheme>
      <a:clrMap bg1="dk2" tx1="lt1" bg2="dk1" tx2="lt2" accent1="accent1" accent2="accent2" accent3="accent3" accent4="accent4" accent5="accent5" accent6="accent6" hlink="hlink" folHlink="folHlink"/>
    </a:extraClrScheme>
    <a:extraClrScheme>
      <a:clrScheme name="Eclipse 9">
        <a:dk1>
          <a:srgbClr val="333300"/>
        </a:dk1>
        <a:lt1>
          <a:srgbClr val="FFFFFF"/>
        </a:lt1>
        <a:dk2>
          <a:srgbClr val="669900"/>
        </a:dk2>
        <a:lt2>
          <a:srgbClr val="FFFFCC"/>
        </a:lt2>
        <a:accent1>
          <a:srgbClr val="CCCC00"/>
        </a:accent1>
        <a:accent2>
          <a:srgbClr val="99CC00"/>
        </a:accent2>
        <a:accent3>
          <a:srgbClr val="B8CAAA"/>
        </a:accent3>
        <a:accent4>
          <a:srgbClr val="DADADA"/>
        </a:accent4>
        <a:accent5>
          <a:srgbClr val="E2E2AA"/>
        </a:accent5>
        <a:accent6>
          <a:srgbClr val="8AB900"/>
        </a:accent6>
        <a:hlink>
          <a:srgbClr val="336600"/>
        </a:hlink>
        <a:folHlink>
          <a:srgbClr val="FFFF66"/>
        </a:folHlink>
      </a:clrScheme>
      <a:clrMap bg1="dk2" tx1="lt1" bg2="dk1" tx2="lt2" accent1="accent1" accent2="accent2" accent3="accent3" accent4="accent4" accent5="accent5" accent6="accent6" hlink="hlink" folHlink="folHlink"/>
    </a:extraClrScheme>
    <a:extraClrScheme>
      <a:clrScheme name="Eclipse 10">
        <a:dk1>
          <a:srgbClr val="333333"/>
        </a:dk1>
        <a:lt1>
          <a:srgbClr val="FFFFCC"/>
        </a:lt1>
        <a:dk2>
          <a:srgbClr val="660000"/>
        </a:dk2>
        <a:lt2>
          <a:srgbClr val="CCCCCC"/>
        </a:lt2>
        <a:accent1>
          <a:srgbClr val="FF6600"/>
        </a:accent1>
        <a:accent2>
          <a:srgbClr val="CC3300"/>
        </a:accent2>
        <a:accent3>
          <a:srgbClr val="B8AAAA"/>
        </a:accent3>
        <a:accent4>
          <a:srgbClr val="DADAAE"/>
        </a:accent4>
        <a:accent5>
          <a:srgbClr val="FFB8AA"/>
        </a:accent5>
        <a:accent6>
          <a:srgbClr val="B92D00"/>
        </a:accent6>
        <a:hlink>
          <a:srgbClr val="9900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Eclipse</Template>
  <TotalTime>266</TotalTime>
  <Words>1532</Words>
  <Application>Microsoft Office PowerPoint</Application>
  <PresentationFormat>On-screen Show (4:3)</PresentationFormat>
  <Paragraphs>139</Paragraphs>
  <Slides>27</Slides>
  <Notes>0</Notes>
  <HiddenSlides>0</HiddenSlides>
  <MMClips>1</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Eclipse</vt:lpstr>
      <vt:lpstr>How Near is the End?</vt:lpstr>
      <vt:lpstr>How Near is the End?</vt:lpstr>
      <vt:lpstr>Can We Tell?</vt:lpstr>
      <vt:lpstr>Not exactly</vt:lpstr>
      <vt:lpstr>Not exactly</vt:lpstr>
      <vt:lpstr>Not exactly</vt:lpstr>
      <vt:lpstr>Can We Tell?</vt:lpstr>
      <vt:lpstr>Can We Tell?</vt:lpstr>
      <vt:lpstr>Recognize its approach</vt:lpstr>
      <vt:lpstr>Recognize its approach</vt:lpstr>
      <vt:lpstr>Can We Tell?</vt:lpstr>
      <vt:lpstr>Signs of the End</vt:lpstr>
      <vt:lpstr>Jesus: False Christs &amp; Wars</vt:lpstr>
      <vt:lpstr>Jesus: Beginning of Birth Pains</vt:lpstr>
      <vt:lpstr>Jesus: Persecution, etc.</vt:lpstr>
      <vt:lpstr>Jesus: The Great Tribulation</vt:lpstr>
      <vt:lpstr>Jesus' Second Coming</vt:lpstr>
      <vt:lpstr>Paul: Moral Collapse</vt:lpstr>
      <vt:lpstr>Paul: The Man of Lawlessness</vt:lpstr>
      <vt:lpstr>John: World Government</vt:lpstr>
      <vt:lpstr>John: World Religion</vt:lpstr>
      <vt:lpstr>Signs of the End</vt:lpstr>
      <vt:lpstr>Where Are We Now?</vt:lpstr>
      <vt:lpstr>Where Are We Now?</vt:lpstr>
      <vt:lpstr>Where Are We Now?</vt:lpstr>
      <vt:lpstr>What Should We Do About It?</vt:lpstr>
      <vt:lpstr>The End</vt:lpstr>
    </vt:vector>
  </TitlesOfParts>
  <Company>Biblical Theological Seminary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Near is the End?</dc:title>
  <dc:creator>RC Newman</dc:creator>
  <cp:lastModifiedBy>Newman</cp:lastModifiedBy>
  <cp:revision>136</cp:revision>
  <cp:lastPrinted>1601-01-01T00:00:00Z</cp:lastPrinted>
  <dcterms:created xsi:type="dcterms:W3CDTF">2003-11-15T16:44:28Z</dcterms:created>
  <dcterms:modified xsi:type="dcterms:W3CDTF">2015-07-04T20:28:32Z</dcterms:modified>
</cp:coreProperties>
</file>