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7" r:id="rId29"/>
    <p:sldId id="282" r:id="rId30"/>
    <p:sldId id="283" r:id="rId31"/>
    <p:sldId id="284" r:id="rId32"/>
    <p:sldId id="28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9F4695-72D8-43DE-9A7E-4038A465C1C0}" type="slidenum">
              <a:rPr lang="en-US" altLang="en-US"/>
              <a:pPr>
                <a:defRPr/>
              </a:pPr>
              <a:t>‹#›</a:t>
            </a:fld>
            <a:endParaRPr lang="en-US" altLang="en-US"/>
          </a:p>
        </p:txBody>
      </p:sp>
    </p:spTree>
    <p:extLst>
      <p:ext uri="{BB962C8B-B14F-4D97-AF65-F5344CB8AC3E}">
        <p14:creationId xmlns:p14="http://schemas.microsoft.com/office/powerpoint/2010/main" val="33070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94F81E-6111-43A6-9D11-056D7D9AFF69}" type="slidenum">
              <a:rPr lang="en-US" altLang="en-US"/>
              <a:pPr>
                <a:defRPr/>
              </a:pPr>
              <a:t>‹#›</a:t>
            </a:fld>
            <a:endParaRPr lang="en-US" altLang="en-US"/>
          </a:p>
        </p:txBody>
      </p:sp>
    </p:spTree>
    <p:extLst>
      <p:ext uri="{BB962C8B-B14F-4D97-AF65-F5344CB8AC3E}">
        <p14:creationId xmlns:p14="http://schemas.microsoft.com/office/powerpoint/2010/main" val="320439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5E7387-7FB8-44AA-9F41-C34E56E13D7B}" type="slidenum">
              <a:rPr lang="en-US" altLang="en-US"/>
              <a:pPr>
                <a:defRPr/>
              </a:pPr>
              <a:t>‹#›</a:t>
            </a:fld>
            <a:endParaRPr lang="en-US" altLang="en-US"/>
          </a:p>
        </p:txBody>
      </p:sp>
    </p:spTree>
    <p:extLst>
      <p:ext uri="{BB962C8B-B14F-4D97-AF65-F5344CB8AC3E}">
        <p14:creationId xmlns:p14="http://schemas.microsoft.com/office/powerpoint/2010/main" val="187683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61B8D6-33C4-477D-A72B-67A43347E92F}" type="slidenum">
              <a:rPr lang="en-US" altLang="en-US"/>
              <a:pPr>
                <a:defRPr/>
              </a:pPr>
              <a:t>‹#›</a:t>
            </a:fld>
            <a:endParaRPr lang="en-US" altLang="en-US"/>
          </a:p>
        </p:txBody>
      </p:sp>
    </p:spTree>
    <p:extLst>
      <p:ext uri="{BB962C8B-B14F-4D97-AF65-F5344CB8AC3E}">
        <p14:creationId xmlns:p14="http://schemas.microsoft.com/office/powerpoint/2010/main" val="304116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88F314-4653-464F-8B9D-6BF3CD770FA8}" type="slidenum">
              <a:rPr lang="en-US" altLang="en-US"/>
              <a:pPr>
                <a:defRPr/>
              </a:pPr>
              <a:t>‹#›</a:t>
            </a:fld>
            <a:endParaRPr lang="en-US" altLang="en-US"/>
          </a:p>
        </p:txBody>
      </p:sp>
    </p:spTree>
    <p:extLst>
      <p:ext uri="{BB962C8B-B14F-4D97-AF65-F5344CB8AC3E}">
        <p14:creationId xmlns:p14="http://schemas.microsoft.com/office/powerpoint/2010/main" val="153296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3C66799-D227-49C5-AA26-2A2C40B43284}" type="slidenum">
              <a:rPr lang="en-US" altLang="en-US"/>
              <a:pPr>
                <a:defRPr/>
              </a:pPr>
              <a:t>‹#›</a:t>
            </a:fld>
            <a:endParaRPr lang="en-US" altLang="en-US"/>
          </a:p>
        </p:txBody>
      </p:sp>
    </p:spTree>
    <p:extLst>
      <p:ext uri="{BB962C8B-B14F-4D97-AF65-F5344CB8AC3E}">
        <p14:creationId xmlns:p14="http://schemas.microsoft.com/office/powerpoint/2010/main" val="257417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7E178D8-0B77-4E40-ABC0-75D0B821B9E1}" type="slidenum">
              <a:rPr lang="en-US" altLang="en-US"/>
              <a:pPr>
                <a:defRPr/>
              </a:pPr>
              <a:t>‹#›</a:t>
            </a:fld>
            <a:endParaRPr lang="en-US" altLang="en-US"/>
          </a:p>
        </p:txBody>
      </p:sp>
    </p:spTree>
    <p:extLst>
      <p:ext uri="{BB962C8B-B14F-4D97-AF65-F5344CB8AC3E}">
        <p14:creationId xmlns:p14="http://schemas.microsoft.com/office/powerpoint/2010/main" val="189786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2489AB7-669E-469F-98BB-2E7DDAC75E55}" type="slidenum">
              <a:rPr lang="en-US" altLang="en-US"/>
              <a:pPr>
                <a:defRPr/>
              </a:pPr>
              <a:t>‹#›</a:t>
            </a:fld>
            <a:endParaRPr lang="en-US" altLang="en-US"/>
          </a:p>
        </p:txBody>
      </p:sp>
    </p:spTree>
    <p:extLst>
      <p:ext uri="{BB962C8B-B14F-4D97-AF65-F5344CB8AC3E}">
        <p14:creationId xmlns:p14="http://schemas.microsoft.com/office/powerpoint/2010/main" val="178724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615D3A0-2876-4E4A-9F37-9FE2FAB29F33}" type="slidenum">
              <a:rPr lang="en-US" altLang="en-US"/>
              <a:pPr>
                <a:defRPr/>
              </a:pPr>
              <a:t>‹#›</a:t>
            </a:fld>
            <a:endParaRPr lang="en-US" altLang="en-US"/>
          </a:p>
        </p:txBody>
      </p:sp>
    </p:spTree>
    <p:extLst>
      <p:ext uri="{BB962C8B-B14F-4D97-AF65-F5344CB8AC3E}">
        <p14:creationId xmlns:p14="http://schemas.microsoft.com/office/powerpoint/2010/main" val="207067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869F9D-86C9-4DA1-A78A-33DC7FA3CF08}" type="slidenum">
              <a:rPr lang="en-US" altLang="en-US"/>
              <a:pPr>
                <a:defRPr/>
              </a:pPr>
              <a:t>‹#›</a:t>
            </a:fld>
            <a:endParaRPr lang="en-US" altLang="en-US"/>
          </a:p>
        </p:txBody>
      </p:sp>
    </p:spTree>
    <p:extLst>
      <p:ext uri="{BB962C8B-B14F-4D97-AF65-F5344CB8AC3E}">
        <p14:creationId xmlns:p14="http://schemas.microsoft.com/office/powerpoint/2010/main" val="32061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19F82A-A152-42D6-81FE-BBC02A4F67F1}" type="slidenum">
              <a:rPr lang="en-US" altLang="en-US"/>
              <a:pPr>
                <a:defRPr/>
              </a:pPr>
              <a:t>‹#›</a:t>
            </a:fld>
            <a:endParaRPr lang="en-US" altLang="en-US"/>
          </a:p>
        </p:txBody>
      </p:sp>
    </p:spTree>
    <p:extLst>
      <p:ext uri="{BB962C8B-B14F-4D97-AF65-F5344CB8AC3E}">
        <p14:creationId xmlns:p14="http://schemas.microsoft.com/office/powerpoint/2010/main" val="260332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027053C-5C59-4A65-99F6-84E0A6FAFF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revival-meeting1-med"/>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914400" y="695325"/>
            <a:ext cx="73152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ctrTitle"/>
          </p:nvPr>
        </p:nvSpPr>
        <p:spPr>
          <a:xfrm>
            <a:off x="685800" y="1371600"/>
            <a:ext cx="7772400" cy="1470025"/>
          </a:xfrm>
        </p:spPr>
        <p:txBody>
          <a:bodyPr/>
          <a:lstStyle/>
          <a:p>
            <a:pPr eaLnBrk="1" hangingPunct="1"/>
            <a:r>
              <a:rPr lang="en-US" altLang="en-US" sz="5400" smtClean="0"/>
              <a:t>How Do You Know</a:t>
            </a:r>
            <a:br>
              <a:rPr lang="en-US" altLang="en-US" sz="5400" smtClean="0"/>
            </a:br>
            <a:r>
              <a:rPr lang="en-US" altLang="en-US" sz="5400" smtClean="0"/>
              <a:t>You Are Saved?</a:t>
            </a:r>
          </a:p>
        </p:txBody>
      </p:sp>
      <p:sp>
        <p:nvSpPr>
          <p:cNvPr id="2051" name="Rectangle 3"/>
          <p:cNvSpPr>
            <a:spLocks noGrp="1" noChangeArrowheads="1"/>
          </p:cNvSpPr>
          <p:nvPr>
            <p:ph type="subTitle" idx="1"/>
          </p:nvPr>
        </p:nvSpPr>
        <p:spPr/>
        <p:txBody>
          <a:bodyPr/>
          <a:lstStyle/>
          <a:p>
            <a:pPr eaLnBrk="1" hangingPunct="1"/>
            <a:r>
              <a:rPr lang="en-US" altLang="en-US" smtClean="0"/>
              <a:t>Robert C. Newman</a:t>
            </a:r>
          </a:p>
        </p:txBody>
      </p:sp>
      <p:pic>
        <p:nvPicPr>
          <p:cNvPr id="4" name="HowDoYouKnow.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857875"/>
            <a:ext cx="609600" cy="609600"/>
          </a:xfrm>
          <a:prstGeom prst="rect">
            <a:avLst/>
          </a:prstGeom>
        </p:spPr>
      </p:pic>
    </p:spTree>
    <p:custDataLst>
      <p:tags r:id="rId1"/>
    </p:custDataLst>
  </p:cSld>
  <p:clrMapOvr>
    <a:masterClrMapping/>
  </p:clrMapOvr>
  <p:transition advTm="2985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4"/>
                </p:tgtEl>
              </p:cMediaNode>
            </p:audio>
          </p:childTnLst>
        </p:cTn>
      </p:par>
    </p:tnLst>
    <p:bldLst>
      <p:bldP spid="3"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smtClean="0"/>
              <a:t>How are we to understand </a:t>
            </a:r>
            <a:br>
              <a:rPr lang="en-US" altLang="en-US" sz="4000" smtClean="0"/>
            </a:br>
            <a:r>
              <a:rPr lang="en-US" altLang="en-US" sz="4000" smtClean="0"/>
              <a:t>John’s statement here?</a:t>
            </a:r>
          </a:p>
        </p:txBody>
      </p:sp>
      <p:sp>
        <p:nvSpPr>
          <p:cNvPr id="18435" name="Rectangle 3"/>
          <p:cNvSpPr>
            <a:spLocks noGrp="1" noChangeArrowheads="1"/>
          </p:cNvSpPr>
          <p:nvPr>
            <p:ph type="body" idx="1"/>
          </p:nvPr>
        </p:nvSpPr>
        <p:spPr>
          <a:xfrm>
            <a:off x="457200" y="1981200"/>
            <a:ext cx="8229600" cy="4525963"/>
          </a:xfrm>
        </p:spPr>
        <p:txBody>
          <a:bodyPr/>
          <a:lstStyle/>
          <a:p>
            <a:pPr eaLnBrk="1" hangingPunct="1"/>
            <a:r>
              <a:rPr lang="en-US" altLang="en-US" smtClean="0"/>
              <a:t>Hodge and others of his view say:</a:t>
            </a:r>
          </a:p>
          <a:p>
            <a:pPr lvl="1" eaLnBrk="1" hangingPunct="1"/>
            <a:r>
              <a:rPr lang="en-US" altLang="en-US" smtClean="0"/>
              <a:t>If you believe, you may know that you have eternal life; no further test.</a:t>
            </a:r>
          </a:p>
          <a:p>
            <a:pPr eaLnBrk="1" hangingPunct="1"/>
            <a:r>
              <a:rPr lang="en-US" altLang="en-US" smtClean="0"/>
              <a:t>McArthur and others of his view say:</a:t>
            </a:r>
          </a:p>
          <a:p>
            <a:pPr lvl="1" eaLnBrk="1" hangingPunct="1"/>
            <a:r>
              <a:rPr lang="en-US" altLang="en-US" smtClean="0"/>
              <a:t>“These things” refers to the rest of John’s letter, which contains several tests.</a:t>
            </a:r>
          </a:p>
          <a:p>
            <a:pPr eaLnBrk="1" hangingPunct="1"/>
            <a:r>
              <a:rPr lang="en-US" altLang="en-US" smtClean="0"/>
              <a:t>In fact, John’s letter does contain several tests.  Let’s see.</a:t>
            </a:r>
          </a:p>
        </p:txBody>
      </p:sp>
    </p:spTree>
    <p:custDataLst>
      <p:tags r:id="rId1"/>
    </p:custDataLst>
  </p:cSld>
  <p:clrMapOvr>
    <a:masterClrMapping/>
  </p:clrMapOvr>
  <p:transition advTm="428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1 John 1:5-7</a:t>
            </a:r>
          </a:p>
        </p:txBody>
      </p:sp>
      <p:sp>
        <p:nvSpPr>
          <p:cNvPr id="19460" name="Text Box 4"/>
          <p:cNvSpPr txBox="1">
            <a:spLocks noChangeArrowheads="1"/>
          </p:cNvSpPr>
          <p:nvPr/>
        </p:nvSpPr>
        <p:spPr bwMode="auto">
          <a:xfrm>
            <a:off x="914400" y="1371600"/>
            <a:ext cx="73152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5 (NIV) This is the message we have heard from him and declare to you: God is light; in him there is no darkness at all. 6 If we claim to have fellowship with him yet walk in the darkness, we lie and do not live by the truth. </a:t>
            </a:r>
          </a:p>
          <a:p>
            <a:pPr eaLnBrk="1" hangingPunct="1"/>
            <a:r>
              <a:rPr lang="en-US" altLang="en-US" sz="3200"/>
              <a:t>7 But if we walk in the light, as he is in the light, we have fellowship with one another, and the blood of Jesus, his Son, purifies us from all sin. </a:t>
            </a:r>
          </a:p>
        </p:txBody>
      </p:sp>
    </p:spTree>
    <p:custDataLst>
      <p:tags r:id="rId1"/>
    </p:custDataLst>
  </p:cSld>
  <p:clrMapOvr>
    <a:masterClrMapping/>
  </p:clrMapOvr>
  <p:transition advTm="344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1 John 2:3-6</a:t>
            </a:r>
          </a:p>
        </p:txBody>
      </p:sp>
      <p:sp>
        <p:nvSpPr>
          <p:cNvPr id="21508" name="Text Box 4"/>
          <p:cNvSpPr txBox="1">
            <a:spLocks noChangeArrowheads="1"/>
          </p:cNvSpPr>
          <p:nvPr/>
        </p:nvSpPr>
        <p:spPr bwMode="auto">
          <a:xfrm>
            <a:off x="914400" y="1524000"/>
            <a:ext cx="73152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3 (NIV) We know that we have come to know him if we obey his commands. 4 The man who says, "I know him," but does not do what he commands is a liar, and the truth is not in him. 5 But if anyone obeys his word, God's love is truly made complete in him. This is how we know we are in him: 6 Whoever claims to live in him must walk as Jesus did. </a:t>
            </a:r>
          </a:p>
        </p:txBody>
      </p:sp>
    </p:spTree>
    <p:custDataLst>
      <p:tags r:id="rId1"/>
    </p:custDataLst>
  </p:cSld>
  <p:clrMapOvr>
    <a:masterClrMapping/>
  </p:clrMapOvr>
  <p:transition advTm="35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1 John 2:9-11</a:t>
            </a:r>
          </a:p>
        </p:txBody>
      </p:sp>
      <p:sp>
        <p:nvSpPr>
          <p:cNvPr id="23556" name="Text Box 4"/>
          <p:cNvSpPr txBox="1">
            <a:spLocks noChangeArrowheads="1"/>
          </p:cNvSpPr>
          <p:nvPr/>
        </p:nvSpPr>
        <p:spPr bwMode="auto">
          <a:xfrm>
            <a:off x="914400" y="1524000"/>
            <a:ext cx="73152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9 (NIV) Anyone who claims to be in the light but hates his brother is still in the darkness. 10 Whoever loves his brother lives in the light, and there is nothing in him to make him stumble. 11 But whoever hates his brother is in the darkness and walks around in the darkness; he does not know where he is going, because the darkness has blinded him. </a:t>
            </a:r>
          </a:p>
        </p:txBody>
      </p:sp>
    </p:spTree>
    <p:custDataLst>
      <p:tags r:id="rId1"/>
    </p:custDataLst>
  </p:cSld>
  <p:clrMapOvr>
    <a:masterClrMapping/>
  </p:clrMapOvr>
  <p:transition advTm="353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heckerboard(across)">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1 John 2:23</a:t>
            </a:r>
          </a:p>
        </p:txBody>
      </p:sp>
      <p:sp>
        <p:nvSpPr>
          <p:cNvPr id="25604" name="Text Box 4"/>
          <p:cNvSpPr txBox="1">
            <a:spLocks noChangeArrowheads="1"/>
          </p:cNvSpPr>
          <p:nvPr/>
        </p:nvSpPr>
        <p:spPr bwMode="auto">
          <a:xfrm>
            <a:off x="1524000" y="2209800"/>
            <a:ext cx="6019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23 (NIV) No one who denies the Son has the Father; whoever acknowledges the Son has the Father also. </a:t>
            </a:r>
          </a:p>
        </p:txBody>
      </p:sp>
    </p:spTree>
    <p:custDataLst>
      <p:tags r:id="rId1"/>
    </p:custDataLst>
  </p:cSld>
  <p:clrMapOvr>
    <a:masterClrMapping/>
  </p:clrMapOvr>
  <p:transition advTm="154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1 John 2:28-29</a:t>
            </a:r>
          </a:p>
        </p:txBody>
      </p:sp>
      <p:sp>
        <p:nvSpPr>
          <p:cNvPr id="27652" name="Text Box 4"/>
          <p:cNvSpPr txBox="1">
            <a:spLocks noChangeArrowheads="1"/>
          </p:cNvSpPr>
          <p:nvPr/>
        </p:nvSpPr>
        <p:spPr bwMode="auto">
          <a:xfrm>
            <a:off x="1143000" y="1981200"/>
            <a:ext cx="7315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28 (NIV) And now, dear children, continue in him, so that when he appears we may be confident and unashamed before him at his coming. 29 If you know that he is righteous, you know that everyone who does what is right has been born of him. </a:t>
            </a:r>
          </a:p>
        </p:txBody>
      </p:sp>
    </p:spTree>
    <p:custDataLst>
      <p:tags r:id="rId1"/>
    </p:custDataLst>
  </p:cSld>
  <p:clrMapOvr>
    <a:masterClrMapping/>
  </p:clrMapOvr>
  <p:transition advTm="309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1 John 3:6-10</a:t>
            </a:r>
          </a:p>
        </p:txBody>
      </p:sp>
      <p:sp>
        <p:nvSpPr>
          <p:cNvPr id="29700" name="Text Box 4"/>
          <p:cNvSpPr txBox="1">
            <a:spLocks noChangeArrowheads="1"/>
          </p:cNvSpPr>
          <p:nvPr/>
        </p:nvSpPr>
        <p:spPr bwMode="auto">
          <a:xfrm>
            <a:off x="685800" y="1371600"/>
            <a:ext cx="7848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6 (NIV) No one who lives in him keeps on sinning. No one who continues to sin has either seen him or known him. 7 Dear children, do not let anyone lead you astray. He who does what is right is righteous, just as he is righteous. 8 He who does what is sinful is of the devil, because the devil has been sinning from the beginning. The reason the Son of God appeared was to destroy the devil's work. 9 No one who is born of God will continue to sin, because God's seed remains in him; he cannot go on sinning, because he has been born of God. 10 This is how we know who the children of God are and who the children of the devil are: Anyone who does not do what is right is not a child of God; nor is anyone who does not love his brother. </a:t>
            </a:r>
          </a:p>
        </p:txBody>
      </p:sp>
    </p:spTree>
    <p:custDataLst>
      <p:tags r:id="rId1"/>
    </p:custDataLst>
  </p:cSld>
  <p:clrMapOvr>
    <a:masterClrMapping/>
  </p:clrMapOvr>
  <p:transition advTm="937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1 John 3:14-19</a:t>
            </a:r>
          </a:p>
        </p:txBody>
      </p:sp>
      <p:sp>
        <p:nvSpPr>
          <p:cNvPr id="31748" name="Text Box 4"/>
          <p:cNvSpPr txBox="1">
            <a:spLocks noChangeArrowheads="1"/>
          </p:cNvSpPr>
          <p:nvPr/>
        </p:nvSpPr>
        <p:spPr bwMode="auto">
          <a:xfrm>
            <a:off x="914400" y="1295400"/>
            <a:ext cx="7315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14 (NIV) We know that we have passed from death to life, because we love our brothers. Anyone who does not love remains in death. 15 Anyone who hates his brother is a murderer, and you know that no murderer has eternal life in him. 16 This is how we know what love is: Jesus Christ laid down his life for us. And we ought to lay down our lives for our brothers. 17 If anyone has material possessions and sees his brother in need but has no pity on him, how can the love of God be in him? 18 Dear children, let us not love with words or tongue but with actions and in truth. 19 This then is how we know that we belong to the truth, and how we set our hearts at rest in his presence </a:t>
            </a:r>
          </a:p>
        </p:txBody>
      </p:sp>
    </p:spTree>
    <p:custDataLst>
      <p:tags r:id="rId1"/>
    </p:custDataLst>
  </p:cSld>
  <p:clrMapOvr>
    <a:masterClrMapping/>
  </p:clrMapOvr>
  <p:transition advTm="649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1 John 3:24</a:t>
            </a:r>
          </a:p>
        </p:txBody>
      </p:sp>
      <p:sp>
        <p:nvSpPr>
          <p:cNvPr id="33796" name="Text Box 4"/>
          <p:cNvSpPr txBox="1">
            <a:spLocks noChangeArrowheads="1"/>
          </p:cNvSpPr>
          <p:nvPr/>
        </p:nvSpPr>
        <p:spPr bwMode="auto">
          <a:xfrm>
            <a:off x="914400" y="2057400"/>
            <a:ext cx="7315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24 (NIV) Those who obey his commands live in him, and he in them. And this is how we know that he lives in us: We know it by the Spirit he gave us. </a:t>
            </a:r>
          </a:p>
        </p:txBody>
      </p:sp>
    </p:spTree>
    <p:custDataLst>
      <p:tags r:id="rId1"/>
    </p:custDataLst>
  </p:cSld>
  <p:clrMapOvr>
    <a:masterClrMapping/>
  </p:clrMapOvr>
  <p:transition advTm="246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checkerboard(across)">
                                      <p:cBhvr>
                                        <p:cTn id="7" dur="500"/>
                                        <p:tgtEl>
                                          <p:spTgt spid="33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1 John 4:1-3</a:t>
            </a:r>
          </a:p>
        </p:txBody>
      </p:sp>
      <p:sp>
        <p:nvSpPr>
          <p:cNvPr id="35844" name="Text Box 4"/>
          <p:cNvSpPr txBox="1">
            <a:spLocks noChangeArrowheads="1"/>
          </p:cNvSpPr>
          <p:nvPr/>
        </p:nvSpPr>
        <p:spPr bwMode="auto">
          <a:xfrm>
            <a:off x="914400" y="2057400"/>
            <a:ext cx="7315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1 (NIV) Dear friends, do not believe every spirit, but test the spirits to see whether they are from God, because many false prophets have gone out into the world. 2 This is how you can recognize the Spirit of God: Every spirit that acknowledges that Jesus Christ has come in the flesh is from God, 3 but every spirit that does not acknowledge Jesus is not from God. This is the spirit of the antichrist, which you have heard is coming and even now is already in the world. </a:t>
            </a:r>
          </a:p>
        </p:txBody>
      </p:sp>
    </p:spTree>
    <p:custDataLst>
      <p:tags r:id="rId1"/>
    </p:custDataLst>
  </p:cSld>
  <p:clrMapOvr>
    <a:masterClrMapping/>
  </p:clrMapOvr>
  <p:transition advTm="350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checkerboard(across)">
                                      <p:cBhvr>
                                        <p:cTn id="7" dur="500"/>
                                        <p:tgtEl>
                                          <p:spTgt spid="358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Lordship Salvation Debate</a:t>
            </a:r>
          </a:p>
        </p:txBody>
      </p:sp>
      <p:sp>
        <p:nvSpPr>
          <p:cNvPr id="3075" name="Rectangle 3"/>
          <p:cNvSpPr>
            <a:spLocks noGrp="1" noChangeArrowheads="1"/>
          </p:cNvSpPr>
          <p:nvPr>
            <p:ph type="body" idx="1"/>
          </p:nvPr>
        </p:nvSpPr>
        <p:spPr/>
        <p:txBody>
          <a:bodyPr/>
          <a:lstStyle/>
          <a:p>
            <a:pPr eaLnBrk="1" hangingPunct="1"/>
            <a:r>
              <a:rPr lang="en-US" altLang="en-US" sz="2800" smtClean="0"/>
              <a:t>In recent years there has been a debate over salvation, especially in Dispensational circles.</a:t>
            </a:r>
          </a:p>
          <a:p>
            <a:pPr lvl="1" eaLnBrk="1" hangingPunct="1"/>
            <a:r>
              <a:rPr lang="en-US" altLang="en-US" sz="2400" smtClean="0"/>
              <a:t>John McArthur vs Zane Hodges</a:t>
            </a:r>
          </a:p>
          <a:p>
            <a:pPr lvl="1" eaLnBrk="1" hangingPunct="1"/>
            <a:r>
              <a:rPr lang="en-US" altLang="en-US" sz="2400" smtClean="0"/>
              <a:t>McArthur in </a:t>
            </a:r>
            <a:r>
              <a:rPr lang="en-US" altLang="en-US" sz="2400" i="1" smtClean="0"/>
              <a:t>Gospel According to Jesus</a:t>
            </a:r>
            <a:r>
              <a:rPr lang="en-US" altLang="en-US" sz="2400" smtClean="0"/>
              <a:t> warns of cheap grace &amp; presumption among evangelicals.</a:t>
            </a:r>
          </a:p>
          <a:p>
            <a:pPr lvl="1" eaLnBrk="1" hangingPunct="1"/>
            <a:r>
              <a:rPr lang="en-US" altLang="en-US" sz="2400" smtClean="0"/>
              <a:t>Hodges in </a:t>
            </a:r>
            <a:r>
              <a:rPr lang="en-US" altLang="en-US" sz="2400" i="1" smtClean="0"/>
              <a:t>Totally Free</a:t>
            </a:r>
            <a:r>
              <a:rPr lang="en-US" altLang="en-US" sz="2400" smtClean="0"/>
              <a:t> claims McArthur is denying salvation by faith alone.</a:t>
            </a:r>
          </a:p>
          <a:p>
            <a:pPr eaLnBrk="1" hangingPunct="1"/>
            <a:r>
              <a:rPr lang="en-US" altLang="en-US" sz="2800" smtClean="0"/>
              <a:t>I am concerned that many professing Christians are mistaken &amp; misleading others.</a:t>
            </a:r>
          </a:p>
        </p:txBody>
      </p:sp>
    </p:spTree>
    <p:custDataLst>
      <p:tags r:id="rId1"/>
    </p:custDataLst>
  </p:cSld>
  <p:clrMapOvr>
    <a:masterClrMapping/>
  </p:clrMapOvr>
  <p:transition advTm="397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1 John 4:6</a:t>
            </a:r>
          </a:p>
        </p:txBody>
      </p:sp>
      <p:sp>
        <p:nvSpPr>
          <p:cNvPr id="37892" name="Text Box 4"/>
          <p:cNvSpPr txBox="1">
            <a:spLocks noChangeArrowheads="1"/>
          </p:cNvSpPr>
          <p:nvPr/>
        </p:nvSpPr>
        <p:spPr bwMode="auto">
          <a:xfrm>
            <a:off x="914400" y="2209800"/>
            <a:ext cx="73152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6 (NIV) We are from God, and whoever knows God listens to us; but whoever is not from God does not listen to us. This is how we recognize the Spirit of truth and the spirit of falsehood. </a:t>
            </a:r>
          </a:p>
        </p:txBody>
      </p:sp>
    </p:spTree>
    <p:custDataLst>
      <p:tags r:id="rId1"/>
    </p:custDataLst>
  </p:cSld>
  <p:clrMapOvr>
    <a:masterClrMapping/>
  </p:clrMapOvr>
  <p:transition advTm="392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1 John 4:12-13</a:t>
            </a:r>
          </a:p>
        </p:txBody>
      </p:sp>
      <p:sp>
        <p:nvSpPr>
          <p:cNvPr id="39940" name="Text Box 4"/>
          <p:cNvSpPr txBox="1">
            <a:spLocks noChangeArrowheads="1"/>
          </p:cNvSpPr>
          <p:nvPr/>
        </p:nvSpPr>
        <p:spPr bwMode="auto">
          <a:xfrm>
            <a:off x="914400" y="2057400"/>
            <a:ext cx="73152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12 (NIV) No one has ever seen God; but if we love one another, God lives in us and his love is made complete in us. 13 We know that we live in him and he in us, because he has given us of his Spirit. </a:t>
            </a:r>
          </a:p>
        </p:txBody>
      </p:sp>
    </p:spTree>
    <p:custDataLst>
      <p:tags r:id="rId1"/>
    </p:custDataLst>
  </p:cSld>
  <p:clrMapOvr>
    <a:masterClrMapping/>
  </p:clrMapOvr>
  <p:transition advTm="458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checkerboard(across)">
                                      <p:cBhvr>
                                        <p:cTn id="7" dur="500"/>
                                        <p:tgtEl>
                                          <p:spTgt spid="39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1 John 4:15</a:t>
            </a:r>
          </a:p>
        </p:txBody>
      </p:sp>
      <p:sp>
        <p:nvSpPr>
          <p:cNvPr id="41988" name="Text Box 4"/>
          <p:cNvSpPr txBox="1">
            <a:spLocks noChangeArrowheads="1"/>
          </p:cNvSpPr>
          <p:nvPr/>
        </p:nvSpPr>
        <p:spPr bwMode="auto">
          <a:xfrm>
            <a:off x="914400" y="2209800"/>
            <a:ext cx="7315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15 (NIV) If anyone acknowledges that Jesus is the Son of God, God lives in him and he in God. </a:t>
            </a:r>
          </a:p>
        </p:txBody>
      </p:sp>
    </p:spTree>
    <p:custDataLst>
      <p:tags r:id="rId1"/>
    </p:custDataLst>
  </p:cSld>
  <p:clrMapOvr>
    <a:masterClrMapping/>
  </p:clrMapOvr>
  <p:transition advTm="247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1 John 4:20-5:3</a:t>
            </a:r>
          </a:p>
        </p:txBody>
      </p:sp>
      <p:sp>
        <p:nvSpPr>
          <p:cNvPr id="44037" name="Text Box 5"/>
          <p:cNvSpPr txBox="1">
            <a:spLocks noChangeArrowheads="1"/>
          </p:cNvSpPr>
          <p:nvPr/>
        </p:nvSpPr>
        <p:spPr bwMode="auto">
          <a:xfrm>
            <a:off x="914400" y="14478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4:20 (NIV) If anyone says, "I love God," yet hates his brother, he is a liar. For anyone who does not love his brother, whom he has seen, cannot love God, whom he has not seen. 21 And he has given us this command: Whoever loves God must also love his brother. </a:t>
            </a:r>
          </a:p>
          <a:p>
            <a:pPr eaLnBrk="1" hangingPunct="1"/>
            <a:r>
              <a:rPr lang="en-US" altLang="en-US" sz="2400"/>
              <a:t>5:1 Everyone who believes that Jesus is the Christ is born of God, and everyone who loves the father loves his child as well. 2 This is how we know that we love the children of God: by loving God and carrying out his commands. 3 This is love for God: to obey his commands. And his commands are not burdensome… </a:t>
            </a:r>
          </a:p>
        </p:txBody>
      </p:sp>
    </p:spTree>
    <p:custDataLst>
      <p:tags r:id="rId1"/>
    </p:custDataLst>
  </p:cSld>
  <p:clrMapOvr>
    <a:masterClrMapping/>
  </p:clrMapOvr>
  <p:transition advTm="752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heckerboard(across)">
                                      <p:cBhvr>
                                        <p:cTn id="7"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1 John 5:9-10</a:t>
            </a:r>
          </a:p>
        </p:txBody>
      </p:sp>
      <p:sp>
        <p:nvSpPr>
          <p:cNvPr id="46084" name="Text Box 4"/>
          <p:cNvSpPr txBox="1">
            <a:spLocks noChangeArrowheads="1"/>
          </p:cNvSpPr>
          <p:nvPr/>
        </p:nvSpPr>
        <p:spPr bwMode="auto">
          <a:xfrm>
            <a:off x="914400" y="1828800"/>
            <a:ext cx="731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9 (NIV) We accept man's testimony, but God's testimony is greater because it is the testimony of God, which he has given about his Son. 10 Anyone who believes in the Son of God has this testimony in his heart. Anyone who does not believe God has made him out to be a liar, because he has not believed the testimony God has given about his Son. </a:t>
            </a:r>
          </a:p>
        </p:txBody>
      </p:sp>
    </p:spTree>
    <p:custDataLst>
      <p:tags r:id="rId1"/>
    </p:custDataLst>
  </p:cSld>
  <p:clrMapOvr>
    <a:masterClrMapping/>
  </p:clrMapOvr>
  <p:transition advTm="541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checkerboard(across)">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1 John 5:13</a:t>
            </a:r>
          </a:p>
        </p:txBody>
      </p:sp>
      <p:sp>
        <p:nvSpPr>
          <p:cNvPr id="48132" name="Text Box 4"/>
          <p:cNvSpPr txBox="1">
            <a:spLocks noChangeArrowheads="1"/>
          </p:cNvSpPr>
          <p:nvPr/>
        </p:nvSpPr>
        <p:spPr bwMode="auto">
          <a:xfrm>
            <a:off x="914400" y="2133600"/>
            <a:ext cx="7315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13 (NIV) I write these things to you who believe in the name of the Son of God so that you may know that you have eternal life. </a:t>
            </a:r>
          </a:p>
        </p:txBody>
      </p:sp>
    </p:spTree>
    <p:custDataLst>
      <p:tags r:id="rId1"/>
    </p:custDataLst>
  </p:cSld>
  <p:clrMapOvr>
    <a:masterClrMapping/>
  </p:clrMapOvr>
  <p:transition advTm="287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checkerboard(across)">
                                      <p:cBhvr>
                                        <p:cTn id="7" dur="500"/>
                                        <p:tgtEl>
                                          <p:spTgt spid="48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1 John 5:18</a:t>
            </a:r>
          </a:p>
        </p:txBody>
      </p:sp>
      <p:sp>
        <p:nvSpPr>
          <p:cNvPr id="50180" name="Text Box 4"/>
          <p:cNvSpPr txBox="1">
            <a:spLocks noChangeArrowheads="1"/>
          </p:cNvSpPr>
          <p:nvPr/>
        </p:nvSpPr>
        <p:spPr bwMode="auto">
          <a:xfrm>
            <a:off x="914400" y="2057400"/>
            <a:ext cx="7315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18 (NIV) We know that anyone born of God does not continue to sin; the one who was born of God keeps him safe, and the evil one cannot harm him. </a:t>
            </a:r>
          </a:p>
        </p:txBody>
      </p:sp>
    </p:spTree>
    <p:custDataLst>
      <p:tags r:id="rId1"/>
    </p:custDataLst>
  </p:cSld>
  <p:clrMapOvr>
    <a:masterClrMapping/>
  </p:clrMapOvr>
  <p:transition advTm="413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Back to Those Questions</a:t>
            </a:r>
          </a:p>
        </p:txBody>
      </p:sp>
      <p:sp>
        <p:nvSpPr>
          <p:cNvPr id="57347" name="Rectangle 3"/>
          <p:cNvSpPr>
            <a:spLocks noGrp="1" noChangeArrowheads="1"/>
          </p:cNvSpPr>
          <p:nvPr>
            <p:ph type="body" idx="1"/>
          </p:nvPr>
        </p:nvSpPr>
        <p:spPr>
          <a:xfrm>
            <a:off x="838200" y="1600200"/>
            <a:ext cx="7620000" cy="4876800"/>
          </a:xfrm>
        </p:spPr>
        <p:txBody>
          <a:bodyPr/>
          <a:lstStyle/>
          <a:p>
            <a:pPr eaLnBrk="1" hangingPunct="1"/>
            <a:r>
              <a:rPr lang="en-US" altLang="en-US" smtClean="0"/>
              <a:t>Is there such a thing as “cheap grace”?</a:t>
            </a:r>
          </a:p>
          <a:p>
            <a:pPr lvl="1" eaLnBrk="1" hangingPunct="1"/>
            <a:r>
              <a:rPr lang="en-US" altLang="en-US" smtClean="0"/>
              <a:t>Yes, when we claim salvation but show no evidence of a changed life.  Real grace is not cheap; look what it cost Jesus!</a:t>
            </a:r>
          </a:p>
          <a:p>
            <a:pPr eaLnBrk="1" hangingPunct="1"/>
            <a:r>
              <a:rPr lang="en-US" altLang="en-US" smtClean="0"/>
              <a:t>Is there such a distinction in the Bible as “saving faith”?</a:t>
            </a:r>
          </a:p>
          <a:p>
            <a:pPr lvl="1" eaLnBrk="1" hangingPunct="1"/>
            <a:r>
              <a:rPr lang="en-US" altLang="en-US" smtClean="0"/>
              <a:t>The term not used in 1 John, but that is what he wants us to demonstrate.  Luke 8:13 speaks of those who “believe for a while, and then fall away.”</a:t>
            </a:r>
          </a:p>
        </p:txBody>
      </p:sp>
    </p:spTree>
    <p:custDataLst>
      <p:tags r:id="rId1"/>
    </p:custDataLst>
  </p:cSld>
  <p:clrMapOvr>
    <a:masterClrMapping/>
  </p:clrMapOvr>
  <p:transition advTm="920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Back to Those Questions</a:t>
            </a:r>
          </a:p>
        </p:txBody>
      </p:sp>
      <p:sp>
        <p:nvSpPr>
          <p:cNvPr id="58371" name="Rectangle 3"/>
          <p:cNvSpPr>
            <a:spLocks noGrp="1" noChangeArrowheads="1"/>
          </p:cNvSpPr>
          <p:nvPr>
            <p:ph type="body" idx="1"/>
          </p:nvPr>
        </p:nvSpPr>
        <p:spPr/>
        <p:txBody>
          <a:bodyPr/>
          <a:lstStyle/>
          <a:p>
            <a:pPr eaLnBrk="1" hangingPunct="1"/>
            <a:r>
              <a:rPr lang="en-US" altLang="en-US" smtClean="0"/>
              <a:t>Is faith only a matter of believing certain propositions are true?</a:t>
            </a:r>
          </a:p>
          <a:p>
            <a:pPr lvl="1" eaLnBrk="1" hangingPunct="1"/>
            <a:r>
              <a:rPr lang="en-US" altLang="en-US" smtClean="0"/>
              <a:t>No, as James points out (2:19), even the demons believe as much.</a:t>
            </a:r>
          </a:p>
          <a:p>
            <a:pPr eaLnBrk="1" hangingPunct="1"/>
            <a:r>
              <a:rPr lang="en-US" altLang="en-US" smtClean="0"/>
              <a:t>Is it a sin to question one’s salvation?</a:t>
            </a:r>
          </a:p>
          <a:p>
            <a:pPr lvl="1" eaLnBrk="1" hangingPunct="1"/>
            <a:r>
              <a:rPr lang="en-US" altLang="en-US" smtClean="0"/>
              <a:t>Satan can raise doubts in the mind of true believers, but it is important for anyone to make their “calling and election sure” (2 Peter 1:10).</a:t>
            </a:r>
          </a:p>
        </p:txBody>
      </p:sp>
    </p:spTree>
    <p:custDataLst>
      <p:tags r:id="rId1"/>
    </p:custDataLst>
  </p:cSld>
  <p:clrMapOvr>
    <a:masterClrMapping/>
  </p:clrMapOvr>
  <p:transition advTm="1231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Summary on 1 John</a:t>
            </a:r>
          </a:p>
        </p:txBody>
      </p:sp>
      <p:sp>
        <p:nvSpPr>
          <p:cNvPr id="52227" name="Rectangle 3"/>
          <p:cNvSpPr>
            <a:spLocks noGrp="1" noChangeArrowheads="1"/>
          </p:cNvSpPr>
          <p:nvPr>
            <p:ph type="body" idx="1"/>
          </p:nvPr>
        </p:nvSpPr>
        <p:spPr/>
        <p:txBody>
          <a:bodyPr/>
          <a:lstStyle/>
          <a:p>
            <a:pPr eaLnBrk="1" hangingPunct="1">
              <a:buFontTx/>
              <a:buNone/>
            </a:pPr>
            <a:r>
              <a:rPr lang="en-US" altLang="en-US" smtClean="0"/>
              <a:t>Here are the tests John provides:</a:t>
            </a:r>
          </a:p>
          <a:p>
            <a:pPr eaLnBrk="1" hangingPunct="1"/>
            <a:r>
              <a:rPr lang="en-US" altLang="en-US" smtClean="0"/>
              <a:t>Do I walk in the light rather than in the darkness?</a:t>
            </a:r>
          </a:p>
          <a:p>
            <a:pPr eaLnBrk="1" hangingPunct="1"/>
            <a:r>
              <a:rPr lang="en-US" altLang="en-US" smtClean="0"/>
              <a:t>Do I keep God’s commandments, practice righteousness?</a:t>
            </a:r>
          </a:p>
          <a:p>
            <a:pPr eaLnBrk="1" hangingPunct="1"/>
            <a:r>
              <a:rPr lang="en-US" altLang="en-US" smtClean="0"/>
              <a:t>Do I really love my brother?</a:t>
            </a:r>
          </a:p>
          <a:p>
            <a:pPr eaLnBrk="1" hangingPunct="1"/>
            <a:r>
              <a:rPr lang="en-US" altLang="en-US" smtClean="0"/>
              <a:t>Do I accept, confess, trust in Jesus?</a:t>
            </a:r>
          </a:p>
          <a:p>
            <a:pPr eaLnBrk="1" hangingPunct="1"/>
            <a:r>
              <a:rPr lang="en-US" altLang="en-US" smtClean="0"/>
              <a:t>Do I believe the right things about Him?</a:t>
            </a:r>
          </a:p>
        </p:txBody>
      </p:sp>
    </p:spTree>
    <p:custDataLst>
      <p:tags r:id="rId1"/>
    </p:custDataLst>
  </p:cSld>
  <p:clrMapOvr>
    <a:masterClrMapping/>
  </p:clrMapOvr>
  <p:transition advTm="637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What is Salvation?</a:t>
            </a:r>
          </a:p>
        </p:txBody>
      </p:sp>
      <p:sp>
        <p:nvSpPr>
          <p:cNvPr id="4099" name="Rectangle 3"/>
          <p:cNvSpPr>
            <a:spLocks noGrp="1" noChangeArrowheads="1"/>
          </p:cNvSpPr>
          <p:nvPr>
            <p:ph type="body" idx="1"/>
          </p:nvPr>
        </p:nvSpPr>
        <p:spPr>
          <a:xfrm>
            <a:off x="457200" y="1600200"/>
            <a:ext cx="8229600" cy="4876800"/>
          </a:xfrm>
        </p:spPr>
        <p:txBody>
          <a:bodyPr/>
          <a:lstStyle/>
          <a:p>
            <a:pPr eaLnBrk="1" hangingPunct="1">
              <a:lnSpc>
                <a:spcPct val="90000"/>
              </a:lnSpc>
            </a:pPr>
            <a:r>
              <a:rPr lang="en-US" altLang="en-US" smtClean="0"/>
              <a:t>What does it mean to be saved by faith alone?</a:t>
            </a:r>
          </a:p>
          <a:p>
            <a:pPr eaLnBrk="1" hangingPunct="1">
              <a:lnSpc>
                <a:spcPct val="90000"/>
              </a:lnSpc>
            </a:pPr>
            <a:r>
              <a:rPr lang="en-US" altLang="en-US" smtClean="0"/>
              <a:t>None of our works are good enough to avoid condemnation at the judgment.</a:t>
            </a:r>
          </a:p>
          <a:p>
            <a:pPr lvl="1" eaLnBrk="1" hangingPunct="1">
              <a:lnSpc>
                <a:spcPct val="90000"/>
              </a:lnSpc>
            </a:pPr>
            <a:r>
              <a:rPr lang="en-US" altLang="en-US" smtClean="0"/>
              <a:t>All our works are like filthy rags (Isa 64:6).</a:t>
            </a:r>
          </a:p>
          <a:p>
            <a:pPr lvl="1" eaLnBrk="1" hangingPunct="1">
              <a:lnSpc>
                <a:spcPct val="90000"/>
              </a:lnSpc>
            </a:pPr>
            <a:r>
              <a:rPr lang="en-US" altLang="en-US" smtClean="0"/>
              <a:t>No one does good (Rom 3:10-18).</a:t>
            </a:r>
          </a:p>
          <a:p>
            <a:pPr lvl="1" eaLnBrk="1" hangingPunct="1">
              <a:lnSpc>
                <a:spcPct val="90000"/>
              </a:lnSpc>
            </a:pPr>
            <a:r>
              <a:rPr lang="en-US" altLang="en-US" smtClean="0"/>
              <a:t>See the parable of the Pharisee &amp; Tax Collector.</a:t>
            </a:r>
          </a:p>
          <a:p>
            <a:pPr eaLnBrk="1" hangingPunct="1">
              <a:lnSpc>
                <a:spcPct val="90000"/>
              </a:lnSpc>
            </a:pPr>
            <a:r>
              <a:rPr lang="en-US" altLang="en-US" smtClean="0"/>
              <a:t>Therefore, we must depend on the work of Christ alone.</a:t>
            </a:r>
          </a:p>
        </p:txBody>
      </p:sp>
    </p:spTree>
    <p:custDataLst>
      <p:tags r:id="rId1"/>
    </p:custDataLst>
  </p:cSld>
  <p:clrMapOvr>
    <a:masterClrMapping/>
  </p:clrMapOvr>
  <p:transition advTm="841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How about Us?</a:t>
            </a:r>
          </a:p>
        </p:txBody>
      </p:sp>
      <p:sp>
        <p:nvSpPr>
          <p:cNvPr id="53251" name="Rectangle 3"/>
          <p:cNvSpPr>
            <a:spLocks noGrp="1" noChangeArrowheads="1"/>
          </p:cNvSpPr>
          <p:nvPr>
            <p:ph type="body" idx="1"/>
          </p:nvPr>
        </p:nvSpPr>
        <p:spPr/>
        <p:txBody>
          <a:bodyPr/>
          <a:lstStyle/>
          <a:p>
            <a:pPr eaLnBrk="1" hangingPunct="1"/>
            <a:r>
              <a:rPr lang="en-US" altLang="en-US" smtClean="0"/>
              <a:t>Are any of us very good in these things?</a:t>
            </a:r>
          </a:p>
          <a:p>
            <a:pPr lvl="1" eaLnBrk="1" hangingPunct="1"/>
            <a:r>
              <a:rPr lang="en-US" altLang="en-US" smtClean="0"/>
              <a:t>Probably not.</a:t>
            </a:r>
          </a:p>
          <a:p>
            <a:pPr eaLnBrk="1" hangingPunct="1"/>
            <a:r>
              <a:rPr lang="en-US" altLang="en-US" smtClean="0"/>
              <a:t>But John assures us that:</a:t>
            </a:r>
          </a:p>
          <a:p>
            <a:pPr lvl="1" eaLnBrk="1" hangingPunct="1"/>
            <a:r>
              <a:rPr lang="en-US" altLang="en-US" smtClean="0"/>
              <a:t>Though we deceive ourselves if we think we are not still sinners…</a:t>
            </a:r>
          </a:p>
          <a:p>
            <a:pPr lvl="1" eaLnBrk="1" hangingPunct="1"/>
            <a:r>
              <a:rPr lang="en-US" altLang="en-US" smtClean="0"/>
              <a:t>We also deceive ourselves if we think we are saved when there is no evidence of these things in our lives.</a:t>
            </a:r>
          </a:p>
        </p:txBody>
      </p:sp>
    </p:spTree>
    <p:custDataLst>
      <p:tags r:id="rId1"/>
    </p:custDataLst>
  </p:cSld>
  <p:clrMapOvr>
    <a:masterClrMapping/>
  </p:clrMapOvr>
  <p:transition advTm="564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How about Us?</a:t>
            </a:r>
          </a:p>
        </p:txBody>
      </p:sp>
      <p:sp>
        <p:nvSpPr>
          <p:cNvPr id="54275" name="Rectangle 3"/>
          <p:cNvSpPr>
            <a:spLocks noGrp="1" noChangeArrowheads="1"/>
          </p:cNvSpPr>
          <p:nvPr>
            <p:ph type="body" idx="1"/>
          </p:nvPr>
        </p:nvSpPr>
        <p:spPr/>
        <p:txBody>
          <a:bodyPr/>
          <a:lstStyle/>
          <a:p>
            <a:pPr eaLnBrk="1" hangingPunct="1">
              <a:lnSpc>
                <a:spcPct val="90000"/>
              </a:lnSpc>
            </a:pPr>
            <a:r>
              <a:rPr lang="en-US" altLang="en-US" smtClean="0"/>
              <a:t>We can never earn our salvation by trying to do good works.</a:t>
            </a:r>
          </a:p>
          <a:p>
            <a:pPr eaLnBrk="1" hangingPunct="1">
              <a:lnSpc>
                <a:spcPct val="90000"/>
              </a:lnSpc>
            </a:pPr>
            <a:r>
              <a:rPr lang="en-US" altLang="en-US" smtClean="0"/>
              <a:t>But if God’s Spirit really lives in us, then we will be trying to do (and having some success in doing) good works.</a:t>
            </a:r>
          </a:p>
          <a:p>
            <a:pPr eaLnBrk="1" hangingPunct="1">
              <a:lnSpc>
                <a:spcPct val="90000"/>
              </a:lnSpc>
            </a:pPr>
            <a:r>
              <a:rPr lang="en-US" altLang="en-US" smtClean="0"/>
              <a:t>How about us?</a:t>
            </a:r>
          </a:p>
          <a:p>
            <a:pPr eaLnBrk="1" hangingPunct="1">
              <a:lnSpc>
                <a:spcPct val="90000"/>
              </a:lnSpc>
            </a:pPr>
            <a:r>
              <a:rPr lang="en-US" altLang="en-US" smtClean="0"/>
              <a:t>The Lord, through Jesus &amp; His apostles, calls on us to make our calling &amp; election sure.</a:t>
            </a:r>
          </a:p>
        </p:txBody>
      </p:sp>
    </p:spTree>
    <p:custDataLst>
      <p:tags r:id="rId1"/>
    </p:custDataLst>
  </p:cSld>
  <p:clrMapOvr>
    <a:masterClrMapping/>
  </p:clrMapOvr>
  <p:transition advTm="25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78403-004-BDECC665"/>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079500" y="1111250"/>
            <a:ext cx="6985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Grp="1" noChangeArrowheads="1"/>
          </p:cNvSpPr>
          <p:nvPr>
            <p:ph type="ctrTitle"/>
          </p:nvPr>
        </p:nvSpPr>
        <p:spPr/>
        <p:txBody>
          <a:bodyPr/>
          <a:lstStyle/>
          <a:p>
            <a:pPr eaLnBrk="1" hangingPunct="1"/>
            <a:r>
              <a:rPr lang="en-US" altLang="en-US" smtClean="0"/>
              <a:t>The End</a:t>
            </a:r>
          </a:p>
        </p:txBody>
      </p:sp>
      <p:sp>
        <p:nvSpPr>
          <p:cNvPr id="55301" name="Rectangle 5"/>
          <p:cNvSpPr>
            <a:spLocks noGrp="1" noChangeArrowheads="1"/>
          </p:cNvSpPr>
          <p:nvPr>
            <p:ph type="subTitle" idx="1"/>
          </p:nvPr>
        </p:nvSpPr>
        <p:spPr/>
        <p:txBody>
          <a:bodyPr/>
          <a:lstStyle/>
          <a:p>
            <a:pPr eaLnBrk="1" hangingPunct="1">
              <a:lnSpc>
                <a:spcPct val="90000"/>
              </a:lnSpc>
            </a:pPr>
            <a:r>
              <a:rPr lang="en-US" altLang="en-US" sz="2800" smtClean="0"/>
              <a:t>I write these things to you who believe in the name of the Son of God so that you may know that you have eternal life.</a:t>
            </a:r>
          </a:p>
        </p:txBody>
      </p:sp>
    </p:spTree>
    <p:custDataLst>
      <p:tags r:id="rId1"/>
    </p:custDataLst>
  </p:cSld>
  <p:clrMapOvr>
    <a:masterClrMapping/>
  </p:clrMapOvr>
  <p:transition advTm="422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fill="hold"/>
                                        <p:tgtEl>
                                          <p:spTgt spid="55300"/>
                                        </p:tgtEl>
                                        <p:attrNameLst>
                                          <p:attrName>ppt_w</p:attrName>
                                        </p:attrNameLst>
                                      </p:cBhvr>
                                      <p:tavLst>
                                        <p:tav tm="0">
                                          <p:val>
                                            <p:fltVal val="0"/>
                                          </p:val>
                                        </p:tav>
                                        <p:tav tm="100000">
                                          <p:val>
                                            <p:strVal val="#ppt_w"/>
                                          </p:val>
                                        </p:tav>
                                      </p:tavLst>
                                    </p:anim>
                                    <p:anim calcmode="lin" valueType="num">
                                      <p:cBhvr>
                                        <p:cTn id="8" dur="500" fill="hold"/>
                                        <p:tgtEl>
                                          <p:spTgt spid="553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5301">
                                            <p:txEl>
                                              <p:pRg st="0" end="0"/>
                                            </p:txEl>
                                          </p:spTgt>
                                        </p:tgtEl>
                                        <p:attrNameLst>
                                          <p:attrName>style.visibility</p:attrName>
                                        </p:attrNameLst>
                                      </p:cBhvr>
                                      <p:to>
                                        <p:strVal val="visible"/>
                                      </p:to>
                                    </p:set>
                                    <p:animEffect transition="in" filter="checkerboard(across)">
                                      <p:cBhvr>
                                        <p:cTn id="13" dur="500"/>
                                        <p:tgtEl>
                                          <p:spTgt spid="553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smtClean="0"/>
              <a:t>Isaiah 64:5-7</a:t>
            </a:r>
          </a:p>
        </p:txBody>
      </p:sp>
      <p:sp>
        <p:nvSpPr>
          <p:cNvPr id="7173" name="Text Box 5"/>
          <p:cNvSpPr txBox="1">
            <a:spLocks noChangeArrowheads="1"/>
          </p:cNvSpPr>
          <p:nvPr/>
        </p:nvSpPr>
        <p:spPr bwMode="auto">
          <a:xfrm>
            <a:off x="1066800" y="1524000"/>
            <a:ext cx="7010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5 (NIV) You come to the help of those who gladly do right, who remember your ways. </a:t>
            </a:r>
          </a:p>
          <a:p>
            <a:pPr eaLnBrk="1" hangingPunct="1"/>
            <a:r>
              <a:rPr lang="en-US" altLang="en-US" sz="2400"/>
              <a:t>But when we continued to sin against them, you were angry. How then can we be saved? </a:t>
            </a:r>
          </a:p>
          <a:p>
            <a:pPr eaLnBrk="1" hangingPunct="1"/>
            <a:r>
              <a:rPr lang="en-US" altLang="en-US" sz="2400"/>
              <a:t>6 All of us have become like one who is unclean, </a:t>
            </a:r>
          </a:p>
          <a:p>
            <a:pPr eaLnBrk="1" hangingPunct="1"/>
            <a:r>
              <a:rPr lang="en-US" altLang="en-US" sz="2400"/>
              <a:t>and all our righteous acts are like filthy rags; </a:t>
            </a:r>
          </a:p>
          <a:p>
            <a:pPr eaLnBrk="1" hangingPunct="1"/>
            <a:r>
              <a:rPr lang="en-US" altLang="en-US" sz="2400"/>
              <a:t>we all shrivel up like a leaf, and like the wind our sins sweep us away. </a:t>
            </a:r>
          </a:p>
          <a:p>
            <a:pPr eaLnBrk="1" hangingPunct="1"/>
            <a:r>
              <a:rPr lang="en-US" altLang="en-US" sz="2400"/>
              <a:t>7 No one calls on your name or strives to lay hold of you; for you have hidden your face from us </a:t>
            </a:r>
          </a:p>
          <a:p>
            <a:pPr eaLnBrk="1" hangingPunct="1"/>
            <a:r>
              <a:rPr lang="en-US" altLang="en-US" sz="2400"/>
              <a:t>and made us waste away because of our sins. </a:t>
            </a:r>
          </a:p>
        </p:txBody>
      </p:sp>
    </p:spTree>
    <p:custDataLst>
      <p:tags r:id="rId1"/>
    </p:custDataLst>
  </p:cSld>
  <p:clrMapOvr>
    <a:masterClrMapping/>
  </p:clrMapOvr>
  <p:transition advTm="399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Romans 3:10-18</a:t>
            </a:r>
          </a:p>
        </p:txBody>
      </p:sp>
      <p:sp>
        <p:nvSpPr>
          <p:cNvPr id="9220" name="Text Box 4"/>
          <p:cNvSpPr txBox="1">
            <a:spLocks noChangeArrowheads="1"/>
          </p:cNvSpPr>
          <p:nvPr/>
        </p:nvSpPr>
        <p:spPr bwMode="auto">
          <a:xfrm>
            <a:off x="914400" y="16002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10 (NIV) As it is written: "There is no one righteous, not even one; 11 there is no one who understands, no one who seeks God. 12 All have turned away, they have together become worthless; </a:t>
            </a:r>
          </a:p>
          <a:p>
            <a:pPr eaLnBrk="1" hangingPunct="1"/>
            <a:r>
              <a:rPr lang="en-US" altLang="en-US" sz="2400"/>
              <a:t>there is no one who does good, not even one." </a:t>
            </a:r>
          </a:p>
          <a:p>
            <a:pPr eaLnBrk="1" hangingPunct="1"/>
            <a:r>
              <a:rPr lang="en-US" altLang="en-US" sz="2400"/>
              <a:t>13 "Their throats are open graves; their tongues practice deceit." "The poison of vipers is on their lips.“ 14 "Their mouths are full of cursing and bitterness.“ 15 "Their feet are swift to shed blood; </a:t>
            </a:r>
          </a:p>
          <a:p>
            <a:pPr eaLnBrk="1" hangingPunct="1"/>
            <a:r>
              <a:rPr lang="en-US" altLang="en-US" sz="2400"/>
              <a:t>16 ruin and misery mark their ways, </a:t>
            </a:r>
          </a:p>
          <a:p>
            <a:pPr eaLnBrk="1" hangingPunct="1"/>
            <a:r>
              <a:rPr lang="en-US" altLang="en-US" sz="2400"/>
              <a:t>17 and the way of peace they do not know."</a:t>
            </a:r>
          </a:p>
          <a:p>
            <a:pPr eaLnBrk="1" hangingPunct="1"/>
            <a:r>
              <a:rPr lang="en-US" altLang="en-US" sz="2400"/>
              <a:t>18 "There is no fear of God before their eyes."</a:t>
            </a:r>
          </a:p>
        </p:txBody>
      </p:sp>
    </p:spTree>
    <p:custDataLst>
      <p:tags r:id="rId1"/>
    </p:custDataLst>
  </p:cSld>
  <p:clrMapOvr>
    <a:masterClrMapping/>
  </p:clrMapOvr>
  <p:transition advTm="539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Luke 18:9-14</a:t>
            </a:r>
          </a:p>
        </p:txBody>
      </p:sp>
      <p:sp>
        <p:nvSpPr>
          <p:cNvPr id="11268" name="Text Box 4"/>
          <p:cNvSpPr txBox="1">
            <a:spLocks noChangeArrowheads="1"/>
          </p:cNvSpPr>
          <p:nvPr/>
        </p:nvSpPr>
        <p:spPr bwMode="auto">
          <a:xfrm>
            <a:off x="685800" y="1295400"/>
            <a:ext cx="8001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9 (NIV) To some who were confident of their own righteousness and looked down on everybody else, Jesus told this parable: 10 "Two men went up to the temple to pray, one a Pharisee and the other a tax collector. 11 The Pharisee stood up and prayed about himself: `God, I thank you that I am not like other men</a:t>
            </a:r>
            <a:r>
              <a:rPr lang="en-US" altLang="en-US" sz="2400">
                <a:latin typeface="WP TypographicSymbols" pitchFamily="2" charset="0"/>
              </a:rPr>
              <a:t>n </a:t>
            </a:r>
            <a:r>
              <a:rPr lang="en-US" altLang="en-US" sz="2400"/>
              <a:t>robbers, evildoers, adulterers</a:t>
            </a:r>
            <a:r>
              <a:rPr lang="en-US" altLang="en-US" sz="2400">
                <a:latin typeface="WP TypographicSymbols" pitchFamily="2" charset="0"/>
              </a:rPr>
              <a:t>n</a:t>
            </a:r>
            <a:r>
              <a:rPr lang="en-US" altLang="en-US" sz="2400"/>
              <a:t>or even like this tax collector. 12 I fast twice a week and give a tenth of all I get.' 13 But the tax collector stood at a distance. He would not even look up to heaven, but beat his breast and said, `God, have mercy on me, a sinner.' 14 I tell you that this man, rather than the other, went home justified before God. For everyone who exalts himself will be humbled, and he who humbles himself will be exalted." </a:t>
            </a:r>
          </a:p>
        </p:txBody>
      </p:sp>
    </p:spTree>
    <p:custDataLst>
      <p:tags r:id="rId1"/>
    </p:custDataLst>
  </p:cSld>
  <p:clrMapOvr>
    <a:masterClrMapping/>
  </p:clrMapOvr>
  <p:transition advTm="744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Some Questions</a:t>
            </a:r>
          </a:p>
        </p:txBody>
      </p:sp>
      <p:sp>
        <p:nvSpPr>
          <p:cNvPr id="13315" name="Rectangle 3"/>
          <p:cNvSpPr>
            <a:spLocks noGrp="1" noChangeArrowheads="1"/>
          </p:cNvSpPr>
          <p:nvPr>
            <p:ph type="body" idx="1"/>
          </p:nvPr>
        </p:nvSpPr>
        <p:spPr>
          <a:xfrm>
            <a:off x="838200" y="1600200"/>
            <a:ext cx="7620000" cy="4343400"/>
          </a:xfrm>
        </p:spPr>
        <p:txBody>
          <a:bodyPr/>
          <a:lstStyle/>
          <a:p>
            <a:pPr eaLnBrk="1" hangingPunct="1">
              <a:lnSpc>
                <a:spcPct val="90000"/>
              </a:lnSpc>
            </a:pPr>
            <a:r>
              <a:rPr lang="en-US" altLang="en-US" smtClean="0"/>
              <a:t>Is there such a thing as “cheap grace”?</a:t>
            </a:r>
          </a:p>
          <a:p>
            <a:pPr eaLnBrk="1" hangingPunct="1">
              <a:lnSpc>
                <a:spcPct val="90000"/>
              </a:lnSpc>
            </a:pPr>
            <a:r>
              <a:rPr lang="en-US" altLang="en-US" smtClean="0"/>
              <a:t>Is there such a distinction in the Bible as “saving faith”?</a:t>
            </a:r>
          </a:p>
          <a:p>
            <a:pPr eaLnBrk="1" hangingPunct="1">
              <a:lnSpc>
                <a:spcPct val="90000"/>
              </a:lnSpc>
            </a:pPr>
            <a:r>
              <a:rPr lang="en-US" altLang="en-US" smtClean="0"/>
              <a:t>Is faith only a matter of believing certain propositions are true?</a:t>
            </a:r>
          </a:p>
          <a:p>
            <a:pPr eaLnBrk="1" hangingPunct="1">
              <a:lnSpc>
                <a:spcPct val="90000"/>
              </a:lnSpc>
            </a:pPr>
            <a:r>
              <a:rPr lang="en-US" altLang="en-US" smtClean="0"/>
              <a:t>Is it a sin to question one’s salvation?</a:t>
            </a:r>
          </a:p>
          <a:p>
            <a:pPr eaLnBrk="1" hangingPunct="1">
              <a:lnSpc>
                <a:spcPct val="90000"/>
              </a:lnSpc>
            </a:pPr>
            <a:r>
              <a:rPr lang="en-US" altLang="en-US" smtClean="0"/>
              <a:t>We can get answers to much of this in the first letter of the apostle John.</a:t>
            </a:r>
          </a:p>
        </p:txBody>
      </p:sp>
    </p:spTree>
    <p:custDataLst>
      <p:tags r:id="rId1"/>
    </p:custDataLst>
  </p:cSld>
  <p:clrMapOvr>
    <a:masterClrMapping/>
  </p:clrMapOvr>
  <p:transition advTm="384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414470601_8c16d726b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646363" y="685800"/>
            <a:ext cx="38496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ctrTitle"/>
          </p:nvPr>
        </p:nvSpPr>
        <p:spPr/>
        <p:txBody>
          <a:bodyPr/>
          <a:lstStyle/>
          <a:p>
            <a:pPr eaLnBrk="1" hangingPunct="1"/>
            <a:r>
              <a:rPr lang="en-US" altLang="en-US" smtClean="0"/>
              <a:t>1 John on Assurance</a:t>
            </a:r>
          </a:p>
        </p:txBody>
      </p:sp>
      <p:sp>
        <p:nvSpPr>
          <p:cNvPr id="9220"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95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The Theme Verse</a:t>
            </a:r>
          </a:p>
        </p:txBody>
      </p:sp>
      <p:sp>
        <p:nvSpPr>
          <p:cNvPr id="16388" name="Text Box 4"/>
          <p:cNvSpPr txBox="1">
            <a:spLocks noChangeArrowheads="1"/>
          </p:cNvSpPr>
          <p:nvPr/>
        </p:nvSpPr>
        <p:spPr bwMode="auto">
          <a:xfrm>
            <a:off x="914400" y="2057400"/>
            <a:ext cx="7315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a:t>1 John 5:13 (NIV) I write these things to you who believe in the name of the Son of God so that you may know that you have eternal life. </a:t>
            </a:r>
          </a:p>
        </p:txBody>
      </p:sp>
    </p:spTree>
    <p:custDataLst>
      <p:tags r:id="rId1"/>
    </p:custDataLst>
  </p:cSld>
  <p:clrMapOvr>
    <a:masterClrMapping/>
  </p:clrMapOvr>
  <p:transition advTm="130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1.6"/>
</p:tagLst>
</file>

<file path=ppt/tags/tag10.xml><?xml version="1.0" encoding="utf-8"?>
<p:tagLst xmlns:a="http://schemas.openxmlformats.org/drawingml/2006/main" xmlns:r="http://schemas.openxmlformats.org/officeDocument/2006/relationships" xmlns:p="http://schemas.openxmlformats.org/presentationml/2006/main">
  <p:tag name="TIMING" val="|2.5|3.4|7|2|12.8"/>
</p:tagLst>
</file>

<file path=ppt/tags/tag11.xml><?xml version="1.0" encoding="utf-8"?>
<p:tagLst xmlns:a="http://schemas.openxmlformats.org/drawingml/2006/main" xmlns:r="http://schemas.openxmlformats.org/officeDocument/2006/relationships" xmlns:p="http://schemas.openxmlformats.org/presentationml/2006/main">
  <p:tag name="TIMING" val="|2.2"/>
</p:tagLst>
</file>

<file path=ppt/tags/tag12.xml><?xml version="1.0" encoding="utf-8"?>
<p:tagLst xmlns:a="http://schemas.openxmlformats.org/drawingml/2006/main" xmlns:r="http://schemas.openxmlformats.org/officeDocument/2006/relationships" xmlns:p="http://schemas.openxmlformats.org/presentationml/2006/main">
  <p:tag name="TIMING" val="|2"/>
</p:tagLst>
</file>

<file path=ppt/tags/tag13.xml><?xml version="1.0" encoding="utf-8"?>
<p:tagLst xmlns:a="http://schemas.openxmlformats.org/drawingml/2006/main" xmlns:r="http://schemas.openxmlformats.org/officeDocument/2006/relationships" xmlns:p="http://schemas.openxmlformats.org/presentationml/2006/main">
  <p:tag name="TIMING" val="|1.8"/>
</p:tagLst>
</file>

<file path=ppt/tags/tag14.xml><?xml version="1.0" encoding="utf-8"?>
<p:tagLst xmlns:a="http://schemas.openxmlformats.org/drawingml/2006/main" xmlns:r="http://schemas.openxmlformats.org/officeDocument/2006/relationships" xmlns:p="http://schemas.openxmlformats.org/presentationml/2006/main">
  <p:tag name="TIMING" val="|1.4"/>
</p:tagLst>
</file>

<file path=ppt/tags/tag15.xml><?xml version="1.0" encoding="utf-8"?>
<p:tagLst xmlns:a="http://schemas.openxmlformats.org/drawingml/2006/main" xmlns:r="http://schemas.openxmlformats.org/officeDocument/2006/relationships" xmlns:p="http://schemas.openxmlformats.org/presentationml/2006/main">
  <p:tag name="TIMING" val="|1.4"/>
</p:tagLst>
</file>

<file path=ppt/tags/tag16.xml><?xml version="1.0" encoding="utf-8"?>
<p:tagLst xmlns:a="http://schemas.openxmlformats.org/drawingml/2006/main" xmlns:r="http://schemas.openxmlformats.org/officeDocument/2006/relationships" xmlns:p="http://schemas.openxmlformats.org/presentationml/2006/main">
  <p:tag name="TIMING" val="|2.4"/>
</p:tagLst>
</file>

<file path=ppt/tags/tag17.xml><?xml version="1.0" encoding="utf-8"?>
<p:tagLst xmlns:a="http://schemas.openxmlformats.org/drawingml/2006/main" xmlns:r="http://schemas.openxmlformats.org/officeDocument/2006/relationships" xmlns:p="http://schemas.openxmlformats.org/presentationml/2006/main">
  <p:tag name="TIMING" val="|2.5"/>
</p:tagLst>
</file>

<file path=ppt/tags/tag18.xml><?xml version="1.0" encoding="utf-8"?>
<p:tagLst xmlns:a="http://schemas.openxmlformats.org/drawingml/2006/main" xmlns:r="http://schemas.openxmlformats.org/officeDocument/2006/relationships" xmlns:p="http://schemas.openxmlformats.org/presentationml/2006/main">
  <p:tag name="TIMING" val="|1.1"/>
</p:tagLst>
</file>

<file path=ppt/tags/tag19.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1|11.1|3.4|8.4|7.6"/>
</p:tagLst>
</file>

<file path=ppt/tags/tag20.xml><?xml version="1.0" encoding="utf-8"?>
<p:tagLst xmlns:a="http://schemas.openxmlformats.org/drawingml/2006/main" xmlns:r="http://schemas.openxmlformats.org/officeDocument/2006/relationships" xmlns:p="http://schemas.openxmlformats.org/presentationml/2006/main">
  <p:tag name="TIMING" val="|0.8"/>
</p:tagLst>
</file>

<file path=ppt/tags/tag21.xml><?xml version="1.0" encoding="utf-8"?>
<p:tagLst xmlns:a="http://schemas.openxmlformats.org/drawingml/2006/main" xmlns:r="http://schemas.openxmlformats.org/officeDocument/2006/relationships" xmlns:p="http://schemas.openxmlformats.org/presentationml/2006/main">
  <p:tag name="TIMING" val="|2"/>
</p:tagLst>
</file>

<file path=ppt/tags/tag22.xml><?xml version="1.0" encoding="utf-8"?>
<p:tagLst xmlns:a="http://schemas.openxmlformats.org/drawingml/2006/main" xmlns:r="http://schemas.openxmlformats.org/officeDocument/2006/relationships" xmlns:p="http://schemas.openxmlformats.org/presentationml/2006/main">
  <p:tag name="TIMING" val="|1.4"/>
</p:tagLst>
</file>

<file path=ppt/tags/tag23.xml><?xml version="1.0" encoding="utf-8"?>
<p:tagLst xmlns:a="http://schemas.openxmlformats.org/drawingml/2006/main" xmlns:r="http://schemas.openxmlformats.org/officeDocument/2006/relationships" xmlns:p="http://schemas.openxmlformats.org/presentationml/2006/main">
  <p:tag name="TIMING" val="|2.9"/>
</p:tagLst>
</file>

<file path=ppt/tags/tag24.xml><?xml version="1.0" encoding="utf-8"?>
<p:tagLst xmlns:a="http://schemas.openxmlformats.org/drawingml/2006/main" xmlns:r="http://schemas.openxmlformats.org/officeDocument/2006/relationships" xmlns:p="http://schemas.openxmlformats.org/presentationml/2006/main">
  <p:tag name="TIMING" val="|1.6"/>
</p:tagLst>
</file>

<file path=ppt/tags/tag25.xml><?xml version="1.0" encoding="utf-8"?>
<p:tagLst xmlns:a="http://schemas.openxmlformats.org/drawingml/2006/main" xmlns:r="http://schemas.openxmlformats.org/officeDocument/2006/relationships" xmlns:p="http://schemas.openxmlformats.org/presentationml/2006/main">
  <p:tag name="TIMING" val="|1.5"/>
</p:tagLst>
</file>

<file path=ppt/tags/tag26.xml><?xml version="1.0" encoding="utf-8"?>
<p:tagLst xmlns:a="http://schemas.openxmlformats.org/drawingml/2006/main" xmlns:r="http://schemas.openxmlformats.org/officeDocument/2006/relationships" xmlns:p="http://schemas.openxmlformats.org/presentationml/2006/main">
  <p:tag name="TIMING" val="|0.3"/>
</p:tagLst>
</file>

<file path=ppt/tags/tag27.xml><?xml version="1.0" encoding="utf-8"?>
<p:tagLst xmlns:a="http://schemas.openxmlformats.org/drawingml/2006/main" xmlns:r="http://schemas.openxmlformats.org/officeDocument/2006/relationships" xmlns:p="http://schemas.openxmlformats.org/presentationml/2006/main">
  <p:tag name="TIMING" val="|1.2|3.5|14.1|5.4"/>
</p:tagLst>
</file>

<file path=ppt/tags/tag28.xml><?xml version="1.0" encoding="utf-8"?>
<p:tagLst xmlns:a="http://schemas.openxmlformats.org/drawingml/2006/main" xmlns:r="http://schemas.openxmlformats.org/officeDocument/2006/relationships" xmlns:p="http://schemas.openxmlformats.org/presentationml/2006/main">
  <p:tag name="TIMING" val="|0.9|4.7|43.4|3.5"/>
</p:tagLst>
</file>

<file path=ppt/tags/tag29.xml><?xml version="1.0" encoding="utf-8"?>
<p:tagLst xmlns:a="http://schemas.openxmlformats.org/drawingml/2006/main" xmlns:r="http://schemas.openxmlformats.org/officeDocument/2006/relationships" xmlns:p="http://schemas.openxmlformats.org/presentationml/2006/main">
  <p:tag name="TIMING" val="|2.2|3.5|6.8|4.7|14.6|5.8"/>
</p:tagLst>
</file>

<file path=ppt/tags/tag3.xml><?xml version="1.0" encoding="utf-8"?>
<p:tagLst xmlns:a="http://schemas.openxmlformats.org/drawingml/2006/main" xmlns:r="http://schemas.openxmlformats.org/officeDocument/2006/relationships" xmlns:p="http://schemas.openxmlformats.org/presentationml/2006/main">
  <p:tag name="TIMING" val="|3.3|5.9|33.7|6.7|3.4|4.2"/>
</p:tagLst>
</file>

<file path=ppt/tags/tag30.xml><?xml version="1.0" encoding="utf-8"?>
<p:tagLst xmlns:a="http://schemas.openxmlformats.org/drawingml/2006/main" xmlns:r="http://schemas.openxmlformats.org/officeDocument/2006/relationships" xmlns:p="http://schemas.openxmlformats.org/presentationml/2006/main">
  <p:tag name="TIMING" val="|1.6|7.8|2.8|5.3|8.4"/>
</p:tagLst>
</file>

<file path=ppt/tags/tag31.xml><?xml version="1.0" encoding="utf-8"?>
<p:tagLst xmlns:a="http://schemas.openxmlformats.org/drawingml/2006/main" xmlns:r="http://schemas.openxmlformats.org/officeDocument/2006/relationships" xmlns:p="http://schemas.openxmlformats.org/presentationml/2006/main">
  <p:tag name="TIMING" val="|0.5|4|10.2|3.1"/>
</p:tagLst>
</file>

<file path=ppt/tags/tag32.xml><?xml version="1.0" encoding="utf-8"?>
<p:tagLst xmlns:a="http://schemas.openxmlformats.org/drawingml/2006/main" xmlns:r="http://schemas.openxmlformats.org/officeDocument/2006/relationships" xmlns:p="http://schemas.openxmlformats.org/presentationml/2006/main">
  <p:tag name="TIMING" val="|0.7|6.5"/>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0.5"/>
</p:tagLst>
</file>

<file path=ppt/tags/tag6.xml><?xml version="1.0" encoding="utf-8"?>
<p:tagLst xmlns:a="http://schemas.openxmlformats.org/drawingml/2006/main" xmlns:r="http://schemas.openxmlformats.org/officeDocument/2006/relationships" xmlns:p="http://schemas.openxmlformats.org/presentationml/2006/main">
  <p:tag name="TIMING" val="|6.1"/>
</p:tagLst>
</file>

<file path=ppt/tags/tag7.xml><?xml version="1.0" encoding="utf-8"?>
<p:tagLst xmlns:a="http://schemas.openxmlformats.org/drawingml/2006/main" xmlns:r="http://schemas.openxmlformats.org/officeDocument/2006/relationships" xmlns:p="http://schemas.openxmlformats.org/presentationml/2006/main">
  <p:tag name="TIMING" val="|2.1|5.2|10|7.2|6.1"/>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211</TotalTime>
  <Words>2360</Words>
  <Application>Microsoft Office PowerPoint</Application>
  <PresentationFormat>On-screen Show (4:3)</PresentationFormat>
  <Paragraphs>111</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How Do You Know You Are Saved?</vt:lpstr>
      <vt:lpstr>Lordship Salvation Debate</vt:lpstr>
      <vt:lpstr>What is Salvation?</vt:lpstr>
      <vt:lpstr>Isaiah 64:5-7</vt:lpstr>
      <vt:lpstr>Romans 3:10-18</vt:lpstr>
      <vt:lpstr>Luke 18:9-14</vt:lpstr>
      <vt:lpstr>Some Questions</vt:lpstr>
      <vt:lpstr>1 John on Assurance</vt:lpstr>
      <vt:lpstr>The Theme Verse</vt:lpstr>
      <vt:lpstr>How are we to understand  John’s statement here?</vt:lpstr>
      <vt:lpstr>1 John 1:5-7</vt:lpstr>
      <vt:lpstr>1 John 2:3-6</vt:lpstr>
      <vt:lpstr>1 John 2:9-11</vt:lpstr>
      <vt:lpstr>1 John 2:23</vt:lpstr>
      <vt:lpstr>1 John 2:28-29</vt:lpstr>
      <vt:lpstr>1 John 3:6-10</vt:lpstr>
      <vt:lpstr>1 John 3:14-19</vt:lpstr>
      <vt:lpstr>1 John 3:24</vt:lpstr>
      <vt:lpstr>1 John 4:1-3</vt:lpstr>
      <vt:lpstr>1 John 4:6</vt:lpstr>
      <vt:lpstr>1 John 4:12-13</vt:lpstr>
      <vt:lpstr>1 John 4:15</vt:lpstr>
      <vt:lpstr>1 John 4:20-5:3</vt:lpstr>
      <vt:lpstr>1 John 5:9-10</vt:lpstr>
      <vt:lpstr>1 John 5:13</vt:lpstr>
      <vt:lpstr>1 John 5:18</vt:lpstr>
      <vt:lpstr>Back to Those Questions</vt:lpstr>
      <vt:lpstr>Back to Those Questions</vt:lpstr>
      <vt:lpstr>Summary on 1 John</vt:lpstr>
      <vt:lpstr>How about Us?</vt:lpstr>
      <vt:lpstr>How about Us?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Know You Are Saved?</dc:title>
  <dc:creator>rnewman</dc:creator>
  <cp:lastModifiedBy>Newman</cp:lastModifiedBy>
  <cp:revision>74</cp:revision>
  <dcterms:created xsi:type="dcterms:W3CDTF">2011-05-02T14:38:28Z</dcterms:created>
  <dcterms:modified xsi:type="dcterms:W3CDTF">2015-07-04T20:25:06Z</dcterms:modified>
</cp:coreProperties>
</file>