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5779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5780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781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75782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83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84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85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86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8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8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8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9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91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9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9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9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9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96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9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9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9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0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01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0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03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0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0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0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0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0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0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1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1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1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1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1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1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1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1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1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1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2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2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2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2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2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2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2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2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2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2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3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3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3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5833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834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75835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6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7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8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839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75840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41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42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584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584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584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584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584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1A4F5D-AF7E-4BE2-BC2D-BB1EF45B1F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4ECC6-8B6A-435F-8426-C66A910DC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69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0F0C4-09D4-435A-BA1A-EA5BFA620B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018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FAEA54-C6CD-4C56-A10C-F39CEEB87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12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E869D-55B8-49FF-857B-F96BE989A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90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55E11-3CFC-443E-A724-798327029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924E8-16EF-4FB0-8BC1-F4B4A23DF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98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E3BAC-3E87-410F-8AB8-8A5E47B64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25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78310-9ABD-44AB-BCE7-CB23F3291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6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F1E1C-31F8-429E-859E-BA4F43FA04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33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F69A7-CD66-4ADD-B05F-2827C1194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23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A03C0-50DC-4B49-86EC-317ABB349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5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475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74756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7475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5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5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6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6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6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6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6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6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6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6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6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6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779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7478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8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8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8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8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8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8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8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8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8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9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9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9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9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9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9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9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9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9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9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0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0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0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0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0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0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0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0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0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480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1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811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74812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1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14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481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481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481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481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7481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BF51F3-E559-4767-8069-392E36E3EC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Christtrium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5091113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"/>
            <a:ext cx="7772400" cy="914400"/>
          </a:xfrm>
        </p:spPr>
        <p:txBody>
          <a:bodyPr/>
          <a:lstStyle/>
          <a:p>
            <a:r>
              <a:rPr lang="en-US" altLang="en-US"/>
              <a:t>The Historical Jesus</a:t>
            </a:r>
          </a:p>
        </p:txBody>
      </p:sp>
      <p:sp>
        <p:nvSpPr>
          <p:cNvPr id="62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</a:t>
            </a:r>
          </a:p>
          <a:p>
            <a:r>
              <a:rPr lang="en-US" altLang="en-US"/>
              <a:t>Newman</a:t>
            </a:r>
          </a:p>
        </p:txBody>
      </p:sp>
      <p:pic>
        <p:nvPicPr>
          <p:cNvPr id="2" name="HistoricalJesu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2466" grpId="0" autoUpdateAnimBg="0"/>
      <p:bldP spid="62467" grpId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Are the arguments against miracle valid?</a:t>
            </a:r>
          </a:p>
        </p:txBody>
      </p:sp>
      <p:sp>
        <p:nvSpPr>
          <p:cNvPr id="716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Deductive argument</a:t>
            </a:r>
          </a:p>
          <a:p>
            <a:pPr lvl="1"/>
            <a:r>
              <a:rPr lang="en-US" altLang="en-US"/>
              <a:t>Is miracle really a contradictory idea?</a:t>
            </a:r>
          </a:p>
          <a:p>
            <a:r>
              <a:rPr lang="en-US" altLang="en-US"/>
              <a:t>Inductive arguments:</a:t>
            </a:r>
          </a:p>
          <a:p>
            <a:pPr lvl="1"/>
            <a:r>
              <a:rPr lang="en-US" altLang="en-US"/>
              <a:t>Hume shifts definition from rare to impossible.</a:t>
            </a:r>
          </a:p>
          <a:p>
            <a:pPr lvl="1"/>
            <a:r>
              <a:rPr lang="en-US" altLang="en-US"/>
              <a:t>Harnack plays on ignorance of ancients.</a:t>
            </a:r>
          </a:p>
          <a:p>
            <a:pPr lvl="1"/>
            <a:r>
              <a:rPr lang="en-US" altLang="en-US"/>
              <a:t>Bultmann assumes universe cannot be penetrated.</a:t>
            </a:r>
          </a:p>
          <a:p>
            <a:pPr lvl="1">
              <a:buFont typeface="Wingdings" pitchFamily="2" charset="2"/>
              <a:buNone/>
            </a:pPr>
            <a:endParaRPr lang="en-US" altLang="en-US"/>
          </a:p>
          <a:p>
            <a:pPr lvl="1">
              <a:buFont typeface="Wingdings" pitchFamily="2" charset="2"/>
              <a:buNone/>
            </a:pP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5502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does miracle do </a:t>
            </a:r>
            <a:br>
              <a:rPr lang="en-US" altLang="en-US"/>
            </a:br>
            <a:r>
              <a:rPr lang="en-US" altLang="en-US"/>
              <a:t>to science &amp; history?</a:t>
            </a:r>
          </a:p>
        </p:txBody>
      </p:sp>
      <p:sp>
        <p:nvSpPr>
          <p:cNvPr id="7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It makes an enormous difference in ultimate explanation.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It may or may not make a big difference on a local scale.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It adds another variable to explanations.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Miracle is not irrational in a biblical worldview, but is the action of a person.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It solves a lot of problems in biblical history and natural pre-history.</a:t>
            </a:r>
          </a:p>
        </p:txBody>
      </p:sp>
    </p:spTree>
    <p:custDataLst>
      <p:tags r:id="rId1"/>
    </p:custDataLst>
  </p:cSld>
  <p:clrMapOvr>
    <a:masterClrMapping/>
  </p:clrMapOvr>
  <p:transition advTm="213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are we to make of </a:t>
            </a:r>
            <a:br>
              <a:rPr lang="en-US" altLang="en-US"/>
            </a:br>
            <a:r>
              <a:rPr lang="en-US" altLang="en-US"/>
              <a:t>liberal reconstructions?</a:t>
            </a:r>
          </a:p>
        </p:txBody>
      </p:sp>
      <p:sp>
        <p:nvSpPr>
          <p:cNvPr id="73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5638800" cy="4114800"/>
          </a:xfrm>
        </p:spPr>
        <p:txBody>
          <a:bodyPr/>
          <a:lstStyle/>
          <a:p>
            <a:r>
              <a:rPr lang="en-US" altLang="en-US"/>
              <a:t>They are Satan</a:t>
            </a:r>
            <a:r>
              <a:rPr lang="en-US" altLang="en-US">
                <a:cs typeface="Tahoma" charset="0"/>
              </a:rPr>
              <a:t>'</a:t>
            </a:r>
            <a:r>
              <a:rPr lang="en-US" altLang="en-US"/>
              <a:t>s work!</a:t>
            </a:r>
          </a:p>
          <a:p>
            <a:pPr lvl="1"/>
            <a:r>
              <a:rPr lang="en-US" altLang="en-US"/>
              <a:t>See CS Lewis, </a:t>
            </a:r>
            <a:r>
              <a:rPr lang="en-US" altLang="en-US" i="1"/>
              <a:t>Screwtape Letters</a:t>
            </a:r>
            <a:r>
              <a:rPr lang="en-US" altLang="en-US"/>
              <a:t>, chap 23</a:t>
            </a:r>
          </a:p>
          <a:p>
            <a:r>
              <a:rPr lang="en-US" altLang="en-US"/>
              <a:t>Why does God permit this?</a:t>
            </a:r>
          </a:p>
          <a:p>
            <a:pPr lvl="1"/>
            <a:r>
              <a:rPr lang="en-US" altLang="en-US"/>
              <a:t>See Deut 13:1-5 re/ God allowing false prophets</a:t>
            </a:r>
          </a:p>
          <a:p>
            <a:r>
              <a:rPr lang="en-US" altLang="en-US"/>
              <a:t>Re/ reality of miracles, see Geivett and Habermas, </a:t>
            </a:r>
            <a:r>
              <a:rPr lang="en-US" altLang="en-US" i="1"/>
              <a:t>In Defense of Miracles</a:t>
            </a:r>
            <a:endParaRPr lang="en-US" altLang="en-US"/>
          </a:p>
        </p:txBody>
      </p:sp>
      <p:pic>
        <p:nvPicPr>
          <p:cNvPr id="73733" name="Picture 5" descr="Screwt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28600"/>
            <a:ext cx="1981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GeivettHaberm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24200"/>
            <a:ext cx="2432050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40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Not the End!</a:t>
            </a:r>
          </a:p>
        </p:txBody>
      </p:sp>
      <p:sp>
        <p:nvSpPr>
          <p:cNvPr id="76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4419600" cy="1752600"/>
          </a:xfrm>
        </p:spPr>
        <p:txBody>
          <a:bodyPr/>
          <a:lstStyle/>
          <a:p>
            <a:r>
              <a:rPr lang="en-US" altLang="en-US"/>
              <a:t>We can expect more of this until Jesus comes again.</a:t>
            </a:r>
          </a:p>
        </p:txBody>
      </p:sp>
      <p:pic>
        <p:nvPicPr>
          <p:cNvPr id="76805" name="Picture 5" descr="DaVinciC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62000"/>
            <a:ext cx="3132138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745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People have enormously diverse views about Jesus.</a:t>
            </a:r>
          </a:p>
          <a:p>
            <a:r>
              <a:rPr lang="en-US" altLang="en-US" sz="2800"/>
              <a:t>Some motivated by their religion or worldview.</a:t>
            </a:r>
          </a:p>
          <a:p>
            <a:r>
              <a:rPr lang="en-US" altLang="en-US" sz="2800"/>
              <a:t>Others claim to be trying to grapple honestly with the historical data.</a:t>
            </a:r>
          </a:p>
        </p:txBody>
      </p:sp>
      <p:sp>
        <p:nvSpPr>
          <p:cNvPr id="6349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63493" name="Picture 5" descr="NewAgeJesu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295400"/>
            <a:ext cx="3200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27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Basically Religious Views</a:t>
            </a:r>
          </a:p>
        </p:txBody>
      </p:sp>
      <p:sp>
        <p:nvSpPr>
          <p:cNvPr id="6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biblical data point to a Jesus who is somehow fully God and fully human.</a:t>
            </a:r>
          </a:p>
          <a:p>
            <a:r>
              <a:rPr lang="en-US" altLang="en-US"/>
              <a:t>Other religious views divide into two alternative categories:</a:t>
            </a:r>
          </a:p>
          <a:p>
            <a:pPr lvl="1"/>
            <a:r>
              <a:rPr lang="en-US" altLang="en-US"/>
              <a:t>Jesus is only human, not God in any real sense.</a:t>
            </a:r>
          </a:p>
          <a:p>
            <a:pPr lvl="1"/>
            <a:r>
              <a:rPr lang="en-US" altLang="en-US"/>
              <a:t>Jesus is divine in some sense, but not in the biblical sense.</a:t>
            </a:r>
          </a:p>
        </p:txBody>
      </p:sp>
    </p:spTree>
    <p:custDataLst>
      <p:tags r:id="rId1"/>
    </p:custDataLst>
  </p:cSld>
  <p:clrMapOvr>
    <a:masterClrMapping/>
  </p:clrMapOvr>
  <p:transition advTm="27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 only Human</a:t>
            </a:r>
          </a:p>
        </p:txBody>
      </p:sp>
      <p:sp>
        <p:nvSpPr>
          <p:cNvPr id="65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Atheism</a:t>
            </a:r>
          </a:p>
          <a:p>
            <a:pPr>
              <a:lnSpc>
                <a:spcPct val="90000"/>
              </a:lnSpc>
            </a:pPr>
            <a:r>
              <a:rPr lang="en-US" altLang="en-US"/>
              <a:t>Islam</a:t>
            </a:r>
          </a:p>
          <a:p>
            <a:pPr>
              <a:lnSpc>
                <a:spcPct val="90000"/>
              </a:lnSpc>
            </a:pPr>
            <a:r>
              <a:rPr lang="en-US" altLang="en-US"/>
              <a:t>Old Liberalism</a:t>
            </a:r>
          </a:p>
          <a:p>
            <a:pPr>
              <a:lnSpc>
                <a:spcPct val="90000"/>
              </a:lnSpc>
            </a:pPr>
            <a:r>
              <a:rPr lang="en-US" altLang="en-US"/>
              <a:t>Neo-Orthodoxy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This view has had considerable influence on pop culture.</a:t>
            </a:r>
          </a:p>
        </p:txBody>
      </p:sp>
      <p:pic>
        <p:nvPicPr>
          <p:cNvPr id="65540" name="Picture 4" descr="JCSuper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3201988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043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 divine in some sense</a:t>
            </a:r>
          </a:p>
        </p:txBody>
      </p:sp>
      <p:sp>
        <p:nvSpPr>
          <p:cNvPr id="66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2667000" cy="4114800"/>
          </a:xfrm>
        </p:spPr>
        <p:txBody>
          <a:bodyPr/>
          <a:lstStyle/>
          <a:p>
            <a:r>
              <a:rPr lang="en-US" altLang="en-US" sz="2800"/>
              <a:t>Jehovah</a:t>
            </a:r>
            <a:r>
              <a:rPr lang="en-US" altLang="en-US" sz="2800">
                <a:cs typeface="Tahoma" charset="0"/>
              </a:rPr>
              <a:t>'</a:t>
            </a:r>
            <a:r>
              <a:rPr lang="en-US" altLang="en-US" sz="2800"/>
              <a:t>s Witnesses</a:t>
            </a:r>
          </a:p>
          <a:p>
            <a:r>
              <a:rPr lang="en-US" altLang="en-US" sz="2800"/>
              <a:t>Mormonism</a:t>
            </a:r>
          </a:p>
          <a:p>
            <a:r>
              <a:rPr lang="en-US" altLang="en-US" sz="2800"/>
              <a:t>New Age Movement</a:t>
            </a:r>
          </a:p>
        </p:txBody>
      </p:sp>
      <p:pic>
        <p:nvPicPr>
          <p:cNvPr id="66567" name="Picture 7" descr="Christwh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647825"/>
            <a:ext cx="4953000" cy="3757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380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Allegedly Historical Views</a:t>
            </a:r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Reimaurus – Deism</a:t>
            </a:r>
          </a:p>
          <a:p>
            <a:r>
              <a:rPr lang="en-US" altLang="en-US" sz="2800"/>
              <a:t>Paulus – Rationalism</a:t>
            </a:r>
          </a:p>
          <a:p>
            <a:r>
              <a:rPr lang="en-US" altLang="en-US" sz="2800"/>
              <a:t>Strauss – Idealism</a:t>
            </a:r>
          </a:p>
          <a:p>
            <a:r>
              <a:rPr lang="en-US" altLang="en-US" sz="2800"/>
              <a:t>Renan – Romanticism</a:t>
            </a:r>
          </a:p>
          <a:p>
            <a:r>
              <a:rPr lang="en-US" altLang="en-US" sz="2800"/>
              <a:t>Wrede – Scepticism</a:t>
            </a:r>
          </a:p>
          <a:p>
            <a:pPr>
              <a:buFont typeface="Wingdings" pitchFamily="2" charset="2"/>
              <a:buNone/>
            </a:pPr>
            <a:r>
              <a:rPr lang="en-US" altLang="en-US" sz="2800"/>
              <a:t> </a:t>
            </a:r>
          </a:p>
        </p:txBody>
      </p:sp>
      <p:pic>
        <p:nvPicPr>
          <p:cNvPr id="67589" name="Picture 5" descr="strau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6"/>
          <a:stretch>
            <a:fillRect/>
          </a:stretch>
        </p:blipFill>
        <p:spPr>
          <a:xfrm>
            <a:off x="5153025" y="1985963"/>
            <a:ext cx="3105150" cy="3500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6895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Present Situation</a:t>
            </a:r>
          </a:p>
        </p:txBody>
      </p:sp>
      <p:sp>
        <p:nvSpPr>
          <p:cNvPr id="68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The Post-Bultmannians – Paradox</a:t>
            </a:r>
          </a:p>
          <a:p>
            <a:r>
              <a:rPr lang="en-US" altLang="en-US" sz="2400"/>
              <a:t>Schonfield – </a:t>
            </a:r>
            <a:r>
              <a:rPr lang="en-US" altLang="en-US" sz="2400" i="1"/>
              <a:t>Passover Plot</a:t>
            </a:r>
          </a:p>
          <a:p>
            <a:r>
              <a:rPr lang="en-US" altLang="en-US" sz="2400"/>
              <a:t>Allegro – </a:t>
            </a:r>
            <a:r>
              <a:rPr lang="en-US" altLang="en-US" sz="2400" i="1"/>
              <a:t>Sacred Mushroom and the Cross</a:t>
            </a:r>
          </a:p>
          <a:p>
            <a:r>
              <a:rPr lang="en-US" altLang="en-US" sz="2400"/>
              <a:t>Smith – </a:t>
            </a:r>
            <a:r>
              <a:rPr lang="en-US" altLang="en-US" sz="2400" i="1"/>
              <a:t>The Secret Gospel</a:t>
            </a:r>
          </a:p>
          <a:p>
            <a:r>
              <a:rPr lang="en-US" altLang="en-US" sz="2400"/>
              <a:t>The Jesus Seminar</a:t>
            </a:r>
          </a:p>
        </p:txBody>
      </p:sp>
      <p:pic>
        <p:nvPicPr>
          <p:cNvPr id="68613" name="Picture 5" descr="passpl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988" y="1905000"/>
            <a:ext cx="243363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7099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Responses to the Jesus Seminar</a:t>
            </a:r>
          </a:p>
        </p:txBody>
      </p:sp>
      <p:sp>
        <p:nvSpPr>
          <p:cNvPr id="6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Craig Blomberg, </a:t>
            </a:r>
            <a:r>
              <a:rPr lang="en-US" altLang="en-US" i="1"/>
              <a:t>Historical Reliability of the Gospels</a:t>
            </a:r>
            <a:endParaRPr lang="en-US" altLang="en-US"/>
          </a:p>
          <a:p>
            <a:r>
              <a:rPr lang="en-US" altLang="en-US"/>
              <a:t>Greg Boyd, </a:t>
            </a:r>
            <a:r>
              <a:rPr lang="en-US" altLang="en-US" i="1"/>
              <a:t>Cynic Sage or Son of God?</a:t>
            </a:r>
            <a:endParaRPr lang="en-US" altLang="en-US"/>
          </a:p>
          <a:p>
            <a:r>
              <a:rPr lang="en-US" altLang="en-US"/>
              <a:t>William Lane Craig, </a:t>
            </a:r>
            <a:r>
              <a:rPr lang="en-US" altLang="en-US" i="1"/>
              <a:t>Reasonable Faith</a:t>
            </a:r>
            <a:endParaRPr lang="en-US" altLang="en-US"/>
          </a:p>
          <a:p>
            <a:r>
              <a:rPr lang="en-US" altLang="en-US"/>
              <a:t>Josh McDowell &amp; Bill Wilson, </a:t>
            </a:r>
            <a:r>
              <a:rPr lang="en-US" altLang="en-US" i="1"/>
              <a:t>He Walked Among Us</a:t>
            </a:r>
            <a:endParaRPr lang="en-US" altLang="en-US"/>
          </a:p>
          <a:p>
            <a:r>
              <a:rPr lang="en-US" altLang="en-US"/>
              <a:t>Craig Evans, </a:t>
            </a:r>
            <a:r>
              <a:rPr lang="en-US" altLang="en-US" i="1"/>
              <a:t>Fabricating Jesus</a:t>
            </a:r>
          </a:p>
        </p:txBody>
      </p:sp>
    </p:spTree>
    <p:custDataLst>
      <p:tags r:id="rId1"/>
    </p:custDataLst>
  </p:cSld>
  <p:clrMapOvr>
    <a:masterClrMapping/>
  </p:clrMapOvr>
  <p:transition advTm="34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on Liberal Lives</a:t>
            </a:r>
          </a:p>
        </p:txBody>
      </p:sp>
      <p:sp>
        <p:nvSpPr>
          <p:cNvPr id="70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Guiding principle is rejection of miracle</a:t>
            </a:r>
          </a:p>
          <a:p>
            <a:r>
              <a:rPr lang="en-US" altLang="en-US" sz="2800"/>
              <a:t>Resulting attitude progressive skepticism</a:t>
            </a:r>
          </a:p>
          <a:p>
            <a:r>
              <a:rPr lang="en-US" altLang="en-US" sz="2800"/>
              <a:t>Jesus becomes an enigma</a:t>
            </a:r>
          </a:p>
          <a:p>
            <a:pPr lvl="1"/>
            <a:r>
              <a:rPr lang="en-US" altLang="en-US" sz="2400"/>
              <a:t>If Jesus never existed, where data come from?</a:t>
            </a:r>
          </a:p>
          <a:p>
            <a:pPr lvl="1"/>
            <a:r>
              <a:rPr lang="en-US" altLang="en-US" sz="2400"/>
              <a:t>If fraud, where moral teaching come from?</a:t>
            </a:r>
          </a:p>
          <a:p>
            <a:pPr lvl="1"/>
            <a:r>
              <a:rPr lang="en-US" altLang="en-US" sz="2400"/>
              <a:t>If gentle teacher, why the opposition?</a:t>
            </a:r>
          </a:p>
          <a:p>
            <a:pPr lvl="1"/>
            <a:r>
              <a:rPr lang="en-US" altLang="en-US" sz="2400"/>
              <a:t>How reconcile moral teaching with claims?</a:t>
            </a:r>
          </a:p>
          <a:p>
            <a:pPr lvl="1"/>
            <a:r>
              <a:rPr lang="en-US" altLang="en-US" sz="2400"/>
              <a:t>If Jesus not supernatural, doesn</a:t>
            </a:r>
            <a:r>
              <a:rPr lang="en-US" altLang="en-US" sz="2400">
                <a:cs typeface="Tahoma" charset="0"/>
              </a:rPr>
              <a:t>'</a:t>
            </a:r>
            <a:r>
              <a:rPr lang="en-US" altLang="en-US" sz="2400"/>
              <a:t>t make sense.</a:t>
            </a:r>
          </a:p>
        </p:txBody>
      </p:sp>
    </p:spTree>
    <p:custDataLst>
      <p:tags r:id="rId1"/>
    </p:custDataLst>
  </p:cSld>
  <p:clrMapOvr>
    <a:masterClrMapping/>
  </p:clrMapOvr>
  <p:transition advTm="617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6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8.9|208.6|9.3|144.7|12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17.9|34.4|29.4|7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8.8|11.5|53.9|4.1|38.9|8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9|4.3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|4.9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|20.1|24.1|70|6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4|30.9|4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1|125.5|125.1|141.4|15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2|1|187.9|211.3|79.1|13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6|3.2|2.6|8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8|6.1|4|4|6.8|8.5|5.5"/>
</p:tagLst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202</TotalTime>
  <Words>440</Words>
  <Application>Microsoft Office PowerPoint</Application>
  <PresentationFormat>On-screen Show (4:3)</PresentationFormat>
  <Paragraphs>71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Blueprint</vt:lpstr>
      <vt:lpstr>The Historical Jesus</vt:lpstr>
      <vt:lpstr>Introduction</vt:lpstr>
      <vt:lpstr>Basically Religious Views</vt:lpstr>
      <vt:lpstr>Jesus only Human</vt:lpstr>
      <vt:lpstr>Jesus divine in some sense</vt:lpstr>
      <vt:lpstr>Allegedly Historical Views</vt:lpstr>
      <vt:lpstr>The Present Situation</vt:lpstr>
      <vt:lpstr>Responses to the Jesus Seminar</vt:lpstr>
      <vt:lpstr>Summary on Liberal Lives</vt:lpstr>
      <vt:lpstr>Are the arguments against miracle valid?</vt:lpstr>
      <vt:lpstr>What does miracle do  to science &amp; history?</vt:lpstr>
      <vt:lpstr>What are we to make of  liberal reconstructions?</vt:lpstr>
      <vt:lpstr>Not the End!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Historical Jesus</dc:title>
  <dc:creator>RC Newman</dc:creator>
  <cp:lastModifiedBy>Newman</cp:lastModifiedBy>
  <cp:revision>59</cp:revision>
  <cp:lastPrinted>1601-01-01T00:00:00Z</cp:lastPrinted>
  <dcterms:created xsi:type="dcterms:W3CDTF">2002-09-09T18:17:31Z</dcterms:created>
  <dcterms:modified xsi:type="dcterms:W3CDTF">2015-07-04T20:17:09Z</dcterms:modified>
</cp:coreProperties>
</file>