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915C56-AA9E-48E1-A8E9-87D4F09F0A25}"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33934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5C56-AA9E-48E1-A8E9-87D4F09F0A25}"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320044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5C56-AA9E-48E1-A8E9-87D4F09F0A25}"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53135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5C56-AA9E-48E1-A8E9-87D4F09F0A25}"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646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915C56-AA9E-48E1-A8E9-87D4F09F0A25}" type="datetimeFigureOut">
              <a:rPr lang="en-US" smtClean="0"/>
              <a:t>3/25/2014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47882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915C56-AA9E-48E1-A8E9-87D4F09F0A25}"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38609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915C56-AA9E-48E1-A8E9-87D4F09F0A25}" type="datetimeFigureOut">
              <a:rPr lang="en-US" smtClean="0"/>
              <a:t>3/25/2014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10418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915C56-AA9E-48E1-A8E9-87D4F09F0A25}" type="datetimeFigureOut">
              <a:rPr lang="en-US" smtClean="0"/>
              <a:t>3/25/2014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100859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15C56-AA9E-48E1-A8E9-87D4F09F0A25}" type="datetimeFigureOut">
              <a:rPr lang="en-US" smtClean="0"/>
              <a:t>3/25/2014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20285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15C56-AA9E-48E1-A8E9-87D4F09F0A25}"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74543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15C56-AA9E-48E1-A8E9-87D4F09F0A25}" type="datetimeFigureOut">
              <a:rPr lang="en-US" smtClean="0"/>
              <a:t>3/25/2014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C253-C5CC-4288-92EB-B40C28299E4B}" type="slidenum">
              <a:rPr lang="en-US" smtClean="0"/>
              <a:t>‹#›</a:t>
            </a:fld>
            <a:endParaRPr lang="en-US"/>
          </a:p>
        </p:txBody>
      </p:sp>
    </p:spTree>
    <p:extLst>
      <p:ext uri="{BB962C8B-B14F-4D97-AF65-F5344CB8AC3E}">
        <p14:creationId xmlns:p14="http://schemas.microsoft.com/office/powerpoint/2010/main" val="248245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15C56-AA9E-48E1-A8E9-87D4F09F0A25}" type="datetimeFigureOut">
              <a:rPr lang="en-US" smtClean="0"/>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FC253-C5CC-4288-92EB-B40C28299E4B}" type="slidenum">
              <a:rPr lang="en-US" smtClean="0"/>
              <a:t>‹#›</a:t>
            </a:fld>
            <a:endParaRPr lang="en-US"/>
          </a:p>
        </p:txBody>
      </p:sp>
    </p:spTree>
    <p:extLst>
      <p:ext uri="{BB962C8B-B14F-4D97-AF65-F5344CB8AC3E}">
        <p14:creationId xmlns:p14="http://schemas.microsoft.com/office/powerpoint/2010/main" val="329163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23868"/>
            <a:ext cx="8153400" cy="6107180"/>
          </a:xfrm>
          <a:prstGeom prst="rect">
            <a:avLst/>
          </a:prstGeom>
        </p:spPr>
      </p:pic>
      <p:sp>
        <p:nvSpPr>
          <p:cNvPr id="2" name="Title 1"/>
          <p:cNvSpPr>
            <a:spLocks noGrp="1"/>
          </p:cNvSpPr>
          <p:nvPr>
            <p:ph type="ctrTitle"/>
          </p:nvPr>
        </p:nvSpPr>
        <p:spPr/>
        <p:txBody>
          <a:bodyPr>
            <a:noAutofit/>
          </a:bodyPr>
          <a:lstStyle/>
          <a:p>
            <a:r>
              <a:rPr lang="en-US" sz="6000" dirty="0" smtClean="0"/>
              <a:t>Hell: What is it</a:t>
            </a:r>
            <a:r>
              <a:rPr lang="en-US" sz="6000" smtClean="0"/>
              <a:t>? </a:t>
            </a:r>
            <a:br>
              <a:rPr lang="en-US" sz="6000" smtClean="0"/>
            </a:br>
            <a:r>
              <a:rPr lang="en-US" sz="6000" smtClean="0"/>
              <a:t>Where </a:t>
            </a:r>
            <a:r>
              <a:rPr lang="en-US" sz="6000" dirty="0" smtClean="0"/>
              <a:t>is it?</a:t>
            </a:r>
            <a:br>
              <a:rPr lang="en-US" sz="6000" dirty="0" smtClean="0"/>
            </a:br>
            <a:r>
              <a:rPr lang="en-US" sz="6000" dirty="0" smtClean="0"/>
              <a:t>How to Get There</a:t>
            </a:r>
            <a:endParaRPr lang="en-US" sz="6000" dirty="0"/>
          </a:p>
        </p:txBody>
      </p:sp>
      <p:sp>
        <p:nvSpPr>
          <p:cNvPr id="3" name="Subtitle 2"/>
          <p:cNvSpPr>
            <a:spLocks noGrp="1"/>
          </p:cNvSpPr>
          <p:nvPr>
            <p:ph type="subTitle" idx="1"/>
          </p:nvPr>
        </p:nvSpPr>
        <p:spPr>
          <a:xfrm>
            <a:off x="1333500" y="4495800"/>
            <a:ext cx="6400800" cy="762000"/>
          </a:xfrm>
        </p:spPr>
        <p:txBody>
          <a:bodyPr/>
          <a:lstStyle/>
          <a:p>
            <a:r>
              <a:rPr lang="en-US" dirty="0" smtClean="0">
                <a:solidFill>
                  <a:srgbClr val="00B0F0"/>
                </a:solidFill>
              </a:rPr>
              <a:t>Robert C. Newman</a:t>
            </a:r>
            <a:endParaRPr lang="en-US" dirty="0">
              <a:solidFill>
                <a:srgbClr val="00B0F0"/>
              </a:solidFill>
            </a:endParaRPr>
          </a:p>
        </p:txBody>
      </p:sp>
      <p:pic>
        <p:nvPicPr>
          <p:cNvPr id="5" name="Hel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14400" y="5486400"/>
            <a:ext cx="609600" cy="609600"/>
          </a:xfrm>
          <a:prstGeom prst="rect">
            <a:avLst/>
          </a:prstGeom>
        </p:spPr>
      </p:pic>
    </p:spTree>
    <p:custDataLst>
      <p:tags r:id="rId1"/>
    </p:custDataLst>
    <p:extLst>
      <p:ext uri="{BB962C8B-B14F-4D97-AF65-F5344CB8AC3E}">
        <p14:creationId xmlns:p14="http://schemas.microsoft.com/office/powerpoint/2010/main" val="3503594778"/>
      </p:ext>
    </p:extLst>
  </p:cSld>
  <p:clrMapOvr>
    <a:masterClrMapping/>
  </p:clrMapOvr>
  <mc:AlternateContent xmlns:mc="http://schemas.openxmlformats.org/markup-compatibility/2006">
    <mc:Choice xmlns:p14="http://schemas.microsoft.com/office/powerpoint/2010/main" Requires="p14">
      <p:transition spd="slow" p14:dur="2000" advTm="53185"/>
    </mc:Choice>
    <mc:Fallback>
      <p:transition spd="slow" advTm="5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10:28 (NIV)</a:t>
            </a:r>
            <a:endParaRPr lang="en-US" dirty="0"/>
          </a:p>
        </p:txBody>
      </p:sp>
      <p:sp>
        <p:nvSpPr>
          <p:cNvPr id="3" name="TextBox 2"/>
          <p:cNvSpPr txBox="1"/>
          <p:nvPr/>
        </p:nvSpPr>
        <p:spPr>
          <a:xfrm>
            <a:off x="1066800" y="2133600"/>
            <a:ext cx="6781800" cy="2062103"/>
          </a:xfrm>
          <a:prstGeom prst="rect">
            <a:avLst/>
          </a:prstGeom>
          <a:noFill/>
        </p:spPr>
        <p:txBody>
          <a:bodyPr wrap="square" rtlCol="0">
            <a:spAutoFit/>
          </a:bodyPr>
          <a:lstStyle/>
          <a:p>
            <a:r>
              <a:rPr lang="en-US" sz="3200" baseline="30000" dirty="0"/>
              <a:t>28 </a:t>
            </a:r>
            <a:r>
              <a:rPr lang="en-US" sz="3200" dirty="0"/>
              <a:t>Do not be afraid of those who kill the body but cannot kill the soul. Rather, be afraid of the One who can destroy both soul and body in hell.</a:t>
            </a:r>
          </a:p>
        </p:txBody>
      </p:sp>
    </p:spTree>
    <p:custDataLst>
      <p:tags r:id="rId1"/>
    </p:custDataLst>
    <p:extLst>
      <p:ext uri="{BB962C8B-B14F-4D97-AF65-F5344CB8AC3E}">
        <p14:creationId xmlns:p14="http://schemas.microsoft.com/office/powerpoint/2010/main" val="70070461"/>
      </p:ext>
    </p:extLst>
  </p:cSld>
  <p:clrMapOvr>
    <a:masterClrMapping/>
  </p:clrMapOvr>
  <mc:AlternateContent xmlns:mc="http://schemas.openxmlformats.org/markup-compatibility/2006">
    <mc:Choice xmlns:p14="http://schemas.microsoft.com/office/powerpoint/2010/main" Requires="p14">
      <p:transition spd="slow" p14:dur="2000" advTm="12039"/>
    </mc:Choice>
    <mc:Fallback>
      <p:transition spd="slow" advTm="12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p>
          <a:p>
            <a:r>
              <a:rPr lang="en-US" dirty="0" smtClean="0"/>
              <a:t>Shame, everlasting contempt</a:t>
            </a:r>
          </a:p>
          <a:p>
            <a:r>
              <a:rPr lang="en-US" dirty="0" smtClean="0"/>
              <a:t>Destruction of both body and soul</a:t>
            </a:r>
            <a:endParaRPr lang="en-US" dirty="0"/>
          </a:p>
        </p:txBody>
      </p:sp>
    </p:spTree>
    <p:custDataLst>
      <p:tags r:id="rId1"/>
    </p:custDataLst>
    <p:extLst>
      <p:ext uri="{BB962C8B-B14F-4D97-AF65-F5344CB8AC3E}">
        <p14:creationId xmlns:p14="http://schemas.microsoft.com/office/powerpoint/2010/main" val="1218217546"/>
      </p:ext>
    </p:extLst>
  </p:cSld>
  <p:clrMapOvr>
    <a:masterClrMapping/>
  </p:clrMapOvr>
  <mc:AlternateContent xmlns:mc="http://schemas.openxmlformats.org/markup-compatibility/2006">
    <mc:Choice xmlns:p14="http://schemas.microsoft.com/office/powerpoint/2010/main" Requires="p14">
      <p:transition spd="slow" p14:dur="2000" advTm="5535"/>
    </mc:Choice>
    <mc:Fallback>
      <p:transition spd="slow" advTm="55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13:40-42, 49-50</a:t>
            </a:r>
            <a:endParaRPr lang="en-US" dirty="0"/>
          </a:p>
        </p:txBody>
      </p:sp>
      <p:sp>
        <p:nvSpPr>
          <p:cNvPr id="3" name="TextBox 2"/>
          <p:cNvSpPr txBox="1"/>
          <p:nvPr/>
        </p:nvSpPr>
        <p:spPr>
          <a:xfrm>
            <a:off x="1066800" y="1676400"/>
            <a:ext cx="7010400" cy="3785652"/>
          </a:xfrm>
          <a:prstGeom prst="rect">
            <a:avLst/>
          </a:prstGeom>
          <a:noFill/>
        </p:spPr>
        <p:txBody>
          <a:bodyPr wrap="square" rtlCol="0">
            <a:spAutoFit/>
          </a:bodyPr>
          <a:lstStyle/>
          <a:p>
            <a:r>
              <a:rPr lang="en-US" sz="2400" baseline="30000" dirty="0"/>
              <a:t>40 </a:t>
            </a:r>
            <a:r>
              <a:rPr lang="en-US" sz="2400" dirty="0" smtClean="0"/>
              <a:t>As </a:t>
            </a:r>
            <a:r>
              <a:rPr lang="en-US" sz="2400" dirty="0"/>
              <a:t>the weeds are pulled up and burned in the fire, so it will be at the end of the age. </a:t>
            </a:r>
            <a:r>
              <a:rPr lang="en-US" sz="2400" baseline="30000" dirty="0"/>
              <a:t>41 </a:t>
            </a:r>
            <a:r>
              <a:rPr lang="en-US" sz="2400" dirty="0"/>
              <a:t>The Son of Man will send out his angels, and they will weed out of his kingdom everything that causes sin and all who do evil. </a:t>
            </a:r>
            <a:r>
              <a:rPr lang="en-US" sz="2400" baseline="30000" dirty="0"/>
              <a:t>42 </a:t>
            </a:r>
            <a:r>
              <a:rPr lang="en-US" sz="2400" dirty="0"/>
              <a:t>They will throw them into the blazing furnace, where there will be weeping and gnashing of teeth</a:t>
            </a:r>
            <a:r>
              <a:rPr lang="en-US" sz="2400" dirty="0" smtClean="0"/>
              <a:t>….</a:t>
            </a:r>
          </a:p>
          <a:p>
            <a:r>
              <a:rPr lang="en-US" sz="2400" baseline="30000" dirty="0" smtClean="0"/>
              <a:t>49</a:t>
            </a:r>
            <a:r>
              <a:rPr lang="en-US" sz="2400" dirty="0" smtClean="0"/>
              <a:t>This </a:t>
            </a:r>
            <a:r>
              <a:rPr lang="en-US" sz="2400" dirty="0"/>
              <a:t>is how it will be at the end of the age. The angels will come and separate the wicked from the righteous </a:t>
            </a:r>
            <a:r>
              <a:rPr lang="en-US" sz="2400" baseline="30000" dirty="0"/>
              <a:t>50 </a:t>
            </a:r>
            <a:r>
              <a:rPr lang="en-US" sz="2400" dirty="0"/>
              <a:t>and throw them into the blazing furnace, where there will be weeping and gnashing of teeth.</a:t>
            </a:r>
          </a:p>
        </p:txBody>
      </p:sp>
    </p:spTree>
    <p:custDataLst>
      <p:tags r:id="rId1"/>
    </p:custDataLst>
    <p:extLst>
      <p:ext uri="{BB962C8B-B14F-4D97-AF65-F5344CB8AC3E}">
        <p14:creationId xmlns:p14="http://schemas.microsoft.com/office/powerpoint/2010/main" val="3207892941"/>
      </p:ext>
    </p:extLst>
  </p:cSld>
  <p:clrMapOvr>
    <a:masterClrMapping/>
  </p:clrMapOvr>
  <mc:AlternateContent xmlns:mc="http://schemas.openxmlformats.org/markup-compatibility/2006">
    <mc:Choice xmlns:p14="http://schemas.microsoft.com/office/powerpoint/2010/main" Requires="p14">
      <p:transition spd="slow" p14:dur="2000" advTm="98790"/>
    </mc:Choice>
    <mc:Fallback>
      <p:transition spd="slow" advTm="987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endParaRPr lang="en-US" dirty="0"/>
          </a:p>
        </p:txBody>
      </p:sp>
    </p:spTree>
    <p:custDataLst>
      <p:tags r:id="rId1"/>
    </p:custDataLst>
    <p:extLst>
      <p:ext uri="{BB962C8B-B14F-4D97-AF65-F5344CB8AC3E}">
        <p14:creationId xmlns:p14="http://schemas.microsoft.com/office/powerpoint/2010/main" val="852556659"/>
      </p:ext>
    </p:extLst>
  </p:cSld>
  <p:clrMapOvr>
    <a:masterClrMapping/>
  </p:clrMapOvr>
  <mc:AlternateContent xmlns:mc="http://schemas.openxmlformats.org/markup-compatibility/2006">
    <mc:Choice xmlns:p14="http://schemas.microsoft.com/office/powerpoint/2010/main" Requires="p14">
      <p:transition spd="slow" p14:dur="2000" advTm="9172"/>
    </mc:Choice>
    <mc:Fallback>
      <p:transition spd="slow" advTm="9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9:42-48</a:t>
            </a:r>
            <a:endParaRPr lang="en-US" dirty="0"/>
          </a:p>
        </p:txBody>
      </p:sp>
      <p:sp>
        <p:nvSpPr>
          <p:cNvPr id="3" name="TextBox 2"/>
          <p:cNvSpPr txBox="1"/>
          <p:nvPr/>
        </p:nvSpPr>
        <p:spPr>
          <a:xfrm>
            <a:off x="838200" y="1447800"/>
            <a:ext cx="7319513" cy="4893647"/>
          </a:xfrm>
          <a:prstGeom prst="rect">
            <a:avLst/>
          </a:prstGeom>
          <a:noFill/>
        </p:spPr>
        <p:txBody>
          <a:bodyPr wrap="square" rtlCol="0">
            <a:spAutoFit/>
          </a:bodyPr>
          <a:lstStyle/>
          <a:p>
            <a:r>
              <a:rPr lang="en-US" sz="2400" baseline="30000" dirty="0"/>
              <a:t>42 </a:t>
            </a:r>
            <a:r>
              <a:rPr lang="en-US" sz="2400" dirty="0" smtClean="0"/>
              <a:t>If </a:t>
            </a:r>
            <a:r>
              <a:rPr lang="en-US" sz="2400" dirty="0"/>
              <a:t>anyone causes one of these little ones—those who believe in me—to stumble, it would be better for them if a large millstone were hung around their neck and they were thrown into the sea. </a:t>
            </a:r>
            <a:r>
              <a:rPr lang="en-US" sz="2400" baseline="30000" dirty="0"/>
              <a:t>43 </a:t>
            </a:r>
            <a:r>
              <a:rPr lang="en-US" sz="2400" dirty="0"/>
              <a:t>If your hand causes you to stumble, cut it off. It is better for you to enter life maimed than with two hands to go into hell, where the fire never goes out</a:t>
            </a:r>
            <a:r>
              <a:rPr lang="en-US" sz="2400" dirty="0" smtClean="0"/>
              <a:t>. </a:t>
            </a:r>
            <a:r>
              <a:rPr lang="en-US" sz="2400" baseline="30000" dirty="0"/>
              <a:t>45 </a:t>
            </a:r>
            <a:r>
              <a:rPr lang="en-US" sz="2400" dirty="0"/>
              <a:t>And if your foot causes you to stumble, cut it off. It is better for you to enter life crippled than to have two feet and be thrown into hell</a:t>
            </a:r>
            <a:r>
              <a:rPr lang="en-US" sz="2400" dirty="0" smtClean="0"/>
              <a:t>. </a:t>
            </a:r>
            <a:r>
              <a:rPr lang="en-US" sz="2400" baseline="30000" dirty="0"/>
              <a:t>47 </a:t>
            </a:r>
            <a:r>
              <a:rPr lang="en-US" sz="2400" dirty="0"/>
              <a:t>And if your eye causes you to stumble, pluck it out. It is better for you to enter the kingdom of God with one eye than to have two eyes and be thrown into hell, </a:t>
            </a:r>
            <a:r>
              <a:rPr lang="en-US" sz="2400" baseline="30000" dirty="0"/>
              <a:t>48 </a:t>
            </a:r>
            <a:r>
              <a:rPr lang="en-US" sz="2400" dirty="0" smtClean="0"/>
              <a:t>where “the </a:t>
            </a:r>
            <a:r>
              <a:rPr lang="en-US" sz="2400" dirty="0"/>
              <a:t>worms that eat them do not die</a:t>
            </a:r>
            <a:r>
              <a:rPr lang="en-US" sz="2400" dirty="0" smtClean="0"/>
              <a:t>, and </a:t>
            </a:r>
            <a:r>
              <a:rPr lang="en-US" sz="2400" dirty="0"/>
              <a:t>the fire is not quenched</a:t>
            </a:r>
            <a:r>
              <a:rPr lang="en-US" sz="2400" dirty="0" smtClean="0"/>
              <a:t>.”</a:t>
            </a:r>
            <a:endParaRPr lang="en-US" sz="2400" dirty="0"/>
          </a:p>
        </p:txBody>
      </p:sp>
    </p:spTree>
    <p:custDataLst>
      <p:tags r:id="rId1"/>
    </p:custDataLst>
    <p:extLst>
      <p:ext uri="{BB962C8B-B14F-4D97-AF65-F5344CB8AC3E}">
        <p14:creationId xmlns:p14="http://schemas.microsoft.com/office/powerpoint/2010/main" val="3662535750"/>
      </p:ext>
    </p:extLst>
  </p:cSld>
  <p:clrMapOvr>
    <a:masterClrMapping/>
  </p:clrMapOvr>
  <mc:AlternateContent xmlns:mc="http://schemas.openxmlformats.org/markup-compatibility/2006">
    <mc:Choice xmlns:p14="http://schemas.microsoft.com/office/powerpoint/2010/main" Requires="p14">
      <p:transition spd="slow" p14:dur="2000" advTm="50497"/>
    </mc:Choice>
    <mc:Fallback>
      <p:transition spd="slow" advTm="50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p>
          <a:p>
            <a:r>
              <a:rPr lang="en-US" dirty="0" smtClean="0"/>
              <a:t>Better to lose one’s life, hand, foot, eye</a:t>
            </a:r>
            <a:endParaRPr lang="en-US" dirty="0"/>
          </a:p>
        </p:txBody>
      </p:sp>
    </p:spTree>
    <p:custDataLst>
      <p:tags r:id="rId1"/>
    </p:custDataLst>
    <p:extLst>
      <p:ext uri="{BB962C8B-B14F-4D97-AF65-F5344CB8AC3E}">
        <p14:creationId xmlns:p14="http://schemas.microsoft.com/office/powerpoint/2010/main" val="2247286066"/>
      </p:ext>
    </p:extLst>
  </p:cSld>
  <p:clrMapOvr>
    <a:masterClrMapping/>
  </p:clrMapOvr>
  <mc:AlternateContent xmlns:mc="http://schemas.openxmlformats.org/markup-compatibility/2006">
    <mc:Choice xmlns:p14="http://schemas.microsoft.com/office/powerpoint/2010/main" Requires="p14">
      <p:transition spd="slow" p14:dur="2000" advTm="13714"/>
    </mc:Choice>
    <mc:Fallback>
      <p:transition spd="slow" advTm="13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16:19-24</a:t>
            </a:r>
            <a:endParaRPr lang="en-US" dirty="0"/>
          </a:p>
        </p:txBody>
      </p:sp>
      <p:sp>
        <p:nvSpPr>
          <p:cNvPr id="3" name="TextBox 2"/>
          <p:cNvSpPr txBox="1"/>
          <p:nvPr/>
        </p:nvSpPr>
        <p:spPr>
          <a:xfrm>
            <a:off x="842513" y="1524000"/>
            <a:ext cx="7391400" cy="4524315"/>
          </a:xfrm>
          <a:prstGeom prst="rect">
            <a:avLst/>
          </a:prstGeom>
          <a:noFill/>
        </p:spPr>
        <p:txBody>
          <a:bodyPr wrap="square" rtlCol="0">
            <a:spAutoFit/>
          </a:bodyPr>
          <a:lstStyle/>
          <a:p>
            <a:r>
              <a:rPr lang="en-US" sz="2400" baseline="30000" dirty="0"/>
              <a:t>19 </a:t>
            </a:r>
            <a:r>
              <a:rPr lang="en-US" sz="2400" dirty="0"/>
              <a:t>“There was a rich man who was dressed in purple and fine linen and lived in luxury every day. </a:t>
            </a:r>
            <a:r>
              <a:rPr lang="en-US" sz="2400" baseline="30000" dirty="0"/>
              <a:t>20 </a:t>
            </a:r>
            <a:r>
              <a:rPr lang="en-US" sz="2400" dirty="0"/>
              <a:t>At his gate was laid a beggar named Lazarus, covered with sores </a:t>
            </a:r>
            <a:r>
              <a:rPr lang="en-US" sz="2400" baseline="30000" dirty="0"/>
              <a:t>21 </a:t>
            </a:r>
            <a:r>
              <a:rPr lang="en-US" sz="2400" dirty="0"/>
              <a:t>and longing to eat what fell from the rich man’s table. Even the dogs came and licked his sores.</a:t>
            </a:r>
          </a:p>
          <a:p>
            <a:r>
              <a:rPr lang="en-US" sz="2400" baseline="30000" dirty="0"/>
              <a:t>22 </a:t>
            </a:r>
            <a:r>
              <a:rPr lang="en-US" sz="2400" dirty="0"/>
              <a:t>“The time came when the beggar died and the angels carried him to Abraham’s side. The rich man also died and was buried. </a:t>
            </a:r>
            <a:r>
              <a:rPr lang="en-US" sz="2400" baseline="30000" dirty="0"/>
              <a:t>23 </a:t>
            </a:r>
            <a:r>
              <a:rPr lang="en-US" sz="2400" dirty="0"/>
              <a:t>In Hades, where he was in torment, he looked up and saw Abraham far away, with Lazarus by his side. </a:t>
            </a:r>
            <a:r>
              <a:rPr lang="en-US" sz="2400" baseline="30000" dirty="0"/>
              <a:t>24 </a:t>
            </a:r>
            <a:r>
              <a:rPr lang="en-US" sz="2400" dirty="0"/>
              <a:t>So he called to him, ‘Father Abraham, have pity on me and send Lazarus to dip the tip of his finger in water and cool my tongue, because I am in agony in this fire</a:t>
            </a:r>
            <a:r>
              <a:rPr lang="en-US" sz="2400" dirty="0" smtClean="0"/>
              <a:t>.’</a:t>
            </a:r>
            <a:endParaRPr lang="en-US" sz="2400" dirty="0"/>
          </a:p>
        </p:txBody>
      </p:sp>
    </p:spTree>
    <p:custDataLst>
      <p:tags r:id="rId1"/>
    </p:custDataLst>
    <p:extLst>
      <p:ext uri="{BB962C8B-B14F-4D97-AF65-F5344CB8AC3E}">
        <p14:creationId xmlns:p14="http://schemas.microsoft.com/office/powerpoint/2010/main" val="1508404564"/>
      </p:ext>
    </p:extLst>
  </p:cSld>
  <p:clrMapOvr>
    <a:masterClrMapping/>
  </p:clrMapOvr>
  <mc:AlternateContent xmlns:mc="http://schemas.openxmlformats.org/markup-compatibility/2006">
    <mc:Choice xmlns:p14="http://schemas.microsoft.com/office/powerpoint/2010/main" Requires="p14">
      <p:transition spd="slow" p14:dur="2000" advTm="50034"/>
    </mc:Choice>
    <mc:Fallback>
      <p:transition spd="slow" advTm="500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16:25-31</a:t>
            </a:r>
            <a:endParaRPr lang="en-US" dirty="0"/>
          </a:p>
        </p:txBody>
      </p:sp>
      <p:sp>
        <p:nvSpPr>
          <p:cNvPr id="3" name="TextBox 2"/>
          <p:cNvSpPr txBox="1"/>
          <p:nvPr/>
        </p:nvSpPr>
        <p:spPr>
          <a:xfrm>
            <a:off x="848264" y="1447800"/>
            <a:ext cx="7239000" cy="4708981"/>
          </a:xfrm>
          <a:prstGeom prst="rect">
            <a:avLst/>
          </a:prstGeom>
          <a:noFill/>
        </p:spPr>
        <p:txBody>
          <a:bodyPr wrap="square" rtlCol="0">
            <a:spAutoFit/>
          </a:bodyPr>
          <a:lstStyle/>
          <a:p>
            <a:r>
              <a:rPr lang="en-US" sz="2000" baseline="30000" dirty="0"/>
              <a:t>25 </a:t>
            </a:r>
            <a:r>
              <a:rPr lang="en-US" sz="2000" dirty="0"/>
              <a:t>“But Abraham replied, ‘Son, remember that in your lifetime you received your good things, while Lazarus received bad things, but now he is comforted here and you are in agony. </a:t>
            </a:r>
            <a:r>
              <a:rPr lang="en-US" sz="2000" baseline="30000" dirty="0"/>
              <a:t>26 </a:t>
            </a:r>
            <a:r>
              <a:rPr lang="en-US" sz="2000" dirty="0"/>
              <a:t>And besides all this, between us and you a great chasm has been set in place, so that those who want to go from here to you cannot, nor can anyone cross over from there to us.’</a:t>
            </a:r>
          </a:p>
          <a:p>
            <a:r>
              <a:rPr lang="en-US" sz="2000" baseline="30000" dirty="0"/>
              <a:t>27 </a:t>
            </a:r>
            <a:r>
              <a:rPr lang="en-US" sz="2000" dirty="0"/>
              <a:t>“He answered, ‘Then I beg you, father, send Lazarus to my family, </a:t>
            </a:r>
            <a:r>
              <a:rPr lang="en-US" sz="2000" baseline="30000" dirty="0"/>
              <a:t>28 </a:t>
            </a:r>
            <a:r>
              <a:rPr lang="en-US" sz="2000" dirty="0"/>
              <a:t>for I have five brothers. Let him warn them, so that they will not also come to this place of torment.’</a:t>
            </a:r>
          </a:p>
          <a:p>
            <a:r>
              <a:rPr lang="en-US" sz="2000" baseline="30000" dirty="0"/>
              <a:t>29 </a:t>
            </a:r>
            <a:r>
              <a:rPr lang="en-US" sz="2000" dirty="0"/>
              <a:t>“Abraham replied, ‘They have Moses and the Prophets; let them listen to them.’</a:t>
            </a:r>
          </a:p>
          <a:p>
            <a:r>
              <a:rPr lang="en-US" sz="2000" baseline="30000" dirty="0"/>
              <a:t>30 </a:t>
            </a:r>
            <a:r>
              <a:rPr lang="en-US" sz="2000" dirty="0"/>
              <a:t>“‘No, father Abraham,’ he said, ‘but if someone from the dead goes to them, they will repent.’</a:t>
            </a:r>
          </a:p>
          <a:p>
            <a:r>
              <a:rPr lang="en-US" sz="2000" baseline="30000" dirty="0"/>
              <a:t>31 </a:t>
            </a:r>
            <a:r>
              <a:rPr lang="en-US" sz="2000" dirty="0"/>
              <a:t>“He said to him, ‘If they do not listen to Moses and the Prophets, they will not be convinced even if someone rises from the dead</a:t>
            </a:r>
            <a:r>
              <a:rPr lang="en-US" sz="2000" dirty="0" smtClean="0"/>
              <a:t>.’”</a:t>
            </a:r>
            <a:endParaRPr lang="en-US" sz="2000" dirty="0"/>
          </a:p>
        </p:txBody>
      </p:sp>
    </p:spTree>
    <p:custDataLst>
      <p:tags r:id="rId1"/>
    </p:custDataLst>
    <p:extLst>
      <p:ext uri="{BB962C8B-B14F-4D97-AF65-F5344CB8AC3E}">
        <p14:creationId xmlns:p14="http://schemas.microsoft.com/office/powerpoint/2010/main" val="2768882515"/>
      </p:ext>
    </p:extLst>
  </p:cSld>
  <p:clrMapOvr>
    <a:masterClrMapping/>
  </p:clrMapOvr>
  <mc:AlternateContent xmlns:mc="http://schemas.openxmlformats.org/markup-compatibility/2006">
    <mc:Choice xmlns:p14="http://schemas.microsoft.com/office/powerpoint/2010/main" Requires="p14">
      <p:transition spd="slow" p14:dur="2000" advTm="52226"/>
    </mc:Choice>
    <mc:Fallback>
      <p:transition spd="slow" advTm="52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p>
          <a:p>
            <a:r>
              <a:rPr lang="en-US" dirty="0" smtClean="0"/>
              <a:t>Better to lose life, hand, foot, eye</a:t>
            </a:r>
          </a:p>
          <a:p>
            <a:r>
              <a:rPr lang="en-US" dirty="0" smtClean="0"/>
              <a:t>Torment, agony of fire, no relief</a:t>
            </a:r>
            <a:endParaRPr lang="en-US" dirty="0"/>
          </a:p>
        </p:txBody>
      </p:sp>
    </p:spTree>
    <p:custDataLst>
      <p:tags r:id="rId1"/>
    </p:custDataLst>
    <p:extLst>
      <p:ext uri="{BB962C8B-B14F-4D97-AF65-F5344CB8AC3E}">
        <p14:creationId xmlns:p14="http://schemas.microsoft.com/office/powerpoint/2010/main" val="1162429136"/>
      </p:ext>
    </p:extLst>
  </p:cSld>
  <p:clrMapOvr>
    <a:masterClrMapping/>
  </p:clrMapOvr>
  <mc:AlternateContent xmlns:mc="http://schemas.openxmlformats.org/markup-compatibility/2006">
    <mc:Choice xmlns:p14="http://schemas.microsoft.com/office/powerpoint/2010/main" Requires="p14">
      <p:transition spd="slow" p14:dur="2000" advTm="8565"/>
    </mc:Choice>
    <mc:Fallback>
      <p:transition spd="slow" advTm="85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Thessalonians 1:9</a:t>
            </a:r>
            <a:endParaRPr lang="en-US" dirty="0"/>
          </a:p>
        </p:txBody>
      </p:sp>
      <p:sp>
        <p:nvSpPr>
          <p:cNvPr id="3" name="TextBox 2"/>
          <p:cNvSpPr txBox="1"/>
          <p:nvPr/>
        </p:nvSpPr>
        <p:spPr>
          <a:xfrm>
            <a:off x="1524000" y="2119223"/>
            <a:ext cx="6629400" cy="2062103"/>
          </a:xfrm>
          <a:prstGeom prst="rect">
            <a:avLst/>
          </a:prstGeom>
          <a:noFill/>
        </p:spPr>
        <p:txBody>
          <a:bodyPr wrap="square" rtlCol="0">
            <a:spAutoFit/>
          </a:bodyPr>
          <a:lstStyle/>
          <a:p>
            <a:r>
              <a:rPr lang="en-US" sz="3200" baseline="30000" dirty="0"/>
              <a:t>9 </a:t>
            </a:r>
            <a:r>
              <a:rPr lang="en-US" sz="3200" dirty="0"/>
              <a:t>They will be punished with everlasting destruction and shut out from the presence of the Lord and from the glory of his </a:t>
            </a:r>
            <a:r>
              <a:rPr lang="en-US" sz="3200" dirty="0" smtClean="0"/>
              <a:t>might.</a:t>
            </a:r>
            <a:endParaRPr lang="en-US" sz="3200" dirty="0"/>
          </a:p>
        </p:txBody>
      </p:sp>
    </p:spTree>
    <p:custDataLst>
      <p:tags r:id="rId1"/>
    </p:custDataLst>
    <p:extLst>
      <p:ext uri="{BB962C8B-B14F-4D97-AF65-F5344CB8AC3E}">
        <p14:creationId xmlns:p14="http://schemas.microsoft.com/office/powerpoint/2010/main" val="1695814626"/>
      </p:ext>
    </p:extLst>
  </p:cSld>
  <p:clrMapOvr>
    <a:masterClrMapping/>
  </p:clrMapOvr>
  <mc:AlternateContent xmlns:mc="http://schemas.openxmlformats.org/markup-compatibility/2006">
    <mc:Choice xmlns:p14="http://schemas.microsoft.com/office/powerpoint/2010/main" Requires="p14">
      <p:transition spd="slow" p14:dur="2000" advTm="9322"/>
    </mc:Choice>
    <mc:Fallback>
      <p:transition spd="slow" advTm="9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533400" y="1524000"/>
            <a:ext cx="8229600" cy="4525963"/>
          </a:xfrm>
        </p:spPr>
        <p:txBody>
          <a:bodyPr>
            <a:normAutofit fontScale="92500" lnSpcReduction="20000"/>
          </a:bodyPr>
          <a:lstStyle/>
          <a:p>
            <a:r>
              <a:rPr lang="en-US" dirty="0" smtClean="0"/>
              <a:t>Why am I giving a talk like this when I don’t like in-your-face confrontation?</a:t>
            </a:r>
          </a:p>
          <a:p>
            <a:r>
              <a:rPr lang="en-US" dirty="0" smtClean="0"/>
              <a:t>Because of an incident I witnessed in the summer of 1966 at the Madison (Wisconsin) Zoo.</a:t>
            </a:r>
          </a:p>
          <a:p>
            <a:pPr lvl="1"/>
            <a:r>
              <a:rPr lang="en-US" dirty="0" smtClean="0"/>
              <a:t>Some children were playing very near the elephant cage, inside the outer barrier.</a:t>
            </a:r>
          </a:p>
          <a:p>
            <a:pPr lvl="1"/>
            <a:r>
              <a:rPr lang="en-US" dirty="0" smtClean="0"/>
              <a:t>I thought this was foolish, but their mothers were present, so I thought I’d better not interfere.</a:t>
            </a:r>
          </a:p>
          <a:p>
            <a:pPr lvl="1"/>
            <a:r>
              <a:rPr lang="en-US" dirty="0" smtClean="0"/>
              <a:t>A few minutes later, I heard a scream. The youngest child had crawled thru the bars, and was being trampled to death by the elephant.</a:t>
            </a:r>
            <a:endParaRPr lang="en-US" dirty="0"/>
          </a:p>
        </p:txBody>
      </p:sp>
    </p:spTree>
    <p:custDataLst>
      <p:tags r:id="rId1"/>
    </p:custDataLst>
    <p:extLst>
      <p:ext uri="{BB962C8B-B14F-4D97-AF65-F5344CB8AC3E}">
        <p14:creationId xmlns:p14="http://schemas.microsoft.com/office/powerpoint/2010/main" val="3758250163"/>
      </p:ext>
    </p:extLst>
  </p:cSld>
  <p:clrMapOvr>
    <a:masterClrMapping/>
  </p:clrMapOvr>
  <mc:AlternateContent xmlns:mc="http://schemas.openxmlformats.org/markup-compatibility/2006">
    <mc:Choice xmlns:p14="http://schemas.microsoft.com/office/powerpoint/2010/main" Requires="p14">
      <p:transition spd="slow" p14:dur="2000" advTm="98827"/>
    </mc:Choice>
    <mc:Fallback>
      <p:transition spd="slow" advTm="988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normAutofit lnSpcReduction="10000"/>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p>
          <a:p>
            <a:r>
              <a:rPr lang="en-US" dirty="0" smtClean="0"/>
              <a:t>Better to lose life, hand, foot, eye</a:t>
            </a:r>
          </a:p>
          <a:p>
            <a:r>
              <a:rPr lang="en-US" dirty="0" smtClean="0"/>
              <a:t>Torment, agony of fire, no relief</a:t>
            </a:r>
          </a:p>
          <a:p>
            <a:r>
              <a:rPr lang="en-US" dirty="0" smtClean="0"/>
              <a:t>Everlasting destruction, shut out from God’s presence</a:t>
            </a:r>
            <a:endParaRPr lang="en-US" dirty="0"/>
          </a:p>
        </p:txBody>
      </p:sp>
    </p:spTree>
    <p:custDataLst>
      <p:tags r:id="rId1"/>
    </p:custDataLst>
    <p:extLst>
      <p:ext uri="{BB962C8B-B14F-4D97-AF65-F5344CB8AC3E}">
        <p14:creationId xmlns:p14="http://schemas.microsoft.com/office/powerpoint/2010/main" val="1485196432"/>
      </p:ext>
    </p:extLst>
  </p:cSld>
  <p:clrMapOvr>
    <a:masterClrMapping/>
  </p:clrMapOvr>
  <mc:AlternateContent xmlns:mc="http://schemas.openxmlformats.org/markup-compatibility/2006">
    <mc:Choice xmlns:p14="http://schemas.microsoft.com/office/powerpoint/2010/main" Requires="p14">
      <p:transition spd="slow" p14:dur="2000" advTm="7779"/>
    </mc:Choice>
    <mc:Fallback>
      <p:transition spd="slow" advTm="7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14:9-11</a:t>
            </a:r>
            <a:endParaRPr lang="en-US" dirty="0"/>
          </a:p>
        </p:txBody>
      </p:sp>
      <p:sp>
        <p:nvSpPr>
          <p:cNvPr id="3" name="TextBox 2"/>
          <p:cNvSpPr txBox="1"/>
          <p:nvPr/>
        </p:nvSpPr>
        <p:spPr>
          <a:xfrm>
            <a:off x="914400" y="1752600"/>
            <a:ext cx="7162800" cy="4154984"/>
          </a:xfrm>
          <a:prstGeom prst="rect">
            <a:avLst/>
          </a:prstGeom>
          <a:noFill/>
        </p:spPr>
        <p:txBody>
          <a:bodyPr wrap="square" rtlCol="0">
            <a:spAutoFit/>
          </a:bodyPr>
          <a:lstStyle/>
          <a:p>
            <a:r>
              <a:rPr lang="en-US" sz="2400" baseline="30000" dirty="0"/>
              <a:t>9 </a:t>
            </a:r>
            <a:r>
              <a:rPr lang="en-US" sz="2400" dirty="0"/>
              <a:t>A third angel followed them and said in a loud voice: “If anyone worships the beast and its image and receives its mark on their forehead or on their hand, </a:t>
            </a:r>
            <a:r>
              <a:rPr lang="en-US" sz="2400" baseline="30000" dirty="0"/>
              <a:t>10 </a:t>
            </a:r>
            <a:r>
              <a:rPr lang="en-US" sz="2400" dirty="0"/>
              <a:t>they, too, will drink the wine of God’s fury, which has been poured full strength into the cup of his wrath. They will be tormented with burning sulfur in the presence of the holy angels and of the Lamb. </a:t>
            </a:r>
            <a:r>
              <a:rPr lang="en-US" sz="2400" baseline="30000" dirty="0"/>
              <a:t>11 </a:t>
            </a:r>
            <a:r>
              <a:rPr lang="en-US" sz="2400" dirty="0"/>
              <a:t>And the smoke of their torment will rise for ever and ever. There will be no rest day or night for those who worship the beast and its image, or for anyone who receives the mark of its name.”</a:t>
            </a:r>
          </a:p>
        </p:txBody>
      </p:sp>
    </p:spTree>
    <p:custDataLst>
      <p:tags r:id="rId1"/>
    </p:custDataLst>
    <p:extLst>
      <p:ext uri="{BB962C8B-B14F-4D97-AF65-F5344CB8AC3E}">
        <p14:creationId xmlns:p14="http://schemas.microsoft.com/office/powerpoint/2010/main" val="450963925"/>
      </p:ext>
    </p:extLst>
  </p:cSld>
  <p:clrMapOvr>
    <a:masterClrMapping/>
  </p:clrMapOvr>
  <mc:AlternateContent xmlns:mc="http://schemas.openxmlformats.org/markup-compatibility/2006">
    <mc:Choice xmlns:p14="http://schemas.microsoft.com/office/powerpoint/2010/main" Requires="p14">
      <p:transition spd="slow" p14:dur="2000" advTm="38005"/>
    </mc:Choice>
    <mc:Fallback>
      <p:transition spd="slow" advTm="380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p>
          <a:p>
            <a:r>
              <a:rPr lang="en-US" dirty="0" smtClean="0"/>
              <a:t>Better to lose life, hand, foot, eye</a:t>
            </a:r>
          </a:p>
          <a:p>
            <a:r>
              <a:rPr lang="en-US" dirty="0" smtClean="0"/>
              <a:t>Torment, agony of fire, no relief</a:t>
            </a:r>
          </a:p>
          <a:p>
            <a:r>
              <a:rPr lang="en-US" dirty="0" smtClean="0"/>
              <a:t>Everlasting destruction, shut out from God’s presence</a:t>
            </a:r>
          </a:p>
          <a:p>
            <a:r>
              <a:rPr lang="en-US" dirty="0" smtClean="0"/>
              <a:t>Wrath of God, tormented with fire &amp; sulfur, smoke rises forever, no rest</a:t>
            </a:r>
            <a:endParaRPr lang="en-US" dirty="0"/>
          </a:p>
        </p:txBody>
      </p:sp>
    </p:spTree>
    <p:custDataLst>
      <p:tags r:id="rId1"/>
    </p:custDataLst>
    <p:extLst>
      <p:ext uri="{BB962C8B-B14F-4D97-AF65-F5344CB8AC3E}">
        <p14:creationId xmlns:p14="http://schemas.microsoft.com/office/powerpoint/2010/main" val="3773470862"/>
      </p:ext>
    </p:extLst>
  </p:cSld>
  <p:clrMapOvr>
    <a:masterClrMapping/>
  </p:clrMapOvr>
  <mc:AlternateContent xmlns:mc="http://schemas.openxmlformats.org/markup-compatibility/2006">
    <mc:Choice xmlns:p14="http://schemas.microsoft.com/office/powerpoint/2010/main" Requires="p14">
      <p:transition spd="slow" p14:dur="2000" advTm="7883"/>
    </mc:Choice>
    <mc:Fallback>
      <p:transition spd="slow" advTm="78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20:10-15</a:t>
            </a:r>
            <a:endParaRPr lang="en-US" dirty="0"/>
          </a:p>
        </p:txBody>
      </p:sp>
      <p:sp>
        <p:nvSpPr>
          <p:cNvPr id="3" name="TextBox 2"/>
          <p:cNvSpPr txBox="1"/>
          <p:nvPr/>
        </p:nvSpPr>
        <p:spPr>
          <a:xfrm>
            <a:off x="1066800" y="1447800"/>
            <a:ext cx="6934200" cy="4708981"/>
          </a:xfrm>
          <a:prstGeom prst="rect">
            <a:avLst/>
          </a:prstGeom>
          <a:noFill/>
        </p:spPr>
        <p:txBody>
          <a:bodyPr wrap="square" rtlCol="0">
            <a:spAutoFit/>
          </a:bodyPr>
          <a:lstStyle/>
          <a:p>
            <a:r>
              <a:rPr lang="en-US" sz="2000" baseline="30000" dirty="0"/>
              <a:t>10 </a:t>
            </a:r>
            <a:r>
              <a:rPr lang="en-US" sz="2000" dirty="0"/>
              <a:t>And the devil, who deceived them, was thrown into the lake of burning sulfur, where the beast and the false prophet had been thrown. They will be tormented day and night for ever and ever</a:t>
            </a:r>
            <a:r>
              <a:rPr lang="en-US" sz="2000" dirty="0" smtClean="0"/>
              <a:t>.</a:t>
            </a:r>
            <a:endParaRPr lang="en-US" sz="2000" b="1" dirty="0"/>
          </a:p>
          <a:p>
            <a:r>
              <a:rPr lang="en-US" sz="2000" baseline="30000" dirty="0"/>
              <a:t>11 </a:t>
            </a:r>
            <a:r>
              <a:rPr lang="en-US" sz="2000" dirty="0"/>
              <a:t>Then I saw a great white throne and him who was seated on it. The earth and the heavens fled from his presence, and there was no place for them. </a:t>
            </a:r>
            <a:r>
              <a:rPr lang="en-US" sz="2000" baseline="30000" dirty="0"/>
              <a:t>12 </a:t>
            </a:r>
            <a:r>
              <a:rPr lang="en-US" sz="2000" dirty="0"/>
              <a:t>And I saw the dead, great and small, standing before the throne, and books were opened. Another book was opened, which is the book of life. The dead were judged according to what they had done as recorded in the books. </a:t>
            </a:r>
            <a:r>
              <a:rPr lang="en-US" sz="2000" baseline="30000" dirty="0"/>
              <a:t>13 </a:t>
            </a:r>
            <a:r>
              <a:rPr lang="en-US" sz="2000" dirty="0"/>
              <a:t>The sea gave up the dead that were in it, and death and Hades gave up the dead that were in them, and each person was judged according to what they had done. </a:t>
            </a:r>
            <a:r>
              <a:rPr lang="en-US" sz="2000" baseline="30000" dirty="0"/>
              <a:t>14 </a:t>
            </a:r>
            <a:r>
              <a:rPr lang="en-US" sz="2000" dirty="0"/>
              <a:t>Then death and Hades were thrown into the lake of fire. The lake of fire is the second death. </a:t>
            </a:r>
            <a:r>
              <a:rPr lang="en-US" sz="2000" baseline="30000" dirty="0"/>
              <a:t>15 </a:t>
            </a:r>
            <a:r>
              <a:rPr lang="en-US" sz="2000" dirty="0"/>
              <a:t>Anyone whose name was not found written in the book of life was thrown into the lake of fire</a:t>
            </a:r>
            <a:r>
              <a:rPr lang="en-US" sz="2000" dirty="0" smtClean="0"/>
              <a:t>.</a:t>
            </a:r>
            <a:endParaRPr lang="en-US" sz="2000" dirty="0"/>
          </a:p>
        </p:txBody>
      </p:sp>
    </p:spTree>
    <p:custDataLst>
      <p:tags r:id="rId1"/>
    </p:custDataLst>
    <p:extLst>
      <p:ext uri="{BB962C8B-B14F-4D97-AF65-F5344CB8AC3E}">
        <p14:creationId xmlns:p14="http://schemas.microsoft.com/office/powerpoint/2010/main" val="2143604591"/>
      </p:ext>
    </p:extLst>
  </p:cSld>
  <p:clrMapOvr>
    <a:masterClrMapping/>
  </p:clrMapOvr>
  <mc:AlternateContent xmlns:mc="http://schemas.openxmlformats.org/markup-compatibility/2006">
    <mc:Choice xmlns:p14="http://schemas.microsoft.com/office/powerpoint/2010/main" Requires="p14">
      <p:transition spd="slow" p14:dur="2000" advTm="53552"/>
    </mc:Choice>
    <mc:Fallback>
      <p:transition spd="slow" advTm="535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Corpses, worms, fire, loathsomeness</a:t>
            </a:r>
          </a:p>
          <a:p>
            <a:r>
              <a:rPr lang="en-US" dirty="0" smtClean="0"/>
              <a:t>Shame, everlasting contempt</a:t>
            </a:r>
          </a:p>
          <a:p>
            <a:r>
              <a:rPr lang="en-US" dirty="0" smtClean="0"/>
              <a:t>Destruction of both body and soul</a:t>
            </a:r>
          </a:p>
          <a:p>
            <a:r>
              <a:rPr lang="en-US" dirty="0" smtClean="0"/>
              <a:t>Fiery furnace, weeping, gnashing of teeth</a:t>
            </a:r>
          </a:p>
          <a:p>
            <a:r>
              <a:rPr lang="en-US" dirty="0" smtClean="0"/>
              <a:t>Better to lose life, hand, foot, eye</a:t>
            </a:r>
          </a:p>
          <a:p>
            <a:r>
              <a:rPr lang="en-US" dirty="0" smtClean="0"/>
              <a:t>Torment, agony of fire, no relief</a:t>
            </a:r>
          </a:p>
          <a:p>
            <a:r>
              <a:rPr lang="en-US" dirty="0" smtClean="0"/>
              <a:t>Everlasting destruction, shut out from God’s presence</a:t>
            </a:r>
          </a:p>
          <a:p>
            <a:r>
              <a:rPr lang="en-US" dirty="0" smtClean="0"/>
              <a:t>Wrath of God, tormented with fire &amp; sulfur, smoke rises forever, no rest</a:t>
            </a:r>
          </a:p>
          <a:p>
            <a:r>
              <a:rPr lang="en-US" dirty="0" smtClean="0"/>
              <a:t>Lake of fire, second death</a:t>
            </a:r>
            <a:endParaRPr lang="en-US" dirty="0"/>
          </a:p>
        </p:txBody>
      </p:sp>
    </p:spTree>
    <p:custDataLst>
      <p:tags r:id="rId1"/>
    </p:custDataLst>
    <p:extLst>
      <p:ext uri="{BB962C8B-B14F-4D97-AF65-F5344CB8AC3E}">
        <p14:creationId xmlns:p14="http://schemas.microsoft.com/office/powerpoint/2010/main" val="2398615145"/>
      </p:ext>
    </p:extLst>
  </p:cSld>
  <p:clrMapOvr>
    <a:masterClrMapping/>
  </p:clrMapOvr>
  <mc:AlternateContent xmlns:mc="http://schemas.openxmlformats.org/markup-compatibility/2006">
    <mc:Choice xmlns:p14="http://schemas.microsoft.com/office/powerpoint/2010/main" Requires="p14">
      <p:transition spd="slow" p14:dur="2000" advTm="75519"/>
    </mc:Choice>
    <mc:Fallback>
      <p:transition spd="slow" advTm="75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Hell is Characterized</a:t>
            </a:r>
          </a:p>
        </p:txBody>
      </p:sp>
      <p:sp>
        <p:nvSpPr>
          <p:cNvPr id="3" name="Content Placeholder 2"/>
          <p:cNvSpPr>
            <a:spLocks noGrp="1"/>
          </p:cNvSpPr>
          <p:nvPr>
            <p:ph idx="1"/>
          </p:nvPr>
        </p:nvSpPr>
        <p:spPr>
          <a:xfrm>
            <a:off x="1066800" y="1752600"/>
            <a:ext cx="6858000" cy="3733800"/>
          </a:xfrm>
        </p:spPr>
        <p:txBody>
          <a:bodyPr/>
          <a:lstStyle/>
          <a:p>
            <a:r>
              <a:rPr lang="en-US" dirty="0" smtClean="0"/>
              <a:t>This is not a complete listing of passages about hell.</a:t>
            </a:r>
          </a:p>
          <a:p>
            <a:r>
              <a:rPr lang="en-US" dirty="0" smtClean="0"/>
              <a:t>It does include most of the major passages and pictures…</a:t>
            </a:r>
          </a:p>
          <a:p>
            <a:r>
              <a:rPr lang="en-US" dirty="0" smtClean="0"/>
              <a:t>… except for the concept of “outer darkness” given in Matthew 22 and 25.</a:t>
            </a:r>
            <a:endParaRPr lang="en-US" dirty="0"/>
          </a:p>
        </p:txBody>
      </p:sp>
    </p:spTree>
    <p:custDataLst>
      <p:tags r:id="rId1"/>
    </p:custDataLst>
    <p:extLst>
      <p:ext uri="{BB962C8B-B14F-4D97-AF65-F5344CB8AC3E}">
        <p14:creationId xmlns:p14="http://schemas.microsoft.com/office/powerpoint/2010/main" val="2936433503"/>
      </p:ext>
    </p:extLst>
  </p:cSld>
  <p:clrMapOvr>
    <a:masterClrMapping/>
  </p:clrMapOvr>
  <mc:AlternateContent xmlns:mc="http://schemas.openxmlformats.org/markup-compatibility/2006">
    <mc:Choice xmlns:p14="http://schemas.microsoft.com/office/powerpoint/2010/main" Requires="p14">
      <p:transition spd="slow" p14:dur="2000" advTm="86292"/>
    </mc:Choice>
    <mc:Fallback>
      <p:transition spd="slow" advTm="86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Hell?</a:t>
            </a:r>
            <a:endParaRPr lang="en-US" dirty="0"/>
          </a:p>
        </p:txBody>
      </p:sp>
      <p:sp>
        <p:nvSpPr>
          <p:cNvPr id="3" name="Content Placeholder 2"/>
          <p:cNvSpPr>
            <a:spLocks noGrp="1"/>
          </p:cNvSpPr>
          <p:nvPr>
            <p:ph idx="1"/>
          </p:nvPr>
        </p:nvSpPr>
        <p:spPr>
          <a:xfrm>
            <a:off x="1143000" y="1600200"/>
            <a:ext cx="6553200" cy="4525963"/>
          </a:xfrm>
        </p:spPr>
        <p:txBody>
          <a:bodyPr/>
          <a:lstStyle/>
          <a:p>
            <a:r>
              <a:rPr lang="en-US" dirty="0" smtClean="0"/>
              <a:t>There are also misconceptions here, based on the literal idea that the Bible teaches a three-story universe with heaven as the attic and hell as the basement.</a:t>
            </a:r>
          </a:p>
          <a:p>
            <a:r>
              <a:rPr lang="en-US" dirty="0" smtClean="0"/>
              <a:t>The view of Dante in his </a:t>
            </a:r>
            <a:r>
              <a:rPr lang="en-US" i="1" dirty="0" smtClean="0"/>
              <a:t>Divine Comedy</a:t>
            </a:r>
            <a:r>
              <a:rPr lang="en-US" dirty="0" smtClean="0"/>
              <a:t> is only slightly more sophisticated.</a:t>
            </a:r>
            <a:endParaRPr lang="en-US" dirty="0"/>
          </a:p>
        </p:txBody>
      </p:sp>
    </p:spTree>
    <p:custDataLst>
      <p:tags r:id="rId1"/>
    </p:custDataLst>
    <p:extLst>
      <p:ext uri="{BB962C8B-B14F-4D97-AF65-F5344CB8AC3E}">
        <p14:creationId xmlns:p14="http://schemas.microsoft.com/office/powerpoint/2010/main" val="1253994404"/>
      </p:ext>
    </p:extLst>
  </p:cSld>
  <p:clrMapOvr>
    <a:masterClrMapping/>
  </p:clrMapOvr>
  <mc:AlternateContent xmlns:mc="http://schemas.openxmlformats.org/markup-compatibility/2006">
    <mc:Choice xmlns:p14="http://schemas.microsoft.com/office/powerpoint/2010/main" Requires="p14">
      <p:transition spd="slow" p14:dur="2000" advTm="90633"/>
    </mc:Choice>
    <mc:Fallback>
      <p:transition spd="slow" advTm="90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Hell?</a:t>
            </a:r>
          </a:p>
        </p:txBody>
      </p:sp>
      <p:sp>
        <p:nvSpPr>
          <p:cNvPr id="3" name="Content Placeholder 2"/>
          <p:cNvSpPr>
            <a:spLocks noGrp="1"/>
          </p:cNvSpPr>
          <p:nvPr>
            <p:ph idx="1"/>
          </p:nvPr>
        </p:nvSpPr>
        <p:spPr>
          <a:xfrm>
            <a:off x="762000" y="1676400"/>
            <a:ext cx="7391400" cy="4525963"/>
          </a:xfrm>
        </p:spPr>
        <p:txBody>
          <a:bodyPr>
            <a:normAutofit lnSpcReduction="10000"/>
          </a:bodyPr>
          <a:lstStyle/>
          <a:p>
            <a:r>
              <a:rPr lang="en-US" dirty="0" smtClean="0"/>
              <a:t>Others claim the biblical view of hell is a physical cavern in the earth to which bodies roll after burial.</a:t>
            </a:r>
          </a:p>
          <a:p>
            <a:r>
              <a:rPr lang="en-US" dirty="0" smtClean="0"/>
              <a:t>This is absurd, as it doesn’t fit some of the phenomena observed by the ancients themselves.</a:t>
            </a:r>
          </a:p>
          <a:p>
            <a:r>
              <a:rPr lang="en-US" dirty="0" smtClean="0"/>
              <a:t>The Jews gathered up the bones about a year after burial and stored them away in bone boxes.</a:t>
            </a:r>
            <a:endParaRPr lang="en-US" dirty="0"/>
          </a:p>
        </p:txBody>
      </p:sp>
    </p:spTree>
    <p:custDataLst>
      <p:tags r:id="rId1"/>
    </p:custDataLst>
    <p:extLst>
      <p:ext uri="{BB962C8B-B14F-4D97-AF65-F5344CB8AC3E}">
        <p14:creationId xmlns:p14="http://schemas.microsoft.com/office/powerpoint/2010/main" val="880629078"/>
      </p:ext>
    </p:extLst>
  </p:cSld>
  <p:clrMapOvr>
    <a:masterClrMapping/>
  </p:clrMapOvr>
  <mc:AlternateContent xmlns:mc="http://schemas.openxmlformats.org/markup-compatibility/2006">
    <mc:Choice xmlns:p14="http://schemas.microsoft.com/office/powerpoint/2010/main" Requires="p14">
      <p:transition spd="slow" p14:dur="2000" advTm="88127"/>
    </mc:Choice>
    <mc:Fallback>
      <p:transition spd="slow" advTm="881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Biblical View of Its Location</a:t>
            </a:r>
            <a:endParaRPr lang="en-US" dirty="0"/>
          </a:p>
        </p:txBody>
      </p:sp>
      <p:sp>
        <p:nvSpPr>
          <p:cNvPr id="3" name="Content Placeholder 2"/>
          <p:cNvSpPr>
            <a:spLocks noGrp="1"/>
          </p:cNvSpPr>
          <p:nvPr>
            <p:ph idx="1"/>
          </p:nvPr>
        </p:nvSpPr>
        <p:spPr>
          <a:xfrm>
            <a:off x="1524000" y="1600200"/>
            <a:ext cx="6248400" cy="4525963"/>
          </a:xfrm>
        </p:spPr>
        <p:txBody>
          <a:bodyPr/>
          <a:lstStyle/>
          <a:p>
            <a:r>
              <a:rPr lang="en-US" dirty="0" smtClean="0"/>
              <a:t>We can illustrate the Bible’s teaching from two passages we looked at earlier:</a:t>
            </a:r>
          </a:p>
          <a:p>
            <a:pPr lvl="1"/>
            <a:r>
              <a:rPr lang="en-US" dirty="0" smtClean="0"/>
              <a:t>Luke 16:9-31</a:t>
            </a:r>
          </a:p>
          <a:p>
            <a:pPr lvl="1"/>
            <a:r>
              <a:rPr lang="en-US" dirty="0" smtClean="0"/>
              <a:t>Isaiah 66:22-24</a:t>
            </a:r>
          </a:p>
          <a:p>
            <a:r>
              <a:rPr lang="en-US" dirty="0" smtClean="0"/>
              <a:t>Let’s see.</a:t>
            </a:r>
            <a:endParaRPr lang="en-US" dirty="0"/>
          </a:p>
        </p:txBody>
      </p:sp>
    </p:spTree>
    <p:custDataLst>
      <p:tags r:id="rId1"/>
    </p:custDataLst>
    <p:extLst>
      <p:ext uri="{BB962C8B-B14F-4D97-AF65-F5344CB8AC3E}">
        <p14:creationId xmlns:p14="http://schemas.microsoft.com/office/powerpoint/2010/main" val="561011524"/>
      </p:ext>
    </p:extLst>
  </p:cSld>
  <p:clrMapOvr>
    <a:masterClrMapping/>
  </p:clrMapOvr>
  <mc:AlternateContent xmlns:mc="http://schemas.openxmlformats.org/markup-compatibility/2006">
    <mc:Choice xmlns:p14="http://schemas.microsoft.com/office/powerpoint/2010/main" Requires="p14">
      <p:transition spd="slow" p14:dur="2000" advTm="22678"/>
    </mc:Choice>
    <mc:Fallback>
      <p:transition spd="slow" advTm="22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16:19-31</a:t>
            </a:r>
            <a:endParaRPr lang="en-US" dirty="0"/>
          </a:p>
        </p:txBody>
      </p:sp>
      <p:sp>
        <p:nvSpPr>
          <p:cNvPr id="3" name="Content Placeholder 2"/>
          <p:cNvSpPr>
            <a:spLocks noGrp="1"/>
          </p:cNvSpPr>
          <p:nvPr>
            <p:ph idx="1"/>
          </p:nvPr>
        </p:nvSpPr>
        <p:spPr/>
        <p:txBody>
          <a:bodyPr>
            <a:normAutofit lnSpcReduction="10000"/>
          </a:bodyPr>
          <a:lstStyle/>
          <a:p>
            <a:r>
              <a:rPr lang="en-US" dirty="0" smtClean="0"/>
              <a:t>What happens to the two men when they die?</a:t>
            </a:r>
          </a:p>
          <a:p>
            <a:pPr lvl="1"/>
            <a:r>
              <a:rPr lang="en-US" dirty="0" smtClean="0"/>
              <a:t>Lazarus died and the angels carried him away (22).</a:t>
            </a:r>
          </a:p>
          <a:p>
            <a:pPr lvl="1"/>
            <a:r>
              <a:rPr lang="en-US" dirty="0" smtClean="0"/>
              <a:t>The rich man died and was buried… In Hades, he looked up &amp; saw Abraham far off (23).</a:t>
            </a:r>
          </a:p>
          <a:p>
            <a:r>
              <a:rPr lang="en-US" dirty="0" smtClean="0"/>
              <a:t>In these two cases, we seem to have a picture of the “temporary hell” between death &amp; the final resurrection.</a:t>
            </a:r>
          </a:p>
          <a:p>
            <a:r>
              <a:rPr lang="en-US" dirty="0" smtClean="0"/>
              <a:t>This is somewhat similar to what is reported in out-of-the-body experiences.</a:t>
            </a:r>
            <a:endParaRPr lang="en-US" dirty="0"/>
          </a:p>
        </p:txBody>
      </p:sp>
    </p:spTree>
    <p:custDataLst>
      <p:tags r:id="rId1"/>
    </p:custDataLst>
    <p:extLst>
      <p:ext uri="{BB962C8B-B14F-4D97-AF65-F5344CB8AC3E}">
        <p14:creationId xmlns:p14="http://schemas.microsoft.com/office/powerpoint/2010/main" val="485817544"/>
      </p:ext>
    </p:extLst>
  </p:cSld>
  <p:clrMapOvr>
    <a:masterClrMapping/>
  </p:clrMapOvr>
  <mc:AlternateContent xmlns:mc="http://schemas.openxmlformats.org/markup-compatibility/2006">
    <mc:Choice xmlns:p14="http://schemas.microsoft.com/office/powerpoint/2010/main" Requires="p14">
      <p:transition spd="slow" p14:dur="2000" advTm="152501"/>
    </mc:Choice>
    <mc:Fallback>
      <p:transition spd="slow" advTm="1525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990600"/>
            <a:ext cx="7665078" cy="4955406"/>
          </a:xfrm>
          <a:prstGeom prst="rect">
            <a:avLst/>
          </a:prstGeom>
        </p:spPr>
      </p:pic>
    </p:spTree>
    <p:extLst>
      <p:ext uri="{BB962C8B-B14F-4D97-AF65-F5344CB8AC3E}">
        <p14:creationId xmlns:p14="http://schemas.microsoft.com/office/powerpoint/2010/main" val="2543189925"/>
      </p:ext>
    </p:extLst>
  </p:cSld>
  <p:clrMapOvr>
    <a:masterClrMapping/>
  </p:clrMapOvr>
  <mc:AlternateContent xmlns:mc="http://schemas.openxmlformats.org/markup-compatibility/2006">
    <mc:Choice xmlns:p14="http://schemas.microsoft.com/office/powerpoint/2010/main" Requires="p14">
      <p:transition spd="slow" p14:dur="2000" advTm="27073"/>
    </mc:Choice>
    <mc:Fallback>
      <p:transition spd="slow" advTm="2707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66:22-24</a:t>
            </a:r>
            <a:endParaRPr lang="en-US" dirty="0"/>
          </a:p>
        </p:txBody>
      </p:sp>
      <p:sp>
        <p:nvSpPr>
          <p:cNvPr id="3" name="Content Placeholder 2"/>
          <p:cNvSpPr>
            <a:spLocks noGrp="1"/>
          </p:cNvSpPr>
          <p:nvPr>
            <p:ph idx="1"/>
          </p:nvPr>
        </p:nvSpPr>
        <p:spPr/>
        <p:txBody>
          <a:bodyPr>
            <a:normAutofit lnSpcReduction="10000"/>
          </a:bodyPr>
          <a:lstStyle/>
          <a:p>
            <a:r>
              <a:rPr lang="en-US" dirty="0" smtClean="0"/>
              <a:t>This passage appears to be describing the situation after the resurrection, so the “permanent hell” most commonly referred to in the Bible.</a:t>
            </a:r>
          </a:p>
          <a:p>
            <a:r>
              <a:rPr lang="en-US" dirty="0" smtClean="0"/>
              <a:t>Here hell is located outside the New Jerusalem, fitting a dozen passages where “</a:t>
            </a:r>
            <a:r>
              <a:rPr lang="en-US" dirty="0" err="1" smtClean="0"/>
              <a:t>Gehenna</a:t>
            </a:r>
            <a:r>
              <a:rPr lang="en-US" dirty="0" smtClean="0"/>
              <a:t>” is used, referring to the place where trash was burned outside the old Jerusalem.</a:t>
            </a:r>
            <a:endParaRPr lang="en-US" dirty="0"/>
          </a:p>
        </p:txBody>
      </p:sp>
    </p:spTree>
    <p:custDataLst>
      <p:tags r:id="rId1"/>
    </p:custDataLst>
    <p:extLst>
      <p:ext uri="{BB962C8B-B14F-4D97-AF65-F5344CB8AC3E}">
        <p14:creationId xmlns:p14="http://schemas.microsoft.com/office/powerpoint/2010/main" val="1857026194"/>
      </p:ext>
    </p:extLst>
  </p:cSld>
  <p:clrMapOvr>
    <a:masterClrMapping/>
  </p:clrMapOvr>
  <mc:AlternateContent xmlns:mc="http://schemas.openxmlformats.org/markup-compatibility/2006">
    <mc:Choice xmlns:p14="http://schemas.microsoft.com/office/powerpoint/2010/main" Requires="p14">
      <p:transition spd="slow" p14:dur="2000" advTm="64088"/>
    </mc:Choice>
    <mc:Fallback>
      <p:transition spd="slow" advTm="64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Where is Hell?</a:t>
            </a:r>
            <a:endParaRPr lang="en-US" dirty="0"/>
          </a:p>
        </p:txBody>
      </p:sp>
      <p:sp>
        <p:nvSpPr>
          <p:cNvPr id="3" name="Content Placeholder 2"/>
          <p:cNvSpPr>
            <a:spLocks noGrp="1"/>
          </p:cNvSpPr>
          <p:nvPr>
            <p:ph idx="1"/>
          </p:nvPr>
        </p:nvSpPr>
        <p:spPr/>
        <p:txBody>
          <a:bodyPr/>
          <a:lstStyle/>
          <a:p>
            <a:r>
              <a:rPr lang="en-US" dirty="0" smtClean="0"/>
              <a:t>Permanent Hell</a:t>
            </a:r>
          </a:p>
          <a:p>
            <a:pPr lvl="1"/>
            <a:r>
              <a:rPr lang="en-US" dirty="0" smtClean="0"/>
              <a:t>Lake of fire</a:t>
            </a:r>
          </a:p>
          <a:p>
            <a:pPr lvl="1"/>
            <a:r>
              <a:rPr lang="en-US" dirty="0" smtClean="0"/>
              <a:t>Not yet ready</a:t>
            </a:r>
          </a:p>
          <a:p>
            <a:pPr lvl="1"/>
            <a:r>
              <a:rPr lang="en-US" dirty="0" smtClean="0"/>
              <a:t>Located near New Jerusalem on the new earth</a:t>
            </a:r>
          </a:p>
          <a:p>
            <a:r>
              <a:rPr lang="en-US" dirty="0" smtClean="0"/>
              <a:t>Temporary Hell</a:t>
            </a:r>
          </a:p>
          <a:p>
            <a:pPr lvl="1"/>
            <a:r>
              <a:rPr lang="en-US" dirty="0" smtClean="0"/>
              <a:t>Located in the unseen world</a:t>
            </a:r>
          </a:p>
          <a:p>
            <a:pPr lvl="1"/>
            <a:r>
              <a:rPr lang="en-US" dirty="0" smtClean="0"/>
              <a:t>Various biblical passages on the unseen world suggest it is in some other spatial dimension.</a:t>
            </a:r>
            <a:endParaRPr lang="en-US" dirty="0"/>
          </a:p>
        </p:txBody>
      </p:sp>
    </p:spTree>
    <p:custDataLst>
      <p:tags r:id="rId1"/>
    </p:custDataLst>
    <p:extLst>
      <p:ext uri="{BB962C8B-B14F-4D97-AF65-F5344CB8AC3E}">
        <p14:creationId xmlns:p14="http://schemas.microsoft.com/office/powerpoint/2010/main" val="4171204959"/>
      </p:ext>
    </p:extLst>
  </p:cSld>
  <p:clrMapOvr>
    <a:masterClrMapping/>
  </p:clrMapOvr>
  <mc:AlternateContent xmlns:mc="http://schemas.openxmlformats.org/markup-compatibility/2006">
    <mc:Choice xmlns:p14="http://schemas.microsoft.com/office/powerpoint/2010/main" Requires="p14">
      <p:transition spd="slow" p14:dur="2000" advTm="44563"/>
    </mc:Choice>
    <mc:Fallback>
      <p:transition spd="slow" advTm="445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get there?</a:t>
            </a:r>
            <a:endParaRPr lang="en-US" dirty="0"/>
          </a:p>
        </p:txBody>
      </p:sp>
      <p:sp>
        <p:nvSpPr>
          <p:cNvPr id="3" name="Content Placeholder 2"/>
          <p:cNvSpPr>
            <a:spLocks noGrp="1"/>
          </p:cNvSpPr>
          <p:nvPr>
            <p:ph idx="1"/>
          </p:nvPr>
        </p:nvSpPr>
        <p:spPr/>
        <p:txBody>
          <a:bodyPr/>
          <a:lstStyle/>
          <a:p>
            <a:r>
              <a:rPr lang="en-US" dirty="0" smtClean="0"/>
              <a:t>Let’s look at the passages describing hell.</a:t>
            </a:r>
          </a:p>
          <a:p>
            <a:r>
              <a:rPr lang="en-US" dirty="0" smtClean="0"/>
              <a:t>Isa 66:24: they rebelled against God</a:t>
            </a:r>
          </a:p>
          <a:p>
            <a:r>
              <a:rPr lang="en-US" dirty="0" smtClean="0"/>
              <a:t>Matt 10:28: they were afraid of those who kill merely the body (rather than of God)</a:t>
            </a:r>
          </a:p>
          <a:p>
            <a:r>
              <a:rPr lang="en-US" dirty="0" smtClean="0"/>
              <a:t>Matt 13:41: all who do evil; 13:49: wicked</a:t>
            </a:r>
          </a:p>
          <a:p>
            <a:r>
              <a:rPr lang="en-US" dirty="0" smtClean="0"/>
              <a:t>Mark 9:42: better to mutilate oneself or be murdered than to sin or cause another to commit sin.</a:t>
            </a:r>
            <a:endParaRPr lang="en-US" dirty="0"/>
          </a:p>
        </p:txBody>
      </p:sp>
    </p:spTree>
    <p:custDataLst>
      <p:tags r:id="rId1"/>
    </p:custDataLst>
    <p:extLst>
      <p:ext uri="{BB962C8B-B14F-4D97-AF65-F5344CB8AC3E}">
        <p14:creationId xmlns:p14="http://schemas.microsoft.com/office/powerpoint/2010/main" val="2601232320"/>
      </p:ext>
    </p:extLst>
  </p:cSld>
  <p:clrMapOvr>
    <a:masterClrMapping/>
  </p:clrMapOvr>
  <mc:AlternateContent xmlns:mc="http://schemas.openxmlformats.org/markup-compatibility/2006">
    <mc:Choice xmlns:p14="http://schemas.microsoft.com/office/powerpoint/2010/main" Requires="p14">
      <p:transition spd="slow" p14:dur="2000" advTm="61123"/>
    </mc:Choice>
    <mc:Fallback>
      <p:transition spd="slow" advTm="61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get there?</a:t>
            </a:r>
          </a:p>
        </p:txBody>
      </p:sp>
      <p:sp>
        <p:nvSpPr>
          <p:cNvPr id="3" name="Content Placeholder 2"/>
          <p:cNvSpPr>
            <a:spLocks noGrp="1"/>
          </p:cNvSpPr>
          <p:nvPr>
            <p:ph idx="1"/>
          </p:nvPr>
        </p:nvSpPr>
        <p:spPr/>
        <p:txBody>
          <a:bodyPr/>
          <a:lstStyle/>
          <a:p>
            <a:r>
              <a:rPr lang="en-US" dirty="0" smtClean="0"/>
              <a:t>Luke 16:19-21: selfish, ignoring the needs of others</a:t>
            </a:r>
          </a:p>
          <a:p>
            <a:r>
              <a:rPr lang="en-US" dirty="0" smtClean="0"/>
              <a:t>2 </a:t>
            </a:r>
            <a:r>
              <a:rPr lang="en-US" dirty="0" err="1" smtClean="0"/>
              <a:t>Thess</a:t>
            </a:r>
            <a:r>
              <a:rPr lang="en-US" dirty="0" smtClean="0"/>
              <a:t> 1:8: do not know God or obey the Gospel of Jesus</a:t>
            </a:r>
          </a:p>
          <a:p>
            <a:r>
              <a:rPr lang="en-US" dirty="0" smtClean="0"/>
              <a:t>Rev 14:9: worship the beast (Antichrist)</a:t>
            </a:r>
          </a:p>
          <a:p>
            <a:r>
              <a:rPr lang="en-US" dirty="0" smtClean="0"/>
              <a:t>Rev 20:12, 15: judged by what you have done, name not written in the book of life</a:t>
            </a:r>
            <a:endParaRPr lang="en-US" dirty="0"/>
          </a:p>
        </p:txBody>
      </p:sp>
    </p:spTree>
    <p:custDataLst>
      <p:tags r:id="rId1"/>
    </p:custDataLst>
    <p:extLst>
      <p:ext uri="{BB962C8B-B14F-4D97-AF65-F5344CB8AC3E}">
        <p14:creationId xmlns:p14="http://schemas.microsoft.com/office/powerpoint/2010/main" val="2420659584"/>
      </p:ext>
    </p:extLst>
  </p:cSld>
  <p:clrMapOvr>
    <a:masterClrMapping/>
  </p:clrMapOvr>
  <mc:AlternateContent xmlns:mc="http://schemas.openxmlformats.org/markup-compatibility/2006">
    <mc:Choice xmlns:p14="http://schemas.microsoft.com/office/powerpoint/2010/main" Requires="p14">
      <p:transition spd="slow" p14:dur="2000" advTm="169197"/>
    </mc:Choice>
    <mc:Fallback>
      <p:transition spd="slow" advTm="1691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get there?</a:t>
            </a:r>
          </a:p>
        </p:txBody>
      </p:sp>
      <p:sp>
        <p:nvSpPr>
          <p:cNvPr id="3" name="Content Placeholder 2"/>
          <p:cNvSpPr>
            <a:spLocks noGrp="1"/>
          </p:cNvSpPr>
          <p:nvPr>
            <p:ph idx="1"/>
          </p:nvPr>
        </p:nvSpPr>
        <p:spPr/>
        <p:txBody>
          <a:bodyPr/>
          <a:lstStyle/>
          <a:p>
            <a:r>
              <a:rPr lang="en-US" dirty="0" smtClean="0"/>
              <a:t>Apparently most will get there just by going on as they are: </a:t>
            </a:r>
          </a:p>
          <a:p>
            <a:r>
              <a:rPr lang="en-US" dirty="0" smtClean="0"/>
              <a:t>Matt 7:13-14</a:t>
            </a:r>
            <a:r>
              <a:rPr lang="en-US" smtClean="0"/>
              <a:t>: </a:t>
            </a:r>
            <a:r>
              <a:rPr lang="en-US" baseline="30000" smtClean="0"/>
              <a:t>13</a:t>
            </a:r>
            <a:r>
              <a:rPr lang="en-US" baseline="30000"/>
              <a:t> </a:t>
            </a:r>
            <a:r>
              <a:rPr lang="en-US" smtClean="0"/>
              <a:t>Enter </a:t>
            </a:r>
            <a:r>
              <a:rPr lang="en-US" dirty="0"/>
              <a:t>through the narrow gate. For wide is the gate and broad is the road that leads to destruction, and many enter through it. </a:t>
            </a:r>
            <a:r>
              <a:rPr lang="en-US" baseline="30000" dirty="0"/>
              <a:t>14 </a:t>
            </a:r>
            <a:r>
              <a:rPr lang="en-US" dirty="0"/>
              <a:t>But small is the gate and narrow the road that leads to life, and only a few find it.</a:t>
            </a:r>
          </a:p>
        </p:txBody>
      </p:sp>
    </p:spTree>
    <p:custDataLst>
      <p:tags r:id="rId1"/>
    </p:custDataLst>
    <p:extLst>
      <p:ext uri="{BB962C8B-B14F-4D97-AF65-F5344CB8AC3E}">
        <p14:creationId xmlns:p14="http://schemas.microsoft.com/office/powerpoint/2010/main" val="2830708571"/>
      </p:ext>
    </p:extLst>
  </p:cSld>
  <p:clrMapOvr>
    <a:masterClrMapping/>
  </p:clrMapOvr>
  <mc:AlternateContent xmlns:mc="http://schemas.openxmlformats.org/markup-compatibility/2006">
    <mc:Choice xmlns:p14="http://schemas.microsoft.com/office/powerpoint/2010/main" Requires="p14">
      <p:transition spd="slow" p14:dur="2000" advTm="28589"/>
    </mc:Choice>
    <mc:Fallback>
      <p:transition spd="slow" advTm="28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Great Commandments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Matt 22:35-40: </a:t>
            </a:r>
            <a:r>
              <a:rPr lang="en-US" baseline="30000" dirty="0"/>
              <a:t>35 </a:t>
            </a:r>
            <a:r>
              <a:rPr lang="en-US" dirty="0"/>
              <a:t>One of them, an expert in the law, tested him with this question: </a:t>
            </a:r>
            <a:r>
              <a:rPr lang="en-US" baseline="30000" dirty="0"/>
              <a:t>36 </a:t>
            </a:r>
            <a:r>
              <a:rPr lang="en-US" dirty="0"/>
              <a:t>“Teacher, which is the greatest commandment in the Law?”</a:t>
            </a:r>
          </a:p>
          <a:p>
            <a:r>
              <a:rPr lang="en-US" baseline="30000" dirty="0"/>
              <a:t>37 </a:t>
            </a:r>
            <a:r>
              <a:rPr lang="en-US" dirty="0"/>
              <a:t>Jesus replied: “‘Love the Lord your God with all your heart and with all your soul and with all your mind</a:t>
            </a:r>
            <a:r>
              <a:rPr lang="en-US" dirty="0" smtClean="0"/>
              <a:t>.’</a:t>
            </a:r>
            <a:r>
              <a:rPr lang="en-US" baseline="30000" dirty="0"/>
              <a:t> </a:t>
            </a:r>
            <a:r>
              <a:rPr lang="en-US" baseline="30000" dirty="0" smtClean="0"/>
              <a:t>38</a:t>
            </a:r>
            <a:r>
              <a:rPr lang="en-US" baseline="30000" dirty="0"/>
              <a:t> </a:t>
            </a:r>
            <a:r>
              <a:rPr lang="en-US" dirty="0"/>
              <a:t>This is the first and greatest commandment. </a:t>
            </a:r>
            <a:r>
              <a:rPr lang="en-US" baseline="30000" dirty="0"/>
              <a:t>39 </a:t>
            </a:r>
            <a:r>
              <a:rPr lang="en-US" dirty="0"/>
              <a:t>And the second is like it: ‘Love your neighbor as yourself</a:t>
            </a:r>
            <a:r>
              <a:rPr lang="en-US" dirty="0" smtClean="0"/>
              <a:t>.’</a:t>
            </a:r>
            <a:r>
              <a:rPr lang="en-US" baseline="30000" dirty="0"/>
              <a:t> </a:t>
            </a:r>
            <a:r>
              <a:rPr lang="en-US" baseline="30000" dirty="0" smtClean="0"/>
              <a:t>40</a:t>
            </a:r>
            <a:r>
              <a:rPr lang="en-US" baseline="30000" dirty="0"/>
              <a:t> </a:t>
            </a:r>
            <a:r>
              <a:rPr lang="en-US" dirty="0"/>
              <a:t>All the Law and the Prophets hang on these two commandments</a:t>
            </a:r>
            <a:r>
              <a:rPr lang="en-US" dirty="0" smtClean="0"/>
              <a:t>.”</a:t>
            </a:r>
          </a:p>
          <a:p>
            <a:r>
              <a:rPr lang="en-US" dirty="0"/>
              <a:t>Do you obey them?</a:t>
            </a:r>
          </a:p>
          <a:p>
            <a:r>
              <a:rPr lang="en-US" dirty="0"/>
              <a:t>Have you ever obeyed them</a:t>
            </a:r>
            <a:r>
              <a:rPr lang="en-US" dirty="0" smtClean="0"/>
              <a:t>?</a:t>
            </a:r>
            <a:endParaRPr lang="en-US" dirty="0"/>
          </a:p>
          <a:p>
            <a:endParaRPr lang="en-US" dirty="0"/>
          </a:p>
        </p:txBody>
      </p:sp>
    </p:spTree>
    <p:custDataLst>
      <p:tags r:id="rId1"/>
    </p:custDataLst>
    <p:extLst>
      <p:ext uri="{BB962C8B-B14F-4D97-AF65-F5344CB8AC3E}">
        <p14:creationId xmlns:p14="http://schemas.microsoft.com/office/powerpoint/2010/main" val="441283389"/>
      </p:ext>
    </p:extLst>
  </p:cSld>
  <p:clrMapOvr>
    <a:masterClrMapping/>
  </p:clrMapOvr>
  <mc:AlternateContent xmlns:mc="http://schemas.openxmlformats.org/markup-compatibility/2006">
    <mc:Choice xmlns:p14="http://schemas.microsoft.com/office/powerpoint/2010/main" Requires="p14">
      <p:transition spd="slow" p14:dur="2000" advTm="54680"/>
    </mc:Choice>
    <mc:Fallback>
      <p:transition spd="slow" advTm="54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Response?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God takes no pleasure in anyone going to hell.</a:t>
            </a:r>
          </a:p>
          <a:p>
            <a:r>
              <a:rPr lang="en-US" dirty="0" err="1" smtClean="0"/>
              <a:t>Ezek</a:t>
            </a:r>
            <a:r>
              <a:rPr lang="en-US" dirty="0" smtClean="0"/>
              <a:t> 33:11: </a:t>
            </a:r>
            <a:r>
              <a:rPr lang="en-US" baseline="30000" dirty="0"/>
              <a:t>11 </a:t>
            </a:r>
            <a:r>
              <a:rPr lang="en-US" dirty="0"/>
              <a:t>Say to them, ‘As surely as I live, declares the Sovereign </a:t>
            </a:r>
            <a:r>
              <a:rPr lang="en-US" cap="small" dirty="0"/>
              <a:t>Lord</a:t>
            </a:r>
            <a:r>
              <a:rPr lang="en-US" dirty="0"/>
              <a:t>, I take no pleasure in the death of the wicked, but rather that they turn from their ways and live. Turn! Turn from your evil ways! Why will you die, people of Israel</a:t>
            </a:r>
            <a:r>
              <a:rPr lang="en-US" dirty="0" smtClean="0"/>
              <a:t>?’</a:t>
            </a:r>
          </a:p>
          <a:p>
            <a:r>
              <a:rPr lang="en-US" dirty="0" smtClean="0"/>
              <a:t>2 Pet 3:9: </a:t>
            </a:r>
            <a:r>
              <a:rPr lang="en-US" baseline="30000" dirty="0"/>
              <a:t>9 </a:t>
            </a:r>
            <a:r>
              <a:rPr lang="en-US" dirty="0"/>
              <a:t>The Lord is not slow in keeping his promise, as some understand slowness. Instead he is patient with you, not wanting anyone to perish, but everyone to come to repentance.</a:t>
            </a:r>
          </a:p>
        </p:txBody>
      </p:sp>
    </p:spTree>
    <p:custDataLst>
      <p:tags r:id="rId1"/>
    </p:custDataLst>
    <p:extLst>
      <p:ext uri="{BB962C8B-B14F-4D97-AF65-F5344CB8AC3E}">
        <p14:creationId xmlns:p14="http://schemas.microsoft.com/office/powerpoint/2010/main" val="3113547807"/>
      </p:ext>
    </p:extLst>
  </p:cSld>
  <p:clrMapOvr>
    <a:masterClrMapping/>
  </p:clrMapOvr>
  <mc:AlternateContent xmlns:mc="http://schemas.openxmlformats.org/markup-compatibility/2006">
    <mc:Choice xmlns:p14="http://schemas.microsoft.com/office/powerpoint/2010/main" Requires="p14">
      <p:transition spd="slow" p14:dur="2000" advTm="51276"/>
    </mc:Choice>
    <mc:Fallback>
      <p:transition spd="slow" advTm="5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Response?</a:t>
            </a:r>
          </a:p>
        </p:txBody>
      </p:sp>
      <p:sp>
        <p:nvSpPr>
          <p:cNvPr id="3" name="Content Placeholder 2"/>
          <p:cNvSpPr>
            <a:spLocks noGrp="1"/>
          </p:cNvSpPr>
          <p:nvPr>
            <p:ph idx="1"/>
          </p:nvPr>
        </p:nvSpPr>
        <p:spPr/>
        <p:txBody>
          <a:bodyPr/>
          <a:lstStyle/>
          <a:p>
            <a:r>
              <a:rPr lang="en-US" dirty="0" smtClean="0"/>
              <a:t>So flee to God and seek his pardon.</a:t>
            </a:r>
          </a:p>
          <a:p>
            <a:r>
              <a:rPr lang="en-US" dirty="0" smtClean="0"/>
              <a:t>This he freely offers, on the basis of what Jesus did:</a:t>
            </a:r>
          </a:p>
          <a:p>
            <a:pPr lvl="1"/>
            <a:r>
              <a:rPr lang="en-US" dirty="0" smtClean="0"/>
              <a:t>He lived a perfectly righteous life.</a:t>
            </a:r>
          </a:p>
          <a:p>
            <a:pPr lvl="1"/>
            <a:r>
              <a:rPr lang="en-US" dirty="0" smtClean="0"/>
              <a:t>He died a terrible death to pay for human sins.</a:t>
            </a:r>
          </a:p>
          <a:p>
            <a:r>
              <a:rPr lang="en-US" dirty="0" smtClean="0"/>
              <a:t>If we trust in Jesus </a:t>
            </a:r>
          </a:p>
          <a:p>
            <a:pPr lvl="1"/>
            <a:r>
              <a:rPr lang="en-US" dirty="0" smtClean="0"/>
              <a:t>His good life is credited to us.</a:t>
            </a:r>
          </a:p>
          <a:p>
            <a:pPr lvl="1"/>
            <a:r>
              <a:rPr lang="en-US" dirty="0" smtClean="0"/>
              <a:t>His death counts as our punishment.</a:t>
            </a:r>
            <a:endParaRPr lang="en-US" dirty="0"/>
          </a:p>
        </p:txBody>
      </p:sp>
    </p:spTree>
    <p:custDataLst>
      <p:tags r:id="rId1"/>
    </p:custDataLst>
    <p:extLst>
      <p:ext uri="{BB962C8B-B14F-4D97-AF65-F5344CB8AC3E}">
        <p14:creationId xmlns:p14="http://schemas.microsoft.com/office/powerpoint/2010/main" val="2546544675"/>
      </p:ext>
    </p:extLst>
  </p:cSld>
  <p:clrMapOvr>
    <a:masterClrMapping/>
  </p:clrMapOvr>
  <mc:AlternateContent xmlns:mc="http://schemas.openxmlformats.org/markup-compatibility/2006">
    <mc:Choice xmlns:p14="http://schemas.microsoft.com/office/powerpoint/2010/main" Requires="p14">
      <p:transition spd="slow" p14:dur="2000" advTm="178967"/>
    </mc:Choice>
    <mc:Fallback>
      <p:transition spd="slow" advTm="1789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418" y="762000"/>
            <a:ext cx="7121164" cy="5333999"/>
          </a:xfrm>
          <a:prstGeom prst="rect">
            <a:avLst/>
          </a:prstGeom>
        </p:spPr>
      </p:pic>
      <p:sp>
        <p:nvSpPr>
          <p:cNvPr id="2" name="Title 1"/>
          <p:cNvSpPr>
            <a:spLocks noGrp="1"/>
          </p:cNvSpPr>
          <p:nvPr>
            <p:ph type="ctrTitle"/>
          </p:nvPr>
        </p:nvSpPr>
        <p:spPr/>
        <p:txBody>
          <a:bodyPr/>
          <a:lstStyle/>
          <a:p>
            <a:r>
              <a:rPr lang="en-US" sz="6600" dirty="0" smtClean="0"/>
              <a:t>The End</a:t>
            </a:r>
            <a:endParaRPr lang="en-US" sz="6600" dirty="0"/>
          </a:p>
        </p:txBody>
      </p:sp>
      <p:sp>
        <p:nvSpPr>
          <p:cNvPr id="3" name="Subtitle 2"/>
          <p:cNvSpPr>
            <a:spLocks noGrp="1"/>
          </p:cNvSpPr>
          <p:nvPr>
            <p:ph type="subTitle" idx="1"/>
          </p:nvPr>
        </p:nvSpPr>
        <p:spPr/>
        <p:txBody>
          <a:bodyPr/>
          <a:lstStyle/>
          <a:p>
            <a:r>
              <a:rPr lang="en-US" dirty="0" smtClean="0">
                <a:solidFill>
                  <a:srgbClr val="C00000"/>
                </a:solidFill>
              </a:rPr>
              <a:t>Is not yet; what will you do with the time you have been given?</a:t>
            </a:r>
            <a:endParaRPr lang="en-US" dirty="0">
              <a:solidFill>
                <a:srgbClr val="C00000"/>
              </a:solidFill>
            </a:endParaRPr>
          </a:p>
        </p:txBody>
      </p:sp>
    </p:spTree>
    <p:custDataLst>
      <p:tags r:id="rId1"/>
    </p:custDataLst>
    <p:extLst>
      <p:ext uri="{BB962C8B-B14F-4D97-AF65-F5344CB8AC3E}">
        <p14:creationId xmlns:p14="http://schemas.microsoft.com/office/powerpoint/2010/main" val="2125746971"/>
      </p:ext>
    </p:extLst>
  </p:cSld>
  <p:clrMapOvr>
    <a:masterClrMapping/>
  </p:clrMapOvr>
  <mc:AlternateContent xmlns:mc="http://schemas.openxmlformats.org/markup-compatibility/2006">
    <mc:Choice xmlns:p14="http://schemas.microsoft.com/office/powerpoint/2010/main" Requires="p14">
      <p:transition spd="slow" p14:dur="2000" advTm="49172"/>
    </mc:Choice>
    <mc:Fallback>
      <p:transition spd="slow" advTm="49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My Life</a:t>
            </a:r>
            <a:endParaRPr lang="en-US" dirty="0"/>
          </a:p>
        </p:txBody>
      </p:sp>
      <p:sp>
        <p:nvSpPr>
          <p:cNvPr id="3" name="Content Placeholder 2"/>
          <p:cNvSpPr>
            <a:spLocks noGrp="1"/>
          </p:cNvSpPr>
          <p:nvPr>
            <p:ph idx="1"/>
          </p:nvPr>
        </p:nvSpPr>
        <p:spPr/>
        <p:txBody>
          <a:bodyPr/>
          <a:lstStyle/>
          <a:p>
            <a:r>
              <a:rPr lang="en-US" dirty="0" smtClean="0"/>
              <a:t>Some months later, I decided to take this incident as a sort of parable.</a:t>
            </a:r>
          </a:p>
          <a:p>
            <a:r>
              <a:rPr lang="en-US" dirty="0" smtClean="0"/>
              <a:t>It suggested I ought to use my life helping people avoid hell, even if some of them might not appreciate being warned.</a:t>
            </a:r>
          </a:p>
          <a:p>
            <a:r>
              <a:rPr lang="en-US" dirty="0" smtClean="0"/>
              <a:t>It is better to do this than let them go there without a warning.</a:t>
            </a:r>
            <a:endParaRPr lang="en-US" dirty="0"/>
          </a:p>
        </p:txBody>
      </p:sp>
    </p:spTree>
    <p:custDataLst>
      <p:tags r:id="rId1"/>
    </p:custDataLst>
    <p:extLst>
      <p:ext uri="{BB962C8B-B14F-4D97-AF65-F5344CB8AC3E}">
        <p14:creationId xmlns:p14="http://schemas.microsoft.com/office/powerpoint/2010/main" val="555846527"/>
      </p:ext>
    </p:extLst>
  </p:cSld>
  <p:clrMapOvr>
    <a:masterClrMapping/>
  </p:clrMapOvr>
  <mc:AlternateContent xmlns:mc="http://schemas.openxmlformats.org/markup-compatibility/2006">
    <mc:Choice xmlns:p14="http://schemas.microsoft.com/office/powerpoint/2010/main" Requires="p14">
      <p:transition spd="slow" p14:dur="2000" advTm="54460"/>
    </mc:Choice>
    <mc:Fallback>
      <p:transition spd="slow" advTm="544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Hell?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are many misconceptions about hell due to various traditional ideas:</a:t>
            </a:r>
          </a:p>
          <a:p>
            <a:pPr lvl="1"/>
            <a:r>
              <a:rPr lang="en-US" dirty="0" smtClean="0"/>
              <a:t>Satan as the jailer rather than a prisoner</a:t>
            </a:r>
          </a:p>
          <a:p>
            <a:pPr lvl="1"/>
            <a:r>
              <a:rPr lang="en-US" dirty="0" smtClean="0"/>
              <a:t>The demons as tormentors</a:t>
            </a:r>
          </a:p>
          <a:p>
            <a:r>
              <a:rPr lang="en-US" dirty="0" smtClean="0"/>
              <a:t>As a result, many dismiss the whole idea as merely ancient superstition.</a:t>
            </a:r>
          </a:p>
          <a:p>
            <a:r>
              <a:rPr lang="en-US" dirty="0" smtClean="0"/>
              <a:t>What does the Bible have to tell us about this subject?</a:t>
            </a:r>
          </a:p>
          <a:p>
            <a:r>
              <a:rPr lang="en-US" dirty="0" smtClean="0"/>
              <a:t>Let us look at the Biblical descriptions of hell, or (more accurately) at what happens when we die.</a:t>
            </a:r>
            <a:endParaRPr lang="en-US" dirty="0"/>
          </a:p>
        </p:txBody>
      </p:sp>
    </p:spTree>
    <p:custDataLst>
      <p:tags r:id="rId1"/>
    </p:custDataLst>
    <p:extLst>
      <p:ext uri="{BB962C8B-B14F-4D97-AF65-F5344CB8AC3E}">
        <p14:creationId xmlns:p14="http://schemas.microsoft.com/office/powerpoint/2010/main" val="1421193710"/>
      </p:ext>
    </p:extLst>
  </p:cSld>
  <p:clrMapOvr>
    <a:masterClrMapping/>
  </p:clrMapOvr>
  <mc:AlternateContent xmlns:mc="http://schemas.openxmlformats.org/markup-compatibility/2006">
    <mc:Choice xmlns:p14="http://schemas.microsoft.com/office/powerpoint/2010/main" Requires="p14">
      <p:transition spd="slow" p14:dur="2000" advTm="48373"/>
    </mc:Choice>
    <mc:Fallback>
      <p:transition spd="slow" advTm="48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66:22-24 (NIV)</a:t>
            </a:r>
            <a:endParaRPr lang="en-US" dirty="0"/>
          </a:p>
        </p:txBody>
      </p:sp>
      <p:sp>
        <p:nvSpPr>
          <p:cNvPr id="4" name="TextBox 3"/>
          <p:cNvSpPr txBox="1"/>
          <p:nvPr/>
        </p:nvSpPr>
        <p:spPr>
          <a:xfrm>
            <a:off x="1219200" y="1752600"/>
            <a:ext cx="6553200" cy="4154984"/>
          </a:xfrm>
          <a:prstGeom prst="rect">
            <a:avLst/>
          </a:prstGeom>
          <a:noFill/>
        </p:spPr>
        <p:txBody>
          <a:bodyPr wrap="square" rtlCol="0">
            <a:spAutoFit/>
          </a:bodyPr>
          <a:lstStyle/>
          <a:p>
            <a:r>
              <a:rPr lang="en-US" sz="2400" baseline="30000" dirty="0"/>
              <a:t>22 </a:t>
            </a:r>
            <a:r>
              <a:rPr lang="en-US" sz="2400" dirty="0"/>
              <a:t>“As the new heavens and the new earth that I make will endure before me,” declares the </a:t>
            </a:r>
            <a:r>
              <a:rPr lang="en-US" sz="2400" cap="small" dirty="0"/>
              <a:t>Lord</a:t>
            </a:r>
            <a:r>
              <a:rPr lang="en-US" sz="2400" dirty="0"/>
              <a:t>, “so will your name and descendants endure. </a:t>
            </a:r>
            <a:r>
              <a:rPr lang="en-US" sz="2400" baseline="30000" dirty="0"/>
              <a:t>23 </a:t>
            </a:r>
            <a:r>
              <a:rPr lang="en-US" sz="2400" dirty="0"/>
              <a:t>From one New Moon to another and from one Sabbath to another, all mankind will come and bow down before me,” says the </a:t>
            </a:r>
            <a:r>
              <a:rPr lang="en-US" sz="2400" cap="small" dirty="0"/>
              <a:t>Lord</a:t>
            </a:r>
            <a:r>
              <a:rPr lang="en-US" sz="2400" dirty="0"/>
              <a:t>. </a:t>
            </a:r>
            <a:r>
              <a:rPr lang="en-US" sz="2400" baseline="30000" dirty="0"/>
              <a:t>24 </a:t>
            </a:r>
            <a:r>
              <a:rPr lang="en-US" sz="2400" dirty="0"/>
              <a:t>“And they will go out and look on the dead bodies of those who rebelled against me; the worms that eat them will not die, the fire that burns them will not be quenched, and they will be loathsome to all mankind.”</a:t>
            </a:r>
          </a:p>
        </p:txBody>
      </p:sp>
    </p:spTree>
    <p:custDataLst>
      <p:tags r:id="rId1"/>
    </p:custDataLst>
    <p:extLst>
      <p:ext uri="{BB962C8B-B14F-4D97-AF65-F5344CB8AC3E}">
        <p14:creationId xmlns:p14="http://schemas.microsoft.com/office/powerpoint/2010/main" val="169598076"/>
      </p:ext>
    </p:extLst>
  </p:cSld>
  <p:clrMapOvr>
    <a:masterClrMapping/>
  </p:clrMapOvr>
  <mc:AlternateContent xmlns:mc="http://schemas.openxmlformats.org/markup-compatibility/2006">
    <mc:Choice xmlns:p14="http://schemas.microsoft.com/office/powerpoint/2010/main" Requires="p14">
      <p:transition spd="slow" p14:dur="2000" advTm="42968"/>
    </mc:Choice>
    <mc:Fallback>
      <p:transition spd="slow" advTm="42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endParaRPr lang="en-US" dirty="0"/>
          </a:p>
        </p:txBody>
      </p:sp>
    </p:spTree>
    <p:custDataLst>
      <p:tags r:id="rId1"/>
    </p:custDataLst>
    <p:extLst>
      <p:ext uri="{BB962C8B-B14F-4D97-AF65-F5344CB8AC3E}">
        <p14:creationId xmlns:p14="http://schemas.microsoft.com/office/powerpoint/2010/main" val="1823841798"/>
      </p:ext>
    </p:extLst>
  </p:cSld>
  <p:clrMapOvr>
    <a:masterClrMapping/>
  </p:clrMapOvr>
  <mc:AlternateContent xmlns:mc="http://schemas.openxmlformats.org/markup-compatibility/2006">
    <mc:Choice xmlns:p14="http://schemas.microsoft.com/office/powerpoint/2010/main" Requires="p14">
      <p:transition spd="slow" p14:dur="2000" advTm="24916"/>
    </mc:Choice>
    <mc:Fallback>
      <p:transition spd="slow" advTm="24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12:1-3 (NIV)</a:t>
            </a:r>
            <a:endParaRPr lang="en-US" dirty="0"/>
          </a:p>
        </p:txBody>
      </p:sp>
      <p:sp>
        <p:nvSpPr>
          <p:cNvPr id="3" name="TextBox 2"/>
          <p:cNvSpPr txBox="1"/>
          <p:nvPr/>
        </p:nvSpPr>
        <p:spPr>
          <a:xfrm>
            <a:off x="1219200" y="1524000"/>
            <a:ext cx="6629400" cy="4524315"/>
          </a:xfrm>
          <a:prstGeom prst="rect">
            <a:avLst/>
          </a:prstGeom>
          <a:noFill/>
        </p:spPr>
        <p:txBody>
          <a:bodyPr wrap="square" rtlCol="0">
            <a:spAutoFit/>
          </a:bodyPr>
          <a:lstStyle/>
          <a:p>
            <a:r>
              <a:rPr lang="en-US" sz="2400" dirty="0"/>
              <a:t>12 “At that time Michael, the great prince who protects your people, will arise. There will be a time of distress such as has not happened from the beginning of nations until then. But at that time your people—everyone whose name is found written in the book—will be delivered. </a:t>
            </a:r>
            <a:r>
              <a:rPr lang="en-US" sz="2400" baseline="30000" dirty="0"/>
              <a:t>2 </a:t>
            </a:r>
            <a:r>
              <a:rPr lang="en-US" sz="2400" dirty="0"/>
              <a:t>Multitudes who sleep in the dust of the earth will awake: some to everlasting life, others to shame and everlasting contempt. </a:t>
            </a:r>
            <a:r>
              <a:rPr lang="en-US" sz="2400" baseline="30000" dirty="0"/>
              <a:t>3 </a:t>
            </a:r>
            <a:r>
              <a:rPr lang="en-US" sz="2400" dirty="0"/>
              <a:t>Those who are </a:t>
            </a:r>
            <a:r>
              <a:rPr lang="en-US" sz="2400" dirty="0" smtClean="0"/>
              <a:t>wise </a:t>
            </a:r>
            <a:r>
              <a:rPr lang="en-US" sz="2400" dirty="0"/>
              <a:t>will shine like the brightness of the heavens, and those who lead many to righteousness, like the stars for ever and ever.</a:t>
            </a:r>
          </a:p>
        </p:txBody>
      </p:sp>
    </p:spTree>
    <p:custDataLst>
      <p:tags r:id="rId1"/>
    </p:custDataLst>
    <p:extLst>
      <p:ext uri="{BB962C8B-B14F-4D97-AF65-F5344CB8AC3E}">
        <p14:creationId xmlns:p14="http://schemas.microsoft.com/office/powerpoint/2010/main" val="519059430"/>
      </p:ext>
    </p:extLst>
  </p:cSld>
  <p:clrMapOvr>
    <a:masterClrMapping/>
  </p:clrMapOvr>
  <mc:AlternateContent xmlns:mc="http://schemas.openxmlformats.org/markup-compatibility/2006">
    <mc:Choice xmlns:p14="http://schemas.microsoft.com/office/powerpoint/2010/main" Requires="p14">
      <p:transition spd="slow" p14:dur="2000" advTm="43514"/>
    </mc:Choice>
    <mc:Fallback>
      <p:transition spd="slow" advTm="43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Hell is Characterized</a:t>
            </a:r>
            <a:endParaRPr lang="en-US" dirty="0"/>
          </a:p>
        </p:txBody>
      </p:sp>
      <p:sp>
        <p:nvSpPr>
          <p:cNvPr id="3" name="Content Placeholder 2"/>
          <p:cNvSpPr>
            <a:spLocks noGrp="1"/>
          </p:cNvSpPr>
          <p:nvPr>
            <p:ph idx="1"/>
          </p:nvPr>
        </p:nvSpPr>
        <p:spPr/>
        <p:txBody>
          <a:bodyPr/>
          <a:lstStyle/>
          <a:p>
            <a:r>
              <a:rPr lang="en-US" dirty="0" smtClean="0"/>
              <a:t>Corpses, worms, fire, loathsomeness</a:t>
            </a:r>
          </a:p>
          <a:p>
            <a:r>
              <a:rPr lang="en-US" dirty="0" smtClean="0"/>
              <a:t>Shame, everlasting contempt</a:t>
            </a:r>
            <a:endParaRPr lang="en-US" dirty="0"/>
          </a:p>
        </p:txBody>
      </p:sp>
    </p:spTree>
    <p:custDataLst>
      <p:tags r:id="rId1"/>
    </p:custDataLst>
    <p:extLst>
      <p:ext uri="{BB962C8B-B14F-4D97-AF65-F5344CB8AC3E}">
        <p14:creationId xmlns:p14="http://schemas.microsoft.com/office/powerpoint/2010/main" val="296118651"/>
      </p:ext>
    </p:extLst>
  </p:cSld>
  <p:clrMapOvr>
    <a:masterClrMapping/>
  </p:clrMapOvr>
  <mc:AlternateContent xmlns:mc="http://schemas.openxmlformats.org/markup-compatibility/2006">
    <mc:Choice xmlns:p14="http://schemas.microsoft.com/office/powerpoint/2010/main" Requires="p14">
      <p:transition spd="slow" p14:dur="2000" advTm="6320"/>
    </mc:Choice>
    <mc:Fallback>
      <p:transition spd="slow" advTm="6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7"/>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21.2|59.8"/>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2.4"/>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10.1"/>
</p:tagLst>
</file>

<file path=ppt/tags/tag16.xml><?xml version="1.0" encoding="utf-8"?>
<p:tagLst xmlns:a="http://schemas.openxmlformats.org/drawingml/2006/main" xmlns:r="http://schemas.openxmlformats.org/officeDocument/2006/relationships" xmlns:p="http://schemas.openxmlformats.org/presentationml/2006/main">
  <p:tag name="TIMING" val="|1.3"/>
</p:tagLst>
</file>

<file path=ppt/tags/tag17.xml><?xml version="1.0" encoding="utf-8"?>
<p:tagLst xmlns:a="http://schemas.openxmlformats.org/drawingml/2006/main" xmlns:r="http://schemas.openxmlformats.org/officeDocument/2006/relationships" xmlns:p="http://schemas.openxmlformats.org/presentationml/2006/main">
  <p:tag name="TIMING" val="|0.6"/>
</p:tagLst>
</file>

<file path=ppt/tags/tag18.xml><?xml version="1.0" encoding="utf-8"?>
<p:tagLst xmlns:a="http://schemas.openxmlformats.org/drawingml/2006/main" xmlns:r="http://schemas.openxmlformats.org/officeDocument/2006/relationships" xmlns:p="http://schemas.openxmlformats.org/presentationml/2006/main">
  <p:tag name="TIMING" val="|1.8"/>
</p:tagLst>
</file>

<file path=ppt/tags/tag19.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1.6|6.6|33.2|30.4|11.6"/>
</p:tagLst>
</file>

<file path=ppt/tags/tag20.xml><?xml version="1.0" encoding="utf-8"?>
<p:tagLst xmlns:a="http://schemas.openxmlformats.org/drawingml/2006/main" xmlns:r="http://schemas.openxmlformats.org/officeDocument/2006/relationships" xmlns:p="http://schemas.openxmlformats.org/presentationml/2006/main">
  <p:tag name="TIMING" val="|3.3"/>
</p:tagLst>
</file>

<file path=ppt/tags/tag21.xml><?xml version="1.0" encoding="utf-8"?>
<p:tagLst xmlns:a="http://schemas.openxmlformats.org/drawingml/2006/main" xmlns:r="http://schemas.openxmlformats.org/officeDocument/2006/relationships" xmlns:p="http://schemas.openxmlformats.org/presentationml/2006/main">
  <p:tag name="TIMING" val="|0.6"/>
</p:tagLst>
</file>

<file path=ppt/tags/tag22.xml><?xml version="1.0" encoding="utf-8"?>
<p:tagLst xmlns:a="http://schemas.openxmlformats.org/drawingml/2006/main" xmlns:r="http://schemas.openxmlformats.org/officeDocument/2006/relationships" xmlns:p="http://schemas.openxmlformats.org/presentationml/2006/main">
  <p:tag name="TIMING" val="|3.3"/>
</p:tagLst>
</file>

<file path=ppt/tags/tag23.xml><?xml version="1.0" encoding="utf-8"?>
<p:tagLst xmlns:a="http://schemas.openxmlformats.org/drawingml/2006/main" xmlns:r="http://schemas.openxmlformats.org/officeDocument/2006/relationships" xmlns:p="http://schemas.openxmlformats.org/presentationml/2006/main">
  <p:tag name="TIMING" val="|0.5"/>
</p:tagLst>
</file>

<file path=ppt/tags/tag24.xml><?xml version="1.0" encoding="utf-8"?>
<p:tagLst xmlns:a="http://schemas.openxmlformats.org/drawingml/2006/main" xmlns:r="http://schemas.openxmlformats.org/officeDocument/2006/relationships" xmlns:p="http://schemas.openxmlformats.org/presentationml/2006/main">
  <p:tag name="TIMING" val="|0.8|2.5|4.1"/>
</p:tagLst>
</file>

<file path=ppt/tags/tag25.xml><?xml version="1.0" encoding="utf-8"?>
<p:tagLst xmlns:a="http://schemas.openxmlformats.org/drawingml/2006/main" xmlns:r="http://schemas.openxmlformats.org/officeDocument/2006/relationships" xmlns:p="http://schemas.openxmlformats.org/presentationml/2006/main">
  <p:tag name="TIMING" val="|3.7|43.8"/>
</p:tagLst>
</file>

<file path=ppt/tags/tag26.xml><?xml version="1.0" encoding="utf-8"?>
<p:tagLst xmlns:a="http://schemas.openxmlformats.org/drawingml/2006/main" xmlns:r="http://schemas.openxmlformats.org/officeDocument/2006/relationships" xmlns:p="http://schemas.openxmlformats.org/presentationml/2006/main">
  <p:tag name="TIMING" val="|0.4|17.3|39"/>
</p:tagLst>
</file>

<file path=ppt/tags/tag27.xml><?xml version="1.0" encoding="utf-8"?>
<p:tagLst xmlns:a="http://schemas.openxmlformats.org/drawingml/2006/main" xmlns:r="http://schemas.openxmlformats.org/officeDocument/2006/relationships" xmlns:p="http://schemas.openxmlformats.org/presentationml/2006/main">
  <p:tag name="TIMING" val="|4|4.5|4.3|5.9"/>
</p:tagLst>
</file>

<file path=ppt/tags/tag28.xml><?xml version="1.0" encoding="utf-8"?>
<p:tagLst xmlns:a="http://schemas.openxmlformats.org/drawingml/2006/main" xmlns:r="http://schemas.openxmlformats.org/officeDocument/2006/relationships" xmlns:p="http://schemas.openxmlformats.org/presentationml/2006/main">
  <p:tag name="TIMING" val="|0.5|5.8|37.9|56.1|28"/>
</p:tagLst>
</file>

<file path=ppt/tags/tag29.xml><?xml version="1.0" encoding="utf-8"?>
<p:tagLst xmlns:a="http://schemas.openxmlformats.org/drawingml/2006/main" xmlns:r="http://schemas.openxmlformats.org/officeDocument/2006/relationships" xmlns:p="http://schemas.openxmlformats.org/presentationml/2006/main">
  <p:tag name="TIMING" val="|1.1|15.7"/>
</p:tagLst>
</file>

<file path=ppt/tags/tag3.xml><?xml version="1.0" encoding="utf-8"?>
<p:tagLst xmlns:a="http://schemas.openxmlformats.org/drawingml/2006/main" xmlns:r="http://schemas.openxmlformats.org/officeDocument/2006/relationships" xmlns:p="http://schemas.openxmlformats.org/presentationml/2006/main">
  <p:tag name="TIMING" val="|10.8|21.8|6.7"/>
</p:tagLst>
</file>

<file path=ppt/tags/tag30.xml><?xml version="1.0" encoding="utf-8"?>
<p:tagLst xmlns:a="http://schemas.openxmlformats.org/drawingml/2006/main" xmlns:r="http://schemas.openxmlformats.org/officeDocument/2006/relationships" xmlns:p="http://schemas.openxmlformats.org/presentationml/2006/main">
  <p:tag name="TIMING" val="|2|1.8|3.3|3.6|5.1|3|7.2"/>
</p:tagLst>
</file>

<file path=ppt/tags/tag31.xml><?xml version="1.0" encoding="utf-8"?>
<p:tagLst xmlns:a="http://schemas.openxmlformats.org/drawingml/2006/main" xmlns:r="http://schemas.openxmlformats.org/officeDocument/2006/relationships" xmlns:p="http://schemas.openxmlformats.org/presentationml/2006/main">
  <p:tag name="TIMING" val="|3.2|8.3|4.6|10.2|15.9"/>
</p:tagLst>
</file>

<file path=ppt/tags/tag32.xml><?xml version="1.0" encoding="utf-8"?>
<p:tagLst xmlns:a="http://schemas.openxmlformats.org/drawingml/2006/main" xmlns:r="http://schemas.openxmlformats.org/officeDocument/2006/relationships" xmlns:p="http://schemas.openxmlformats.org/presentationml/2006/main">
  <p:tag name="TIMING" val="|0.5|7.9|16.5|129.1"/>
</p:tagLst>
</file>

<file path=ppt/tags/tag33.xml><?xml version="1.0" encoding="utf-8"?>
<p:tagLst xmlns:a="http://schemas.openxmlformats.org/drawingml/2006/main" xmlns:r="http://schemas.openxmlformats.org/officeDocument/2006/relationships" xmlns:p="http://schemas.openxmlformats.org/presentationml/2006/main">
  <p:tag name="TIMING" val="|1.7|7.8"/>
</p:tagLst>
</file>

<file path=ppt/tags/tag34.xml><?xml version="1.0" encoding="utf-8"?>
<p:tagLst xmlns:a="http://schemas.openxmlformats.org/drawingml/2006/main" xmlns:r="http://schemas.openxmlformats.org/officeDocument/2006/relationships" xmlns:p="http://schemas.openxmlformats.org/presentationml/2006/main">
  <p:tag name="TIMING" val="|0.5|7.2|19.4|9.1"/>
</p:tagLst>
</file>

<file path=ppt/tags/tag35.xml><?xml version="1.0" encoding="utf-8"?>
<p:tagLst xmlns:a="http://schemas.openxmlformats.org/drawingml/2006/main" xmlns:r="http://schemas.openxmlformats.org/officeDocument/2006/relationships" xmlns:p="http://schemas.openxmlformats.org/presentationml/2006/main">
  <p:tag name="TIMING" val="|4.2|4.3|20.7"/>
</p:tagLst>
</file>

<file path=ppt/tags/tag36.xml><?xml version="1.0" encoding="utf-8"?>
<p:tagLst xmlns:a="http://schemas.openxmlformats.org/drawingml/2006/main" xmlns:r="http://schemas.openxmlformats.org/officeDocument/2006/relationships" xmlns:p="http://schemas.openxmlformats.org/presentationml/2006/main">
  <p:tag name="TIMING" val="|1|15.3|7.3|115.4|4.7|2.2|5.2"/>
</p:tagLst>
</file>

<file path=ppt/tags/tag37.xml><?xml version="1.0" encoding="utf-8"?>
<p:tagLst xmlns:a="http://schemas.openxmlformats.org/drawingml/2006/main" xmlns:r="http://schemas.openxmlformats.org/officeDocument/2006/relationships" xmlns:p="http://schemas.openxmlformats.org/presentationml/2006/main">
  <p:tag name="TIMING" val="|12.3|3.2"/>
</p:tagLst>
</file>

<file path=ppt/tags/tag4.xml><?xml version="1.0" encoding="utf-8"?>
<p:tagLst xmlns:a="http://schemas.openxmlformats.org/drawingml/2006/main" xmlns:r="http://schemas.openxmlformats.org/officeDocument/2006/relationships" xmlns:p="http://schemas.openxmlformats.org/presentationml/2006/main">
  <p:tag name="TIMING" val="|3.7|10.2|2.3|11.8|5.4|4.7"/>
</p:tagLst>
</file>

<file path=ppt/tags/tag5.xml><?xml version="1.0" encoding="utf-8"?>
<p:tagLst xmlns:a="http://schemas.openxmlformats.org/drawingml/2006/main" xmlns:r="http://schemas.openxmlformats.org/officeDocument/2006/relationships" xmlns:p="http://schemas.openxmlformats.org/presentationml/2006/main">
  <p:tag name="TIMING" val="|5.6"/>
</p:tagLst>
</file>

<file path=ppt/tags/tag6.xml><?xml version="1.0" encoding="utf-8"?>
<p:tagLst xmlns:a="http://schemas.openxmlformats.org/drawingml/2006/main" xmlns:r="http://schemas.openxmlformats.org/officeDocument/2006/relationships" xmlns:p="http://schemas.openxmlformats.org/presentationml/2006/main">
  <p:tag name="TIMING" val="|8.8"/>
</p:tagLst>
</file>

<file path=ppt/tags/tag7.xml><?xml version="1.0" encoding="utf-8"?>
<p:tagLst xmlns:a="http://schemas.openxmlformats.org/drawingml/2006/main" xmlns:r="http://schemas.openxmlformats.org/officeDocument/2006/relationships" xmlns:p="http://schemas.openxmlformats.org/presentationml/2006/main">
  <p:tag name="TIMING" val="|4.5"/>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1294</Words>
  <Application>Microsoft Office PowerPoint</Application>
  <PresentationFormat>On-screen Show (4:3)</PresentationFormat>
  <Paragraphs>166</Paragraphs>
  <Slides>38</Slides>
  <Notes>0</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Hell: What is it?  Where is it? How to Get There</vt:lpstr>
      <vt:lpstr>Introduction</vt:lpstr>
      <vt:lpstr>PowerPoint Presentation</vt:lpstr>
      <vt:lpstr>Impact on My Life</vt:lpstr>
      <vt:lpstr>What is Hell?</vt:lpstr>
      <vt:lpstr>Isaiah 66:22-24 (NIV)</vt:lpstr>
      <vt:lpstr>Hell is Characterized</vt:lpstr>
      <vt:lpstr>Daniel 12:1-3 (NIV)</vt:lpstr>
      <vt:lpstr>Hell is Characterized</vt:lpstr>
      <vt:lpstr>Matthew 10:28 (NIV)</vt:lpstr>
      <vt:lpstr>Hell is Characterized</vt:lpstr>
      <vt:lpstr>Matthew 13:40-42, 49-50</vt:lpstr>
      <vt:lpstr>Hell is Characterized</vt:lpstr>
      <vt:lpstr>Mark 9:42-48</vt:lpstr>
      <vt:lpstr>Hell is Characterized</vt:lpstr>
      <vt:lpstr>Luke 16:19-24</vt:lpstr>
      <vt:lpstr>Luke 16:25-31</vt:lpstr>
      <vt:lpstr>Hell is Characterized</vt:lpstr>
      <vt:lpstr>2 Thessalonians 1:9</vt:lpstr>
      <vt:lpstr>Hell is Characterized</vt:lpstr>
      <vt:lpstr>Revelation 14:9-11</vt:lpstr>
      <vt:lpstr>Hell is Characterized</vt:lpstr>
      <vt:lpstr>Revelation 20:10-15</vt:lpstr>
      <vt:lpstr>Hell is Characterized</vt:lpstr>
      <vt:lpstr>Hell is Characterized</vt:lpstr>
      <vt:lpstr>Where is Hell?</vt:lpstr>
      <vt:lpstr>Where is Hell?</vt:lpstr>
      <vt:lpstr>The Biblical View of Its Location</vt:lpstr>
      <vt:lpstr>Luke 16:19-31</vt:lpstr>
      <vt:lpstr>Isaiah 66:22-24</vt:lpstr>
      <vt:lpstr>So Where is Hell?</vt:lpstr>
      <vt:lpstr>How do you get there?</vt:lpstr>
      <vt:lpstr>How do you get there?</vt:lpstr>
      <vt:lpstr>How do you get there?</vt:lpstr>
      <vt:lpstr>The Two Great Commandments</vt:lpstr>
      <vt:lpstr>Your Response?</vt:lpstr>
      <vt:lpstr>Your Response?</vt:lpstr>
      <vt:lpstr>The End</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 What is it? Where is it? How to Get There</dc:title>
  <dc:creator>Newman</dc:creator>
  <cp:lastModifiedBy>Newman</cp:lastModifiedBy>
  <cp:revision>142</cp:revision>
  <dcterms:created xsi:type="dcterms:W3CDTF">2014-03-18T15:11:05Z</dcterms:created>
  <dcterms:modified xsi:type="dcterms:W3CDTF">2014-03-25T23:46:07Z</dcterms:modified>
</cp:coreProperties>
</file>