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80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1" r:id="rId24"/>
    <p:sldId id="279" r:id="rId25"/>
  </p:sldIdLst>
  <p:sldSz cx="9144000" cy="6858000" type="screen4x3"/>
  <p:notesSz cx="6858000" cy="9144000"/>
  <p:embeddedFontLst>
    <p:embeddedFont>
      <p:font typeface="CommonBullets" panose="020B0604020202020204"/>
      <p:regular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708" autoAdjust="0"/>
  </p:normalViewPr>
  <p:slideViewPr>
    <p:cSldViewPr>
      <p:cViewPr varScale="1">
        <p:scale>
          <a:sx n="111" d="100"/>
          <a:sy n="111" d="100"/>
        </p:scale>
        <p:origin x="-15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5ECDAD-4D91-42B1-B5BC-E1BE03FB9B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357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9091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89092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9093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89094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095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096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097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098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099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00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01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02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03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04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05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06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07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08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09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10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11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12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13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14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15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16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17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18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19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20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21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22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23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24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25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26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27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28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29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30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31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32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33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34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35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36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37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38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39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40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41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42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43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44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9145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14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89147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48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49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50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9151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9152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53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154" name="Arc 1090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9155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9156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89157" name="Rectangle 109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9158" name="Rectangle 109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9159" name="Rectangle 109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F85168-F8A1-4FCD-8945-056281AC62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CED2D-FA2B-4E9B-891A-B767068B5D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92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721DE-BD9B-4568-8848-D7455AEB6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32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7AF47-79BF-421E-BA93-C63C189E0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8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C3CCF-DA49-4BBA-A506-3877E7A23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76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13D6B-8F80-419B-A247-E7FC6D663A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89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EEDDD-2C3B-4C35-9D1F-452C16AC2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31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6C4F0-5C6F-43D4-8D78-950E48E2AC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03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F6C30-B284-4A59-BB27-FEA2E514E8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53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195E7-A741-4ABC-8425-062F55B43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18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355F8-9FE6-4FA9-BB8D-22AD6BF2A8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78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8067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8806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8806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7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7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7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7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7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7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7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7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7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7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8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8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8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8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8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8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8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8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8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8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9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8091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8809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9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9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9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9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9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9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09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0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0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0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0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0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0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0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0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0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0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1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1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1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1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1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1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1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1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1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1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12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812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12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88124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26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81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81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8129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8130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88131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BB17E0-2ADE-4239-9457-2D4F144733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Hebrews</a:t>
            </a:r>
          </a:p>
        </p:txBody>
      </p:sp>
      <p:sp>
        <p:nvSpPr>
          <p:cNvPr id="624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C. Newman</a:t>
            </a:r>
          </a:p>
        </p:txBody>
      </p:sp>
      <p:pic>
        <p:nvPicPr>
          <p:cNvPr id="2" name="Hebrew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55626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8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2466" grpId="0"/>
      <p:bldP spid="6246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Their Location</a:t>
            </a:r>
          </a:p>
        </p:txBody>
      </p:sp>
      <p:sp>
        <p:nvSpPr>
          <p:cNvPr id="7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Usual suggestions:</a:t>
            </a:r>
          </a:p>
          <a:p>
            <a:pPr lvl="1"/>
            <a:r>
              <a:rPr lang="en-US" altLang="en-US"/>
              <a:t>Rome</a:t>
            </a:r>
          </a:p>
          <a:p>
            <a:pPr lvl="1"/>
            <a:r>
              <a:rPr lang="en-US" altLang="en-US"/>
              <a:t>Jerusalem</a:t>
            </a:r>
          </a:p>
          <a:p>
            <a:pPr lvl="1"/>
            <a:r>
              <a:rPr lang="en-US" altLang="en-US"/>
              <a:t>Alexandria</a:t>
            </a:r>
          </a:p>
          <a:p>
            <a:pPr lvl="1"/>
            <a:r>
              <a:rPr lang="en-US" altLang="en-US"/>
              <a:t>Antioch</a:t>
            </a:r>
          </a:p>
          <a:p>
            <a:r>
              <a:rPr lang="en-US" altLang="en-US"/>
              <a:t>Critical passage (13:24) ambiguous</a:t>
            </a:r>
          </a:p>
          <a:p>
            <a:pPr lvl="1"/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Those from Italy greet you</a:t>
            </a:r>
            <a:r>
              <a:rPr lang="en-US" altLang="en-US">
                <a:cs typeface="Tahoma" pitchFamily="34" charset="0"/>
              </a:rPr>
              <a:t>"</a:t>
            </a:r>
          </a:p>
        </p:txBody>
      </p:sp>
    </p:spTree>
    <p:custDataLst>
      <p:tags r:id="rId1"/>
    </p:custDataLst>
  </p:cSld>
  <p:clrMapOvr>
    <a:masterClrMapping/>
  </p:clrMapOvr>
  <p:transition advTm="449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Their Location</a:t>
            </a:r>
          </a:p>
        </p:txBody>
      </p:sp>
      <p:pic>
        <p:nvPicPr>
          <p:cNvPr id="90115" name="Picture 3" descr="mediterran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726113" cy="39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ltGray">
          <a:xfrm>
            <a:off x="3429000" y="3352800"/>
            <a:ext cx="125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Rome </a:t>
            </a:r>
            <a:r>
              <a:rPr lang="en-US" altLang="en-US">
                <a:sym typeface="CommonBullets" pitchFamily="34" charset="2"/>
              </a:rPr>
              <a:t></a:t>
            </a:r>
            <a:endParaRPr lang="en-US" altLang="en-US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ltGray">
          <a:xfrm>
            <a:off x="6918325" y="4605338"/>
            <a:ext cx="177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ym typeface="CommonBullets" pitchFamily="34" charset="2"/>
              </a:rPr>
              <a:t> Jerusalem</a:t>
            </a:r>
            <a:endParaRPr lang="en-US" altLang="en-US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ltGray">
          <a:xfrm>
            <a:off x="6994525" y="4071938"/>
            <a:ext cx="1420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ym typeface="CommonBullets" pitchFamily="34" charset="2"/>
              </a:rPr>
              <a:t> Antioch</a:t>
            </a:r>
            <a:endParaRPr lang="en-US" altLang="en-US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ltGray">
          <a:xfrm>
            <a:off x="4784725" y="4757738"/>
            <a:ext cx="182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Alexandria </a:t>
            </a:r>
            <a:r>
              <a:rPr lang="en-US" altLang="en-US">
                <a:sym typeface="CommonBullets" pitchFamily="34" charset="2"/>
              </a:rPr>
              <a:t></a:t>
            </a: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115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utoUpdateAnimBg="0"/>
      <p:bldP spid="90117" grpId="0" autoUpdateAnimBg="0"/>
      <p:bldP spid="90118" grpId="0" autoUpdateAnimBg="0"/>
      <p:bldP spid="9011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Their Location</a:t>
            </a:r>
          </a:p>
        </p:txBody>
      </p:sp>
      <p:sp>
        <p:nvSpPr>
          <p:cNvPr id="737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Following Lenski, I favor Rome as the letter’s destination.</a:t>
            </a:r>
          </a:p>
          <a:p>
            <a:r>
              <a:rPr lang="en-US" altLang="en-US" sz="2800"/>
              <a:t>Probably written to a Jewish house church in Rome facing Nero</a:t>
            </a:r>
            <a:r>
              <a:rPr lang="en-US" altLang="en-US" sz="2800">
                <a:cs typeface="Tahoma" pitchFamily="34" charset="0"/>
              </a:rPr>
              <a:t>'</a:t>
            </a:r>
            <a:r>
              <a:rPr lang="en-US" altLang="en-US" sz="2800"/>
              <a:t>s persecution.</a:t>
            </a:r>
          </a:p>
          <a:p>
            <a:r>
              <a:rPr lang="en-US" altLang="en-US" sz="2800"/>
              <a:t>In any case, the remark to greet all the other leaders (13:24) favors a subgroup within a larger whole, such as a house church in a city with many such.</a:t>
            </a:r>
          </a:p>
        </p:txBody>
      </p:sp>
    </p:spTree>
    <p:custDataLst>
      <p:tags r:id="rId1"/>
    </p:custDataLst>
  </p:cSld>
  <p:clrMapOvr>
    <a:masterClrMapping/>
  </p:clrMapOvr>
  <p:transition advTm="362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Date of Hebrews</a:t>
            </a:r>
          </a:p>
        </p:txBody>
      </p:sp>
      <p:sp>
        <p:nvSpPr>
          <p:cNvPr id="757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advTm="430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Date of Hebrews</a:t>
            </a:r>
          </a:p>
        </p:txBody>
      </p:sp>
      <p:sp>
        <p:nvSpPr>
          <p:cNvPr id="76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Latest possible – 95 AD</a:t>
            </a:r>
          </a:p>
          <a:p>
            <a:pPr lvl="1"/>
            <a:r>
              <a:rPr lang="en-US" altLang="en-US"/>
              <a:t>Must precede 1 Clement</a:t>
            </a:r>
          </a:p>
          <a:p>
            <a:r>
              <a:rPr lang="en-US" altLang="en-US"/>
              <a:t>Earliest possible – well after 30 AD</a:t>
            </a:r>
          </a:p>
          <a:p>
            <a:pPr lvl="1"/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heard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(2:3) implies church has secondary sources of information</a:t>
            </a:r>
          </a:p>
          <a:p>
            <a:pPr lvl="1"/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considering the outcome of their lives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(13:7) sounds like original leaders have died, though possibly martyred</a:t>
            </a:r>
          </a:p>
        </p:txBody>
      </p:sp>
    </p:spTree>
    <p:custDataLst>
      <p:tags r:id="rId1"/>
    </p:custDataLst>
  </p:cSld>
  <p:clrMapOvr>
    <a:masterClrMapping/>
  </p:clrMapOvr>
  <p:transition advTm="116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Date of Hebrews</a:t>
            </a:r>
          </a:p>
        </p:txBody>
      </p:sp>
      <p:sp>
        <p:nvSpPr>
          <p:cNvPr id="77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More refinement attempted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The temple is still functioning, so before 70 AD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the Timothy is Paul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companion, not till after 50 AD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Apparently not safe (where recipients are) to be a Christian, but still safe to be a Jew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If Rome, probably between 64 and 66 AD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Other locations might have wider window</a:t>
            </a:r>
          </a:p>
        </p:txBody>
      </p:sp>
    </p:spTree>
    <p:custDataLst>
      <p:tags r:id="rId1"/>
    </p:custDataLst>
  </p:cSld>
  <p:clrMapOvr>
    <a:masterClrMapping/>
  </p:clrMapOvr>
  <p:transition advTm="2208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Background of Recipients</a:t>
            </a:r>
          </a:p>
        </p:txBody>
      </p:sp>
      <p:sp>
        <p:nvSpPr>
          <p:cNvPr id="788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advTm="322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Their Conversion</a:t>
            </a:r>
          </a:p>
        </p:txBody>
      </p:sp>
      <p:sp>
        <p:nvSpPr>
          <p:cNvPr id="79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Apparently converted by immediate disciples of Christ (2:3), who had confirmed truth of their message by miracles (2:4)</a:t>
            </a:r>
          </a:p>
          <a:p>
            <a:r>
              <a:rPr lang="en-US" altLang="en-US"/>
              <a:t>The writer is confident that they (most of them) are saved (6:9), in spite of his warning for their need to hold on (3:14)</a:t>
            </a:r>
          </a:p>
        </p:txBody>
      </p:sp>
    </p:spTree>
    <p:custDataLst>
      <p:tags r:id="rId1"/>
    </p:custDataLst>
  </p:cSld>
  <p:clrMapOvr>
    <a:masterClrMapping/>
  </p:clrMapOvr>
  <p:transition advTm="533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Their Christian Life &amp; Ministry</a:t>
            </a:r>
          </a:p>
        </p:txBody>
      </p:sp>
      <p:sp>
        <p:nvSpPr>
          <p:cNvPr id="80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Had seen some persecution earlier</a:t>
            </a:r>
          </a:p>
          <a:p>
            <a:r>
              <a:rPr lang="en-US" altLang="en-US"/>
              <a:t>Had been Christians long enough for their first leaders to die</a:t>
            </a:r>
          </a:p>
          <a:p>
            <a:r>
              <a:rPr lang="en-US" altLang="en-US"/>
              <a:t>But recently they had stagnated</a:t>
            </a:r>
          </a:p>
        </p:txBody>
      </p:sp>
    </p:spTree>
    <p:custDataLst>
      <p:tags r:id="rId1"/>
    </p:custDataLst>
  </p:cSld>
  <p:clrMapOvr>
    <a:masterClrMapping/>
  </p:clrMapOvr>
  <p:transition advTm="56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Their Problem</a:t>
            </a:r>
          </a:p>
        </p:txBody>
      </p:sp>
      <p:sp>
        <p:nvSpPr>
          <p:cNvPr id="81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Knew the basics of Christianity, but were backsliding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Were in severe danger of apostasy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Not into paganism or some other heresy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But into returning to Judaism</a:t>
            </a:r>
          </a:p>
          <a:p>
            <a:pPr>
              <a:lnSpc>
                <a:spcPct val="90000"/>
              </a:lnSpc>
            </a:pPr>
            <a:r>
              <a:rPr lang="en-US" altLang="en-US"/>
              <a:t>Writer argues that Xy supercedes OT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Jesus is the final mediator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He typologically fulfills the OT sacrifices</a:t>
            </a:r>
          </a:p>
        </p:txBody>
      </p:sp>
    </p:spTree>
    <p:custDataLst>
      <p:tags r:id="rId1"/>
    </p:custDataLst>
  </p:cSld>
  <p:clrMapOvr>
    <a:masterClrMapping/>
  </p:clrMapOvr>
  <p:transition advTm="886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Authorship of Hebrews</a:t>
            </a:r>
          </a:p>
        </p:txBody>
      </p:sp>
      <p:sp>
        <p:nvSpPr>
          <p:cNvPr id="634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advTm="1308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Outline of Hebrews</a:t>
            </a:r>
          </a:p>
        </p:txBody>
      </p:sp>
      <p:sp>
        <p:nvSpPr>
          <p:cNvPr id="839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advTm="356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 of Hebrews</a:t>
            </a:r>
          </a:p>
        </p:txBody>
      </p:sp>
      <p:sp>
        <p:nvSpPr>
          <p:cNvPr id="849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Prologue:  God</a:t>
            </a:r>
            <a:r>
              <a:rPr lang="en-US" altLang="en-US">
                <a:cs typeface="Tahoma" pitchFamily="34" charset="0"/>
              </a:rPr>
              <a:t>'</a:t>
            </a:r>
            <a:r>
              <a:rPr lang="en-US" altLang="en-US"/>
              <a:t>s revelation climaxes in his Son (1:1-4)</a:t>
            </a:r>
          </a:p>
          <a:p>
            <a:r>
              <a:rPr lang="en-US" altLang="en-US"/>
              <a:t>Superior to the OT mediators (1:5-7:28)</a:t>
            </a:r>
          </a:p>
          <a:p>
            <a:pPr lvl="1"/>
            <a:r>
              <a:rPr lang="en-US" altLang="en-US"/>
              <a:t>Angels (1:5-2:18)</a:t>
            </a:r>
          </a:p>
          <a:p>
            <a:pPr lvl="1"/>
            <a:r>
              <a:rPr lang="en-US" altLang="en-US"/>
              <a:t>Moses (&amp; Joshua)  (3:1-4:13)</a:t>
            </a:r>
          </a:p>
          <a:p>
            <a:pPr lvl="1"/>
            <a:r>
              <a:rPr lang="en-US" altLang="en-US"/>
              <a:t>Aaronic Priests (5:1-7:28)</a:t>
            </a:r>
          </a:p>
        </p:txBody>
      </p:sp>
    </p:spTree>
    <p:custDataLst>
      <p:tags r:id="rId1"/>
    </p:custDataLst>
  </p:cSld>
  <p:clrMapOvr>
    <a:masterClrMapping/>
  </p:clrMapOvr>
  <p:transition advTm="297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 of Hebrews</a:t>
            </a:r>
          </a:p>
        </p:txBody>
      </p:sp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Superior to the OT provisions (8:1-10:39)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Better covenant (8:1-13)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Better sanctuary (9:1-12)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Better sacrifice (9:13-10:18)</a:t>
            </a:r>
          </a:p>
          <a:p>
            <a:pPr>
              <a:lnSpc>
                <a:spcPct val="90000"/>
              </a:lnSpc>
            </a:pPr>
            <a:r>
              <a:rPr lang="en-US" altLang="en-US"/>
              <a:t>Exhortation &amp; Final Plea for Faith (10:19-12:29)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Concluding Exhortations (13:1-25)</a:t>
            </a:r>
          </a:p>
        </p:txBody>
      </p:sp>
    </p:spTree>
    <p:custDataLst>
      <p:tags r:id="rId1"/>
    </p:custDataLst>
  </p:cSld>
  <p:clrMapOvr>
    <a:masterClrMapping/>
  </p:clrMapOvr>
  <p:transition advTm="448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Argument of Hebrews</a:t>
            </a:r>
          </a:p>
        </p:txBody>
      </p:sp>
      <p:sp>
        <p:nvSpPr>
          <p:cNvPr id="931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See text in Course Notes</a:t>
            </a:r>
          </a:p>
        </p:txBody>
      </p:sp>
    </p:spTree>
    <p:custDataLst>
      <p:tags r:id="rId1"/>
    </p:custDataLst>
  </p:cSld>
  <p:clrMapOvr>
    <a:masterClrMapping/>
  </p:clrMapOvr>
  <p:transition advTm="9625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The End</a:t>
            </a: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Hebrews deserves a lifetime of repeated study</a:t>
            </a:r>
          </a:p>
        </p:txBody>
      </p:sp>
    </p:spTree>
    <p:custDataLst>
      <p:tags r:id="rId1"/>
    </p:custDataLst>
  </p:cSld>
  <p:clrMapOvr>
    <a:masterClrMapping/>
  </p:clrMapOvr>
  <p:transition advTm="14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utoUpdateAnimBg="0"/>
      <p:bldP spid="870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Variety of Views on Author</a:t>
            </a:r>
          </a:p>
        </p:txBody>
      </p:sp>
      <p:sp>
        <p:nvSpPr>
          <p:cNvPr id="6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Paul</a:t>
            </a:r>
          </a:p>
          <a:p>
            <a:pPr lvl="1"/>
            <a:r>
              <a:rPr lang="en-US" altLang="en-US"/>
              <a:t>Paul &amp; Luke</a:t>
            </a:r>
          </a:p>
          <a:p>
            <a:pPr lvl="1"/>
            <a:r>
              <a:rPr lang="en-US" altLang="en-US"/>
              <a:t>Paul &amp; Clement of Rome</a:t>
            </a:r>
          </a:p>
          <a:p>
            <a:r>
              <a:rPr lang="en-US" altLang="en-US"/>
              <a:t>Luke</a:t>
            </a:r>
          </a:p>
          <a:p>
            <a:r>
              <a:rPr lang="en-US" altLang="en-US"/>
              <a:t>Barnabas</a:t>
            </a:r>
          </a:p>
          <a:p>
            <a:r>
              <a:rPr lang="en-US" altLang="en-US"/>
              <a:t>Apollos</a:t>
            </a:r>
          </a:p>
          <a:p>
            <a:r>
              <a:rPr lang="en-US" altLang="en-US"/>
              <a:t>Other Less Likely Suggestions</a:t>
            </a:r>
          </a:p>
        </p:txBody>
      </p:sp>
    </p:spTree>
    <p:custDataLst>
      <p:tags r:id="rId1"/>
    </p:custDataLst>
  </p:cSld>
  <p:clrMapOvr>
    <a:masterClrMapping/>
  </p:clrMapOvr>
  <p:transition advTm="1365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Internal Evidence on Author</a:t>
            </a:r>
          </a:p>
        </p:txBody>
      </p:sp>
      <p:sp>
        <p:nvSpPr>
          <p:cNvPr id="655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Explicit indications</a:t>
            </a:r>
          </a:p>
          <a:p>
            <a:pPr lvl="1"/>
            <a:r>
              <a:rPr lang="en-US" altLang="en-US"/>
              <a:t>Associate of Timothy</a:t>
            </a:r>
          </a:p>
          <a:p>
            <a:pPr lvl="1"/>
            <a:r>
              <a:rPr lang="en-US" altLang="en-US"/>
              <a:t>Not one of the original 12 apostles</a:t>
            </a:r>
          </a:p>
          <a:p>
            <a:pPr lvl="1"/>
            <a:r>
              <a:rPr lang="en-US" altLang="en-US"/>
              <a:t>Appears to be one author, male</a:t>
            </a:r>
          </a:p>
          <a:p>
            <a:r>
              <a:rPr lang="en-US" altLang="en-US"/>
              <a:t>Content</a:t>
            </a:r>
          </a:p>
          <a:p>
            <a:pPr lvl="1"/>
            <a:r>
              <a:rPr lang="en-US" altLang="en-US"/>
              <a:t>Similarities to Paul</a:t>
            </a:r>
          </a:p>
          <a:p>
            <a:pPr lvl="1"/>
            <a:r>
              <a:rPr lang="en-US" altLang="en-US"/>
              <a:t>Differences from Paul</a:t>
            </a:r>
          </a:p>
        </p:txBody>
      </p:sp>
    </p:spTree>
    <p:custDataLst>
      <p:tags r:id="rId1"/>
    </p:custDataLst>
  </p:cSld>
  <p:clrMapOvr>
    <a:masterClrMapping/>
  </p:clrMapOvr>
  <p:transition advTm="305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Internal Evidence on Author</a:t>
            </a:r>
          </a:p>
        </p:txBody>
      </p:sp>
      <p:sp>
        <p:nvSpPr>
          <p:cNvPr id="66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Style</a:t>
            </a:r>
          </a:p>
          <a:p>
            <a:pPr lvl="1"/>
            <a:r>
              <a:rPr lang="en-US" altLang="en-US"/>
              <a:t>More Hellenistic than (other) Pauline letters</a:t>
            </a:r>
          </a:p>
          <a:p>
            <a:pPr lvl="1"/>
            <a:r>
              <a:rPr lang="en-US" altLang="en-US"/>
              <a:t>Differences in phrasing</a:t>
            </a:r>
          </a:p>
        </p:txBody>
      </p:sp>
    </p:spTree>
    <p:custDataLst>
      <p:tags r:id="rId1"/>
    </p:custDataLst>
  </p:cSld>
  <p:clrMapOvr>
    <a:masterClrMapping/>
  </p:clrMapOvr>
  <p:transition advTm="990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External Evidence on Author</a:t>
            </a:r>
          </a:p>
        </p:txBody>
      </p:sp>
      <p:sp>
        <p:nvSpPr>
          <p:cNvPr id="675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Hebrews is attested as early as any NT work.</a:t>
            </a:r>
          </a:p>
          <a:p>
            <a:r>
              <a:rPr lang="en-US" altLang="en-US"/>
              <a:t>The Alexandrian fathers all refer to it.</a:t>
            </a:r>
          </a:p>
          <a:p>
            <a:r>
              <a:rPr lang="en-US" altLang="en-US"/>
              <a:t>Tertullian (c200) assigns it to Barnabas.</a:t>
            </a:r>
          </a:p>
          <a:p>
            <a:r>
              <a:rPr lang="en-US" altLang="en-US"/>
              <a:t>Generally:</a:t>
            </a:r>
          </a:p>
          <a:p>
            <a:pPr lvl="1"/>
            <a:r>
              <a:rPr lang="en-US" altLang="en-US"/>
              <a:t>The W churches denied Pauline authorship.</a:t>
            </a:r>
          </a:p>
          <a:p>
            <a:pPr lvl="1"/>
            <a:r>
              <a:rPr lang="en-US" altLang="en-US"/>
              <a:t>The E churches favored it, w/ qualification.</a:t>
            </a:r>
          </a:p>
        </p:txBody>
      </p:sp>
    </p:spTree>
    <p:custDataLst>
      <p:tags r:id="rId1"/>
    </p:custDataLst>
  </p:cSld>
  <p:clrMapOvr>
    <a:masterClrMapping/>
  </p:clrMapOvr>
  <p:transition advTm="702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on Author</a:t>
            </a:r>
          </a:p>
        </p:txBody>
      </p:sp>
      <p:sp>
        <p:nvSpPr>
          <p:cNvPr id="716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Not Timothy!</a:t>
            </a:r>
          </a:p>
          <a:p>
            <a:pPr>
              <a:lnSpc>
                <a:spcPct val="90000"/>
              </a:lnSpc>
            </a:pPr>
            <a:r>
              <a:rPr lang="en-US" altLang="en-US"/>
              <a:t>Most likely named candidate is Paul.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But have to make special assumptions re/ its style</a:t>
            </a:r>
          </a:p>
          <a:p>
            <a:pPr>
              <a:lnSpc>
                <a:spcPct val="90000"/>
              </a:lnSpc>
            </a:pP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Not Paul</a:t>
            </a:r>
            <a:r>
              <a:rPr lang="en-US" altLang="en-US">
                <a:cs typeface="Tahoma" pitchFamily="34" charset="0"/>
              </a:rPr>
              <a:t>"</a:t>
            </a:r>
            <a:r>
              <a:rPr lang="en-US" altLang="en-US"/>
              <a:t> more likely, but no single candidate would gain more votes.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God allowed knowledge of its author to be lost.</a:t>
            </a:r>
          </a:p>
        </p:txBody>
      </p:sp>
    </p:spTree>
    <p:custDataLst>
      <p:tags r:id="rId1"/>
    </p:custDataLst>
  </p:cSld>
  <p:clrMapOvr>
    <a:masterClrMapping/>
  </p:clrMapOvr>
  <p:transition advTm="528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Recipients of Hebrews</a:t>
            </a:r>
          </a:p>
        </p:txBody>
      </p:sp>
      <p:sp>
        <p:nvSpPr>
          <p:cNvPr id="696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ransition advTm="69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People</a:t>
            </a:r>
          </a:p>
        </p:txBody>
      </p:sp>
      <p:sp>
        <p:nvSpPr>
          <p:cNvPr id="70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Surely Jewish.</a:t>
            </a:r>
          </a:p>
          <a:p>
            <a:r>
              <a:rPr lang="en-US" altLang="en-US"/>
              <a:t>Professing Christians.</a:t>
            </a:r>
          </a:p>
          <a:p>
            <a:r>
              <a:rPr lang="en-US" altLang="en-US"/>
              <a:t>We can say a good bit about their circumstances.</a:t>
            </a:r>
          </a:p>
          <a:p>
            <a:pPr lvl="1"/>
            <a:r>
              <a:rPr lang="en-US" altLang="en-US"/>
              <a:t>See under Background, later.</a:t>
            </a:r>
          </a:p>
        </p:txBody>
      </p:sp>
    </p:spTree>
    <p:custDataLst>
      <p:tags r:id="rId1"/>
    </p:custDataLst>
  </p:cSld>
  <p:clrMapOvr>
    <a:masterClrMapping/>
  </p:clrMapOvr>
  <p:transition advTm="42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2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9|1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2|13.8|9.4|4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0.6|75.2|29.5|14.6|56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9.2|7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4|16.3|7.5|23.7|11.3|3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7|9.3|2.2|4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0.1|10.9|3.9|6.3|5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11.7|10.6|21.1|17.8|13.3|2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7.5|12.3|51.5|28.2|6.8|1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5.9|2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6.4|21|9.8|1.6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7.8|8.1|4.1|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0.8|22.4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.1|1|1.6|0.8|7|4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4|0.9|1.1|1.4"/>
</p:tagLst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192</TotalTime>
  <Words>641</Words>
  <Application>Microsoft Office PowerPoint</Application>
  <PresentationFormat>On-screen Show (4:3)</PresentationFormat>
  <Paragraphs>107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Wingdings</vt:lpstr>
      <vt:lpstr>CommonBullets</vt:lpstr>
      <vt:lpstr>Tahoma</vt:lpstr>
      <vt:lpstr>Blueprint</vt:lpstr>
      <vt:lpstr>Hebrews</vt:lpstr>
      <vt:lpstr>Authorship of Hebrews</vt:lpstr>
      <vt:lpstr>Variety of Views on Author</vt:lpstr>
      <vt:lpstr>Internal Evidence on Author</vt:lpstr>
      <vt:lpstr>Internal Evidence on Author</vt:lpstr>
      <vt:lpstr>External Evidence on Author</vt:lpstr>
      <vt:lpstr>Summary on Author</vt:lpstr>
      <vt:lpstr>Recipients of Hebrews</vt:lpstr>
      <vt:lpstr>The People</vt:lpstr>
      <vt:lpstr>Their Location</vt:lpstr>
      <vt:lpstr>Their Location</vt:lpstr>
      <vt:lpstr>Their Location</vt:lpstr>
      <vt:lpstr>Date of Hebrews</vt:lpstr>
      <vt:lpstr>Date of Hebrews</vt:lpstr>
      <vt:lpstr>Date of Hebrews</vt:lpstr>
      <vt:lpstr>Background of Recipients</vt:lpstr>
      <vt:lpstr>Their Conversion</vt:lpstr>
      <vt:lpstr>Their Christian Life &amp; Ministry</vt:lpstr>
      <vt:lpstr>Their Problem</vt:lpstr>
      <vt:lpstr>Outline of Hebrews</vt:lpstr>
      <vt:lpstr>Outline of Hebrews</vt:lpstr>
      <vt:lpstr>Outline of Hebrews</vt:lpstr>
      <vt:lpstr>The Argument of Hebrews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Hebrews</dc:title>
  <dc:creator>RC Newman</dc:creator>
  <cp:lastModifiedBy>Newman</cp:lastModifiedBy>
  <cp:revision>65</cp:revision>
  <cp:lastPrinted>1601-01-01T00:00:00Z</cp:lastPrinted>
  <dcterms:created xsi:type="dcterms:W3CDTF">2002-09-25T15:41:15Z</dcterms:created>
  <dcterms:modified xsi:type="dcterms:W3CDTF">2015-07-04T17:46:40Z</dcterms:modified>
</cp:coreProperties>
</file>