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71"/>
  </p:handoutMasterIdLst>
  <p:sldIdLst>
    <p:sldId id="256" r:id="rId2"/>
    <p:sldId id="284" r:id="rId3"/>
    <p:sldId id="285" r:id="rId4"/>
    <p:sldId id="286" r:id="rId5"/>
    <p:sldId id="287" r:id="rId6"/>
    <p:sldId id="288" r:id="rId7"/>
    <p:sldId id="289" r:id="rId8"/>
    <p:sldId id="290" r:id="rId9"/>
    <p:sldId id="291" r:id="rId10"/>
    <p:sldId id="292" r:id="rId11"/>
    <p:sldId id="293" r:id="rId12"/>
    <p:sldId id="294" r:id="rId13"/>
    <p:sldId id="295" r:id="rId14"/>
    <p:sldId id="296" r:id="rId15"/>
    <p:sldId id="297" r:id="rId16"/>
    <p:sldId id="298" r:id="rId17"/>
    <p:sldId id="299" r:id="rId18"/>
    <p:sldId id="300" r:id="rId19"/>
    <p:sldId id="301" r:id="rId20"/>
    <p:sldId id="302" r:id="rId21"/>
    <p:sldId id="303" r:id="rId22"/>
    <p:sldId id="304" r:id="rId23"/>
    <p:sldId id="305" r:id="rId24"/>
    <p:sldId id="306" r:id="rId25"/>
    <p:sldId id="307" r:id="rId26"/>
    <p:sldId id="308" r:id="rId27"/>
    <p:sldId id="309" r:id="rId28"/>
    <p:sldId id="310" r:id="rId29"/>
    <p:sldId id="311" r:id="rId30"/>
    <p:sldId id="312" r:id="rId31"/>
    <p:sldId id="313" r:id="rId32"/>
    <p:sldId id="314" r:id="rId33"/>
    <p:sldId id="315" r:id="rId34"/>
    <p:sldId id="316" r:id="rId35"/>
    <p:sldId id="317" r:id="rId36"/>
    <p:sldId id="318" r:id="rId37"/>
    <p:sldId id="319" r:id="rId38"/>
    <p:sldId id="320" r:id="rId39"/>
    <p:sldId id="323" r:id="rId40"/>
    <p:sldId id="257" r:id="rId41"/>
    <p:sldId id="258" r:id="rId42"/>
    <p:sldId id="259" r:id="rId43"/>
    <p:sldId id="260" r:id="rId44"/>
    <p:sldId id="261" r:id="rId45"/>
    <p:sldId id="262" r:id="rId46"/>
    <p:sldId id="263" r:id="rId47"/>
    <p:sldId id="264" r:id="rId48"/>
    <p:sldId id="265" r:id="rId49"/>
    <p:sldId id="266" r:id="rId50"/>
    <p:sldId id="267" r:id="rId51"/>
    <p:sldId id="268" r:id="rId52"/>
    <p:sldId id="269" r:id="rId53"/>
    <p:sldId id="270" r:id="rId54"/>
    <p:sldId id="271" r:id="rId55"/>
    <p:sldId id="272" r:id="rId56"/>
    <p:sldId id="273" r:id="rId57"/>
    <p:sldId id="274" r:id="rId58"/>
    <p:sldId id="275" r:id="rId59"/>
    <p:sldId id="276" r:id="rId60"/>
    <p:sldId id="277" r:id="rId61"/>
    <p:sldId id="278" r:id="rId62"/>
    <p:sldId id="279" r:id="rId63"/>
    <p:sldId id="280" r:id="rId64"/>
    <p:sldId id="282" r:id="rId65"/>
    <p:sldId id="281" r:id="rId66"/>
    <p:sldId id="283" r:id="rId67"/>
    <p:sldId id="324" r:id="rId68"/>
    <p:sldId id="322" r:id="rId69"/>
    <p:sldId id="321" r:id="rId7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17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3005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3005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3005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954F21E-2FB5-4E61-8F92-756901A96FB7}" type="slidenum">
              <a:rPr lang="en-US" altLang="en-US"/>
              <a:pPr/>
              <a:t>‹#›</a:t>
            </a:fld>
            <a:endParaRPr lang="en-US" altLang="en-US"/>
          </a:p>
        </p:txBody>
      </p:sp>
    </p:spTree>
    <p:extLst>
      <p:ext uri="{BB962C8B-B14F-4D97-AF65-F5344CB8AC3E}">
        <p14:creationId xmlns:p14="http://schemas.microsoft.com/office/powerpoint/2010/main" val="309389143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AE071E0-90F8-4E9E-AA53-F766483B3E8F}" type="slidenum">
              <a:rPr lang="en-US" altLang="en-US"/>
              <a:pPr/>
              <a:t>‹#›</a:t>
            </a:fld>
            <a:endParaRPr lang="en-US" altLang="en-US"/>
          </a:p>
        </p:txBody>
      </p:sp>
    </p:spTree>
    <p:extLst>
      <p:ext uri="{BB962C8B-B14F-4D97-AF65-F5344CB8AC3E}">
        <p14:creationId xmlns:p14="http://schemas.microsoft.com/office/powerpoint/2010/main" val="298750260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2865425-A1D4-4B46-9B0A-0A9DA51E8AF0}" type="slidenum">
              <a:rPr lang="en-US" altLang="en-US"/>
              <a:pPr/>
              <a:t>‹#›</a:t>
            </a:fld>
            <a:endParaRPr lang="en-US" altLang="en-US"/>
          </a:p>
        </p:txBody>
      </p:sp>
    </p:spTree>
    <p:extLst>
      <p:ext uri="{BB962C8B-B14F-4D97-AF65-F5344CB8AC3E}">
        <p14:creationId xmlns:p14="http://schemas.microsoft.com/office/powerpoint/2010/main" val="161475607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DE196FE-6859-47E9-91D7-002749BFF3E0}" type="slidenum">
              <a:rPr lang="en-US" altLang="en-US"/>
              <a:pPr/>
              <a:t>‹#›</a:t>
            </a:fld>
            <a:endParaRPr lang="en-US" altLang="en-US"/>
          </a:p>
        </p:txBody>
      </p:sp>
    </p:spTree>
    <p:extLst>
      <p:ext uri="{BB962C8B-B14F-4D97-AF65-F5344CB8AC3E}">
        <p14:creationId xmlns:p14="http://schemas.microsoft.com/office/powerpoint/2010/main" val="280401948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DFA58E3-ED25-475B-A018-F6E10BA842A5}" type="slidenum">
              <a:rPr lang="en-US" altLang="en-US"/>
              <a:pPr/>
              <a:t>‹#›</a:t>
            </a:fld>
            <a:endParaRPr lang="en-US" altLang="en-US"/>
          </a:p>
        </p:txBody>
      </p:sp>
    </p:spTree>
    <p:extLst>
      <p:ext uri="{BB962C8B-B14F-4D97-AF65-F5344CB8AC3E}">
        <p14:creationId xmlns:p14="http://schemas.microsoft.com/office/powerpoint/2010/main" val="118835722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A71DB9E-0C36-4795-9A53-C638F44C5743}" type="slidenum">
              <a:rPr lang="en-US" altLang="en-US"/>
              <a:pPr/>
              <a:t>‹#›</a:t>
            </a:fld>
            <a:endParaRPr lang="en-US" altLang="en-US"/>
          </a:p>
        </p:txBody>
      </p:sp>
    </p:spTree>
    <p:extLst>
      <p:ext uri="{BB962C8B-B14F-4D97-AF65-F5344CB8AC3E}">
        <p14:creationId xmlns:p14="http://schemas.microsoft.com/office/powerpoint/2010/main" val="364418304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267FC1E-EEC7-44E6-AED9-3782E43376FE}" type="slidenum">
              <a:rPr lang="en-US" altLang="en-US"/>
              <a:pPr/>
              <a:t>‹#›</a:t>
            </a:fld>
            <a:endParaRPr lang="en-US" altLang="en-US"/>
          </a:p>
        </p:txBody>
      </p:sp>
    </p:spTree>
    <p:extLst>
      <p:ext uri="{BB962C8B-B14F-4D97-AF65-F5344CB8AC3E}">
        <p14:creationId xmlns:p14="http://schemas.microsoft.com/office/powerpoint/2010/main" val="36232487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3E5CC6D-E63F-486B-AF3D-1DF38653C585}" type="slidenum">
              <a:rPr lang="en-US" altLang="en-US"/>
              <a:pPr/>
              <a:t>‹#›</a:t>
            </a:fld>
            <a:endParaRPr lang="en-US" altLang="en-US"/>
          </a:p>
        </p:txBody>
      </p:sp>
    </p:spTree>
    <p:extLst>
      <p:ext uri="{BB962C8B-B14F-4D97-AF65-F5344CB8AC3E}">
        <p14:creationId xmlns:p14="http://schemas.microsoft.com/office/powerpoint/2010/main" val="263079796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F20261B2-E770-4AA9-BCBF-A2DE782EC9EB}" type="slidenum">
              <a:rPr lang="en-US" altLang="en-US"/>
              <a:pPr/>
              <a:t>‹#›</a:t>
            </a:fld>
            <a:endParaRPr lang="en-US" altLang="en-US"/>
          </a:p>
        </p:txBody>
      </p:sp>
    </p:spTree>
    <p:extLst>
      <p:ext uri="{BB962C8B-B14F-4D97-AF65-F5344CB8AC3E}">
        <p14:creationId xmlns:p14="http://schemas.microsoft.com/office/powerpoint/2010/main" val="356963367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9797EBF-F18A-49DA-8EBF-5E9A499C9930}" type="slidenum">
              <a:rPr lang="en-US" altLang="en-US"/>
              <a:pPr/>
              <a:t>‹#›</a:t>
            </a:fld>
            <a:endParaRPr lang="en-US" altLang="en-US"/>
          </a:p>
        </p:txBody>
      </p:sp>
    </p:spTree>
    <p:extLst>
      <p:ext uri="{BB962C8B-B14F-4D97-AF65-F5344CB8AC3E}">
        <p14:creationId xmlns:p14="http://schemas.microsoft.com/office/powerpoint/2010/main" val="302626409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1B445E5E-EFF5-4CE6-BF87-F02FE9184203}" type="slidenum">
              <a:rPr lang="en-US" altLang="en-US"/>
              <a:pPr/>
              <a:t>‹#›</a:t>
            </a:fld>
            <a:endParaRPr lang="en-US" altLang="en-US"/>
          </a:p>
        </p:txBody>
      </p:sp>
    </p:spTree>
    <p:extLst>
      <p:ext uri="{BB962C8B-B14F-4D97-AF65-F5344CB8AC3E}">
        <p14:creationId xmlns:p14="http://schemas.microsoft.com/office/powerpoint/2010/main" val="67843769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8CF3BFA-7A47-47D1-8343-864D6524471F}" type="slidenum">
              <a:rPr lang="en-US" altLang="en-US"/>
              <a:pPr/>
              <a:t>‹#›</a:t>
            </a:fld>
            <a:endParaRPr lang="en-US" altLang="en-US"/>
          </a:p>
        </p:txBody>
      </p:sp>
    </p:spTree>
    <p:extLst>
      <p:ext uri="{BB962C8B-B14F-4D97-AF65-F5344CB8AC3E}">
        <p14:creationId xmlns:p14="http://schemas.microsoft.com/office/powerpoint/2010/main" val="216750670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E953DAF-E3EA-4D64-BACB-435927CE0836}" type="slidenum">
              <a:rPr lang="en-US" altLang="en-US"/>
              <a:pPr/>
              <a:t>‹#›</a:t>
            </a:fld>
            <a:endParaRPr lang="en-US" altLang="en-US"/>
          </a:p>
        </p:txBody>
      </p:sp>
    </p:spTree>
    <p:extLst>
      <p:ext uri="{BB962C8B-B14F-4D97-AF65-F5344CB8AC3E}">
        <p14:creationId xmlns:p14="http://schemas.microsoft.com/office/powerpoint/2010/main" val="381416962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F3DE01B-EDBE-4FEC-82BE-C0B8D0671AD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8.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0.xml"/></Relationships>
</file>

<file path=ppt/slides/_rels/slide6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2.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3.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4.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5.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6.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slideLayout" Target="../slideLayouts/slideLayout12.xml"/><Relationship Id="rId1" Type="http://schemas.openxmlformats.org/officeDocument/2006/relationships/tags" Target="../tags/tag68.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914400"/>
            <a:ext cx="7772400" cy="1905000"/>
          </a:xfrm>
        </p:spPr>
        <p:txBody>
          <a:bodyPr/>
          <a:lstStyle/>
          <a:p>
            <a:pPr algn="l"/>
            <a:r>
              <a:rPr lang="en-US" altLang="en-US" sz="5400"/>
              <a:t>Heaven &amp; Hell</a:t>
            </a:r>
          </a:p>
        </p:txBody>
      </p:sp>
      <p:sp>
        <p:nvSpPr>
          <p:cNvPr id="2051" name="Rectangle 3"/>
          <p:cNvSpPr>
            <a:spLocks noGrp="1" noChangeArrowheads="1"/>
          </p:cNvSpPr>
          <p:nvPr>
            <p:ph type="subTitle" idx="1"/>
          </p:nvPr>
        </p:nvSpPr>
        <p:spPr>
          <a:xfrm>
            <a:off x="685800" y="3886200"/>
            <a:ext cx="7086600" cy="1752600"/>
          </a:xfrm>
        </p:spPr>
        <p:txBody>
          <a:bodyPr/>
          <a:lstStyle/>
          <a:p>
            <a:pPr algn="l"/>
            <a:r>
              <a:rPr lang="en-US" altLang="en-US"/>
              <a:t>R. Todd Mangum</a:t>
            </a:r>
          </a:p>
          <a:p>
            <a:pPr algn="l"/>
            <a:r>
              <a:rPr lang="en-US" altLang="en-US"/>
              <a:t>Robert C. Newman</a:t>
            </a:r>
          </a:p>
        </p:txBody>
      </p:sp>
      <p:pic>
        <p:nvPicPr>
          <p:cNvPr id="2052" name="Picture 4" descr="MCBD09145_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3352800"/>
            <a:ext cx="4524375" cy="3190875"/>
          </a:xfrm>
          <a:prstGeom prst="rect">
            <a:avLst/>
          </a:prstGeom>
          <a:noFill/>
          <a:extLst>
            <a:ext uri="{909E8E84-426E-40DD-AFC4-6F175D3DCCD1}">
              <a14:hiddenFill xmlns:a14="http://schemas.microsoft.com/office/drawing/2010/main">
                <a:solidFill>
                  <a:srgbClr val="FFFFFF"/>
                </a:solidFill>
              </a14:hiddenFill>
            </a:ext>
          </a:extLst>
        </p:spPr>
      </p:pic>
      <p:pic>
        <p:nvPicPr>
          <p:cNvPr id="2" name="HeavHell.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85800" y="5638800"/>
            <a:ext cx="609600" cy="609600"/>
          </a:xfrm>
          <a:prstGeom prst="rect">
            <a:avLst/>
          </a:prstGeom>
        </p:spPr>
      </p:pic>
    </p:spTree>
    <p:custDataLst>
      <p:tags r:id="rId1"/>
    </p:custDataLst>
  </p:cSld>
  <p:clrMapOvr>
    <a:masterClrMapping/>
  </p:clrMapOvr>
  <p:transition advTm="280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checkerboard(across)">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051">
                                            <p:txEl>
                                              <p:pRg st="0" end="0"/>
                                            </p:txEl>
                                          </p:spTgt>
                                        </p:tgtEl>
                                        <p:attrNameLst>
                                          <p:attrName>style.visibility</p:attrName>
                                        </p:attrNameLst>
                                      </p:cBhvr>
                                      <p:to>
                                        <p:strVal val="visible"/>
                                      </p:to>
                                    </p:set>
                                    <p:anim calcmode="lin" valueType="num">
                                      <p:cBhvr additive="base">
                                        <p:cTn id="22" dur="500" fill="hold"/>
                                        <p:tgtEl>
                                          <p:spTgt spid="2051">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0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051">
                                            <p:txEl>
                                              <p:pRg st="1" end="1"/>
                                            </p:txEl>
                                          </p:spTgt>
                                        </p:tgtEl>
                                        <p:attrNameLst>
                                          <p:attrName>style.visibility</p:attrName>
                                        </p:attrNameLst>
                                      </p:cBhvr>
                                      <p:to>
                                        <p:strVal val="visible"/>
                                      </p:to>
                                    </p:set>
                                    <p:anim calcmode="lin" valueType="num">
                                      <p:cBhvr additive="base">
                                        <p:cTn id="28" dur="500" fill="hold"/>
                                        <p:tgtEl>
                                          <p:spTgt spid="2051">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05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0" fill="hold" display="0">
                  <p:stCondLst>
                    <p:cond delay="indefinite"/>
                  </p:stCondLst>
                  <p:endCondLst>
                    <p:cond evt="onStopAudio" delay="0">
                      <p:tgtEl>
                        <p:sldTgt/>
                      </p:tgtEl>
                    </p:cond>
                  </p:endCondLst>
                </p:cTn>
                <p:tgtEl>
                  <p:spTgt spid="2"/>
                </p:tgtEl>
              </p:cMediaNode>
            </p:audio>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Grp="1" noChangeArrowheads="1"/>
          </p:cNvSpPr>
          <p:nvPr>
            <p:ph type="title"/>
          </p:nvPr>
        </p:nvSpPr>
        <p:spPr/>
        <p:txBody>
          <a:bodyPr/>
          <a:lstStyle/>
          <a:p>
            <a:r>
              <a:rPr lang="en-US" altLang="en-US"/>
              <a:t>John 12:26</a:t>
            </a:r>
          </a:p>
        </p:txBody>
      </p:sp>
      <p:sp>
        <p:nvSpPr>
          <p:cNvPr id="69637" name="Text Box 5"/>
          <p:cNvSpPr txBox="1">
            <a:spLocks noChangeArrowheads="1"/>
          </p:cNvSpPr>
          <p:nvPr/>
        </p:nvSpPr>
        <p:spPr bwMode="auto">
          <a:xfrm>
            <a:off x="838200" y="1828800"/>
            <a:ext cx="73152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a:t>If anyone serves Me, he must follow Me; and where I am, there My servant will be also; if anyone serves Me, the Father will honor him. </a:t>
            </a:r>
          </a:p>
        </p:txBody>
      </p:sp>
      <p:sp>
        <p:nvSpPr>
          <p:cNvPr id="69638" name="Rectangle 6"/>
          <p:cNvSpPr>
            <a:spLocks noChangeArrowheads="1"/>
          </p:cNvSpPr>
          <p:nvPr/>
        </p:nvSpPr>
        <p:spPr bwMode="auto">
          <a:xfrm>
            <a:off x="914400" y="5638800"/>
            <a:ext cx="260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en-US"/>
              <a:t>We are with God/Christ.</a:t>
            </a:r>
          </a:p>
        </p:txBody>
      </p:sp>
    </p:spTree>
    <p:custDataLst>
      <p:tags r:id="rId1"/>
    </p:custDataLst>
  </p:cSld>
  <p:clrMapOvr>
    <a:masterClrMapping/>
  </p:clrMapOvr>
  <p:transition advTm="1913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9637"/>
                                        </p:tgtEl>
                                        <p:attrNameLst>
                                          <p:attrName>style.visibility</p:attrName>
                                        </p:attrNameLst>
                                      </p:cBhvr>
                                      <p:to>
                                        <p:strVal val="visible"/>
                                      </p:to>
                                    </p:set>
                                    <p:animEffect transition="in" filter="checkerboard(across)">
                                      <p:cBhvr>
                                        <p:cTn id="7" dur="500"/>
                                        <p:tgtEl>
                                          <p:spTgt spid="69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p:txBody>
          <a:bodyPr/>
          <a:lstStyle/>
          <a:p>
            <a:r>
              <a:rPr lang="en-US" altLang="en-US"/>
              <a:t>Colossians 3:4</a:t>
            </a:r>
          </a:p>
        </p:txBody>
      </p:sp>
      <p:sp>
        <p:nvSpPr>
          <p:cNvPr id="71685" name="Text Box 5"/>
          <p:cNvSpPr txBox="1">
            <a:spLocks noChangeArrowheads="1"/>
          </p:cNvSpPr>
          <p:nvPr/>
        </p:nvSpPr>
        <p:spPr bwMode="auto">
          <a:xfrm>
            <a:off x="990600" y="1981200"/>
            <a:ext cx="70104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a:t>When Christ, who is our life, is revealed, then you also will be revealed with Him in glory. </a:t>
            </a:r>
          </a:p>
        </p:txBody>
      </p:sp>
      <p:sp>
        <p:nvSpPr>
          <p:cNvPr id="71686" name="Rectangle 6"/>
          <p:cNvSpPr>
            <a:spLocks noChangeArrowheads="1"/>
          </p:cNvSpPr>
          <p:nvPr/>
        </p:nvSpPr>
        <p:spPr bwMode="auto">
          <a:xfrm>
            <a:off x="1066800" y="5638800"/>
            <a:ext cx="260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en-US"/>
              <a:t>We are with God/Christ.</a:t>
            </a:r>
          </a:p>
        </p:txBody>
      </p:sp>
    </p:spTree>
    <p:custDataLst>
      <p:tags r:id="rId1"/>
    </p:custDataLst>
  </p:cSld>
  <p:clrMapOvr>
    <a:masterClrMapping/>
  </p:clrMapOvr>
  <p:transition advTm="99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685"/>
                                        </p:tgtEl>
                                        <p:attrNameLst>
                                          <p:attrName>style.visibility</p:attrName>
                                        </p:attrNameLst>
                                      </p:cBhvr>
                                      <p:to>
                                        <p:strVal val="visible"/>
                                      </p:to>
                                    </p:set>
                                    <p:animEffect transition="in" filter="checkerboard(across)">
                                      <p:cBhvr>
                                        <p:cTn id="7" dur="500"/>
                                        <p:tgtEl>
                                          <p:spTgt spid="71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Grp="1" noChangeArrowheads="1"/>
          </p:cNvSpPr>
          <p:nvPr>
            <p:ph type="title"/>
          </p:nvPr>
        </p:nvSpPr>
        <p:spPr/>
        <p:txBody>
          <a:bodyPr/>
          <a:lstStyle/>
          <a:p>
            <a:r>
              <a:rPr lang="en-US" altLang="en-US"/>
              <a:t>1 Thessalonians 4	:17</a:t>
            </a:r>
          </a:p>
        </p:txBody>
      </p:sp>
      <p:sp>
        <p:nvSpPr>
          <p:cNvPr id="73733" name="Text Box 5"/>
          <p:cNvSpPr txBox="1">
            <a:spLocks noChangeArrowheads="1"/>
          </p:cNvSpPr>
          <p:nvPr/>
        </p:nvSpPr>
        <p:spPr bwMode="auto">
          <a:xfrm>
            <a:off x="762000" y="1828800"/>
            <a:ext cx="73152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a:t>Then we who are alive and remain will be caught up together with them in the clouds to meet the Lord in the air, and so we shall always be with the Lord. </a:t>
            </a:r>
          </a:p>
        </p:txBody>
      </p:sp>
      <p:sp>
        <p:nvSpPr>
          <p:cNvPr id="73734" name="Rectangle 6"/>
          <p:cNvSpPr>
            <a:spLocks noChangeArrowheads="1"/>
          </p:cNvSpPr>
          <p:nvPr/>
        </p:nvSpPr>
        <p:spPr bwMode="auto">
          <a:xfrm>
            <a:off x="914400" y="5562600"/>
            <a:ext cx="260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en-US"/>
              <a:t>We are with God/Christ.</a:t>
            </a:r>
          </a:p>
        </p:txBody>
      </p:sp>
    </p:spTree>
    <p:custDataLst>
      <p:tags r:id="rId1"/>
    </p:custDataLst>
  </p:cSld>
  <p:clrMapOvr>
    <a:masterClrMapping/>
  </p:clrMapOvr>
  <p:transition advTm="207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3733"/>
                                        </p:tgtEl>
                                        <p:attrNameLst>
                                          <p:attrName>style.visibility</p:attrName>
                                        </p:attrNameLst>
                                      </p:cBhvr>
                                      <p:to>
                                        <p:strVal val="visible"/>
                                      </p:to>
                                    </p:set>
                                    <p:animEffect transition="in" filter="checkerboard(across)">
                                      <p:cBhvr>
                                        <p:cTn id="7" dur="500"/>
                                        <p:tgtEl>
                                          <p:spTgt spid="73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en-US" sz="4000"/>
              <a:t>We are rewarded </a:t>
            </a:r>
            <a:br>
              <a:rPr lang="en-US" altLang="en-US" sz="4000"/>
            </a:br>
            <a:r>
              <a:rPr lang="en-US" altLang="en-US" sz="4000"/>
              <a:t>for righteous deeds</a:t>
            </a:r>
          </a:p>
        </p:txBody>
      </p:sp>
      <p:sp>
        <p:nvSpPr>
          <p:cNvPr id="75779" name="Rectangle 3"/>
          <p:cNvSpPr>
            <a:spLocks noGrp="1" noChangeArrowheads="1"/>
          </p:cNvSpPr>
          <p:nvPr>
            <p:ph type="body" idx="1"/>
          </p:nvPr>
        </p:nvSpPr>
        <p:spPr>
          <a:xfrm>
            <a:off x="457200" y="2133600"/>
            <a:ext cx="8229600" cy="3886200"/>
          </a:xfrm>
        </p:spPr>
        <p:txBody>
          <a:bodyPr/>
          <a:lstStyle/>
          <a:p>
            <a:r>
              <a:rPr lang="en-US" altLang="en-US"/>
              <a:t>Daniel 12:3</a:t>
            </a:r>
          </a:p>
          <a:p>
            <a:r>
              <a:rPr lang="en-US" altLang="en-US"/>
              <a:t>Matthew 25:34-35</a:t>
            </a:r>
          </a:p>
          <a:p>
            <a:r>
              <a:rPr lang="en-US" altLang="en-US"/>
              <a:t>Colossians 1:5-6</a:t>
            </a:r>
          </a:p>
          <a:p>
            <a:r>
              <a:rPr lang="en-US" altLang="en-US"/>
              <a:t>Hebrews 10:34</a:t>
            </a:r>
          </a:p>
          <a:p>
            <a:r>
              <a:rPr lang="en-US" altLang="en-US"/>
              <a:t>1 Peter 1:4</a:t>
            </a:r>
          </a:p>
        </p:txBody>
      </p:sp>
      <p:pic>
        <p:nvPicPr>
          <p:cNvPr id="75781" name="Picture 5" descr="MMj02832120000[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286000"/>
            <a:ext cx="2924175" cy="28606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274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additive="base">
                                        <p:cTn id="7" dur="500" fill="hold"/>
                                        <p:tgtEl>
                                          <p:spTgt spid="757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57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5779">
                                            <p:txEl>
                                              <p:pRg st="1" end="1"/>
                                            </p:txEl>
                                          </p:spTgt>
                                        </p:tgtEl>
                                        <p:attrNameLst>
                                          <p:attrName>style.visibility</p:attrName>
                                        </p:attrNameLst>
                                      </p:cBhvr>
                                      <p:to>
                                        <p:strVal val="visible"/>
                                      </p:to>
                                    </p:set>
                                    <p:anim calcmode="lin" valueType="num">
                                      <p:cBhvr additive="base">
                                        <p:cTn id="13" dur="500" fill="hold"/>
                                        <p:tgtEl>
                                          <p:spTgt spid="757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57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5779">
                                            <p:txEl>
                                              <p:pRg st="2" end="2"/>
                                            </p:txEl>
                                          </p:spTgt>
                                        </p:tgtEl>
                                        <p:attrNameLst>
                                          <p:attrName>style.visibility</p:attrName>
                                        </p:attrNameLst>
                                      </p:cBhvr>
                                      <p:to>
                                        <p:strVal val="visible"/>
                                      </p:to>
                                    </p:set>
                                    <p:anim calcmode="lin" valueType="num">
                                      <p:cBhvr additive="base">
                                        <p:cTn id="19" dur="500" fill="hold"/>
                                        <p:tgtEl>
                                          <p:spTgt spid="757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57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5779">
                                            <p:txEl>
                                              <p:pRg st="3" end="3"/>
                                            </p:txEl>
                                          </p:spTgt>
                                        </p:tgtEl>
                                        <p:attrNameLst>
                                          <p:attrName>style.visibility</p:attrName>
                                        </p:attrNameLst>
                                      </p:cBhvr>
                                      <p:to>
                                        <p:strVal val="visible"/>
                                      </p:to>
                                    </p:set>
                                    <p:anim calcmode="lin" valueType="num">
                                      <p:cBhvr additive="base">
                                        <p:cTn id="25" dur="500" fill="hold"/>
                                        <p:tgtEl>
                                          <p:spTgt spid="757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57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5779">
                                            <p:txEl>
                                              <p:pRg st="4" end="4"/>
                                            </p:txEl>
                                          </p:spTgt>
                                        </p:tgtEl>
                                        <p:attrNameLst>
                                          <p:attrName>style.visibility</p:attrName>
                                        </p:attrNameLst>
                                      </p:cBhvr>
                                      <p:to>
                                        <p:strVal val="visible"/>
                                      </p:to>
                                    </p:set>
                                    <p:anim calcmode="lin" valueType="num">
                                      <p:cBhvr additive="base">
                                        <p:cTn id="31" dur="500" fill="hold"/>
                                        <p:tgtEl>
                                          <p:spTgt spid="7577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577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p:cNvSpPr>
            <a:spLocks noGrp="1" noChangeArrowheads="1"/>
          </p:cNvSpPr>
          <p:nvPr>
            <p:ph type="title"/>
          </p:nvPr>
        </p:nvSpPr>
        <p:spPr/>
        <p:txBody>
          <a:bodyPr/>
          <a:lstStyle/>
          <a:p>
            <a:r>
              <a:rPr lang="en-US" altLang="en-US"/>
              <a:t>Daniel 12:3</a:t>
            </a:r>
          </a:p>
        </p:txBody>
      </p:sp>
      <p:sp>
        <p:nvSpPr>
          <p:cNvPr id="76805" name="Text Box 5"/>
          <p:cNvSpPr txBox="1">
            <a:spLocks noChangeArrowheads="1"/>
          </p:cNvSpPr>
          <p:nvPr/>
        </p:nvSpPr>
        <p:spPr bwMode="auto">
          <a:xfrm>
            <a:off x="762000" y="1905000"/>
            <a:ext cx="75438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a:t>Those who have insight will shine brightly like the brightness of the expanse of heaven, and those who lead the many to righteousness, like the stars forever and ever. </a:t>
            </a:r>
          </a:p>
        </p:txBody>
      </p:sp>
      <p:sp>
        <p:nvSpPr>
          <p:cNvPr id="76806" name="Rectangle 6"/>
          <p:cNvSpPr>
            <a:spLocks noChangeArrowheads="1"/>
          </p:cNvSpPr>
          <p:nvPr/>
        </p:nvSpPr>
        <p:spPr bwMode="auto">
          <a:xfrm>
            <a:off x="914400" y="5486400"/>
            <a:ext cx="4019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en-US"/>
              <a:t>We are rewarded for righteous deeds.</a:t>
            </a:r>
          </a:p>
        </p:txBody>
      </p:sp>
    </p:spTree>
    <p:custDataLst>
      <p:tags r:id="rId1"/>
    </p:custDataLst>
  </p:cSld>
  <p:clrMapOvr>
    <a:masterClrMapping/>
  </p:clrMapOvr>
  <p:transition advTm="2694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6805"/>
                                        </p:tgtEl>
                                        <p:attrNameLst>
                                          <p:attrName>style.visibility</p:attrName>
                                        </p:attrNameLst>
                                      </p:cBhvr>
                                      <p:to>
                                        <p:strVal val="visible"/>
                                      </p:to>
                                    </p:set>
                                    <p:animEffect transition="in" filter="checkerboard(across)">
                                      <p:cBhvr>
                                        <p:cTn id="7" dur="500"/>
                                        <p:tgtEl>
                                          <p:spTgt spid="76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p:cNvSpPr>
            <a:spLocks noGrp="1" noChangeArrowheads="1"/>
          </p:cNvSpPr>
          <p:nvPr>
            <p:ph type="title"/>
          </p:nvPr>
        </p:nvSpPr>
        <p:spPr/>
        <p:txBody>
          <a:bodyPr/>
          <a:lstStyle/>
          <a:p>
            <a:r>
              <a:rPr lang="en-US" altLang="en-US"/>
              <a:t>Matthew 25:34-35</a:t>
            </a:r>
          </a:p>
        </p:txBody>
      </p:sp>
      <p:sp>
        <p:nvSpPr>
          <p:cNvPr id="78853" name="Text Box 5"/>
          <p:cNvSpPr txBox="1">
            <a:spLocks noChangeArrowheads="1"/>
          </p:cNvSpPr>
          <p:nvPr/>
        </p:nvSpPr>
        <p:spPr bwMode="auto">
          <a:xfrm>
            <a:off x="762000" y="1447800"/>
            <a:ext cx="76962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34 Then the King will say to those on His right, </a:t>
            </a:r>
            <a:r>
              <a:rPr lang="en-US" altLang="en-US" sz="3200">
                <a:cs typeface="Arial" charset="0"/>
              </a:rPr>
              <a:t>"</a:t>
            </a:r>
            <a:r>
              <a:rPr lang="en-US" altLang="en-US" sz="3200"/>
              <a:t>Come, you who are blessed of My Father, inherit the kingdom prepared for you from the foundation of the world. 35 For I was hungry, and you gave Me [something] to eat; I was thirsty, and you gave Me [something] to drink; I was a stranger, and you invited Me in…</a:t>
            </a:r>
            <a:r>
              <a:rPr lang="en-US" altLang="en-US" sz="3200">
                <a:cs typeface="Arial" charset="0"/>
              </a:rPr>
              <a:t>"</a:t>
            </a:r>
          </a:p>
        </p:txBody>
      </p:sp>
      <p:sp>
        <p:nvSpPr>
          <p:cNvPr id="78854" name="Rectangle 6"/>
          <p:cNvSpPr>
            <a:spLocks noChangeArrowheads="1"/>
          </p:cNvSpPr>
          <p:nvPr/>
        </p:nvSpPr>
        <p:spPr bwMode="auto">
          <a:xfrm>
            <a:off x="914400" y="5867400"/>
            <a:ext cx="4019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en-US"/>
              <a:t>We are rewarded for righteous deeds.</a:t>
            </a:r>
          </a:p>
        </p:txBody>
      </p:sp>
    </p:spTree>
    <p:custDataLst>
      <p:tags r:id="rId1"/>
    </p:custDataLst>
  </p:cSld>
  <p:clrMapOvr>
    <a:masterClrMapping/>
  </p:clrMapOvr>
  <p:transition advTm="4038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8853"/>
                                        </p:tgtEl>
                                        <p:attrNameLst>
                                          <p:attrName>style.visibility</p:attrName>
                                        </p:attrNameLst>
                                      </p:cBhvr>
                                      <p:to>
                                        <p:strVal val="visible"/>
                                      </p:to>
                                    </p:set>
                                    <p:animEffect transition="in" filter="checkerboard(across)">
                                      <p:cBhvr>
                                        <p:cTn id="7" dur="500"/>
                                        <p:tgtEl>
                                          <p:spTgt spid="78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Grp="1" noChangeArrowheads="1"/>
          </p:cNvSpPr>
          <p:nvPr>
            <p:ph type="title"/>
          </p:nvPr>
        </p:nvSpPr>
        <p:spPr/>
        <p:txBody>
          <a:bodyPr/>
          <a:lstStyle/>
          <a:p>
            <a:r>
              <a:rPr lang="en-US" altLang="en-US"/>
              <a:t>Colossians 1:5-6</a:t>
            </a:r>
          </a:p>
        </p:txBody>
      </p:sp>
      <p:sp>
        <p:nvSpPr>
          <p:cNvPr id="80901" name="Text Box 5"/>
          <p:cNvSpPr txBox="1">
            <a:spLocks noChangeArrowheads="1"/>
          </p:cNvSpPr>
          <p:nvPr/>
        </p:nvSpPr>
        <p:spPr bwMode="auto">
          <a:xfrm>
            <a:off x="685800" y="1371600"/>
            <a:ext cx="7467600" cy="447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5 ... because of the hope laid up for you in heaven, of which you previously heard in the word of truth, the gospel 6 which has come to you, just as in all the world also it is constantly bearing fruit and increasing, even as [it has been doing] in you also since the day you heard [of it] and understood the grace of God in truth; </a:t>
            </a:r>
          </a:p>
        </p:txBody>
      </p:sp>
      <p:sp>
        <p:nvSpPr>
          <p:cNvPr id="80902" name="Rectangle 6"/>
          <p:cNvSpPr>
            <a:spLocks noChangeArrowheads="1"/>
          </p:cNvSpPr>
          <p:nvPr/>
        </p:nvSpPr>
        <p:spPr bwMode="auto">
          <a:xfrm>
            <a:off x="914400" y="6172200"/>
            <a:ext cx="4019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en-US"/>
              <a:t>We are rewarded for righteous deeds.</a:t>
            </a:r>
          </a:p>
        </p:txBody>
      </p:sp>
    </p:spTree>
    <p:custDataLst>
      <p:tags r:id="rId1"/>
    </p:custDataLst>
  </p:cSld>
  <p:clrMapOvr>
    <a:masterClrMapping/>
  </p:clrMapOvr>
  <p:transition advTm="306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0901"/>
                                        </p:tgtEl>
                                        <p:attrNameLst>
                                          <p:attrName>style.visibility</p:attrName>
                                        </p:attrNameLst>
                                      </p:cBhvr>
                                      <p:to>
                                        <p:strVal val="visible"/>
                                      </p:to>
                                    </p:set>
                                    <p:animEffect transition="in" filter="checkerboard(across)">
                                      <p:cBhvr>
                                        <p:cTn id="7" dur="500"/>
                                        <p:tgtEl>
                                          <p:spTgt spid="80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4"/>
          <p:cNvSpPr>
            <a:spLocks noGrp="1" noChangeArrowheads="1"/>
          </p:cNvSpPr>
          <p:nvPr>
            <p:ph type="title"/>
          </p:nvPr>
        </p:nvSpPr>
        <p:spPr/>
        <p:txBody>
          <a:bodyPr/>
          <a:lstStyle/>
          <a:p>
            <a:r>
              <a:rPr lang="en-US" altLang="en-US"/>
              <a:t>Hebrews 10:34</a:t>
            </a:r>
          </a:p>
        </p:txBody>
      </p:sp>
      <p:sp>
        <p:nvSpPr>
          <p:cNvPr id="82949" name="Text Box 5"/>
          <p:cNvSpPr txBox="1">
            <a:spLocks noChangeArrowheads="1"/>
          </p:cNvSpPr>
          <p:nvPr/>
        </p:nvSpPr>
        <p:spPr bwMode="auto">
          <a:xfrm>
            <a:off x="762000" y="1828800"/>
            <a:ext cx="73152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a:t>For you showed sympathy to the prisoners and accepted joyfully the seizure of your property, knowing that you have for yourselves a better possession and a lasting one. </a:t>
            </a:r>
          </a:p>
        </p:txBody>
      </p:sp>
      <p:sp>
        <p:nvSpPr>
          <p:cNvPr id="82950" name="Rectangle 6"/>
          <p:cNvSpPr>
            <a:spLocks noChangeArrowheads="1"/>
          </p:cNvSpPr>
          <p:nvPr/>
        </p:nvSpPr>
        <p:spPr bwMode="auto">
          <a:xfrm>
            <a:off x="914400" y="5486400"/>
            <a:ext cx="4019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en-US"/>
              <a:t>We are rewarded for righteous deeds.</a:t>
            </a:r>
          </a:p>
        </p:txBody>
      </p:sp>
    </p:spTree>
    <p:custDataLst>
      <p:tags r:id="rId1"/>
    </p:custDataLst>
  </p:cSld>
  <p:clrMapOvr>
    <a:masterClrMapping/>
  </p:clrMapOvr>
  <p:transition advTm="315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2949"/>
                                        </p:tgtEl>
                                        <p:attrNameLst>
                                          <p:attrName>style.visibility</p:attrName>
                                        </p:attrNameLst>
                                      </p:cBhvr>
                                      <p:to>
                                        <p:strVal val="visible"/>
                                      </p:to>
                                    </p:set>
                                    <p:animEffect transition="in" filter="checkerboard(across)">
                                      <p:cBhvr>
                                        <p:cTn id="7" dur="500"/>
                                        <p:tgtEl>
                                          <p:spTgt spid="82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ltLang="en-US"/>
              <a:t>1 Peter 1:3-4</a:t>
            </a:r>
          </a:p>
        </p:txBody>
      </p:sp>
      <p:sp>
        <p:nvSpPr>
          <p:cNvPr id="84996" name="Text Box 4"/>
          <p:cNvSpPr txBox="1">
            <a:spLocks noChangeArrowheads="1"/>
          </p:cNvSpPr>
          <p:nvPr/>
        </p:nvSpPr>
        <p:spPr bwMode="auto">
          <a:xfrm>
            <a:off x="609600" y="1371600"/>
            <a:ext cx="79248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3 Blessed be the God and Father of our Lord Jesus Christ, who according to His great mercy has caused us to be born again to a living hope through the resurrection of Jesus Christ from the dead, 4 to [obtain] an inheritance [which is] imperishable and undefiled and will not fade away, reserved in heaven for you…</a:t>
            </a:r>
          </a:p>
        </p:txBody>
      </p:sp>
      <p:sp>
        <p:nvSpPr>
          <p:cNvPr id="84997" name="Rectangle 5"/>
          <p:cNvSpPr>
            <a:spLocks noChangeArrowheads="1"/>
          </p:cNvSpPr>
          <p:nvPr/>
        </p:nvSpPr>
        <p:spPr bwMode="auto">
          <a:xfrm>
            <a:off x="685800" y="5867400"/>
            <a:ext cx="4019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en-US"/>
              <a:t>We are rewarded for righteous deeds.</a:t>
            </a:r>
          </a:p>
        </p:txBody>
      </p:sp>
    </p:spTree>
    <p:custDataLst>
      <p:tags r:id="rId1"/>
    </p:custDataLst>
  </p:cSld>
  <p:clrMapOvr>
    <a:masterClrMapping/>
  </p:clrMapOvr>
  <p:transition advTm="432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4996"/>
                                        </p:tgtEl>
                                        <p:attrNameLst>
                                          <p:attrName>style.visibility</p:attrName>
                                        </p:attrNameLst>
                                      </p:cBhvr>
                                      <p:to>
                                        <p:strVal val="visible"/>
                                      </p:to>
                                    </p:set>
                                    <p:animEffect transition="in" filter="checkerboard(across)">
                                      <p:cBhvr>
                                        <p:cTn id="7" dur="500"/>
                                        <p:tgtEl>
                                          <p:spTgt spid="84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ltLang="en-US"/>
              <a:t>We get a glorified body</a:t>
            </a:r>
          </a:p>
        </p:txBody>
      </p:sp>
      <p:sp>
        <p:nvSpPr>
          <p:cNvPr id="87043" name="Rectangle 3"/>
          <p:cNvSpPr>
            <a:spLocks noGrp="1" noChangeArrowheads="1"/>
          </p:cNvSpPr>
          <p:nvPr>
            <p:ph type="body" idx="1"/>
          </p:nvPr>
        </p:nvSpPr>
        <p:spPr/>
        <p:txBody>
          <a:bodyPr/>
          <a:lstStyle/>
          <a:p>
            <a:r>
              <a:rPr lang="en-US" altLang="en-US"/>
              <a:t>Isaiah 26:19</a:t>
            </a:r>
          </a:p>
          <a:p>
            <a:r>
              <a:rPr lang="en-US" altLang="en-US"/>
              <a:t>Daniel 12:2-3</a:t>
            </a:r>
          </a:p>
          <a:p>
            <a:r>
              <a:rPr lang="en-US" altLang="en-US"/>
              <a:t>Matthew 13:43</a:t>
            </a:r>
          </a:p>
          <a:p>
            <a:r>
              <a:rPr lang="en-US" altLang="en-US"/>
              <a:t>1 Corinthians 15:42-44</a:t>
            </a:r>
          </a:p>
          <a:p>
            <a:r>
              <a:rPr lang="en-US" altLang="en-US"/>
              <a:t>2 Corinthians 5:1-2</a:t>
            </a:r>
          </a:p>
        </p:txBody>
      </p:sp>
      <p:pic>
        <p:nvPicPr>
          <p:cNvPr id="87044" name="Picture 4" descr="resurrection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371600"/>
            <a:ext cx="3325813" cy="457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787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 calcmode="lin" valueType="num">
                                      <p:cBhvr additive="base">
                                        <p:cTn id="7" dur="500" fill="hold"/>
                                        <p:tgtEl>
                                          <p:spTgt spid="870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70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7043">
                                            <p:txEl>
                                              <p:pRg st="1" end="1"/>
                                            </p:txEl>
                                          </p:spTgt>
                                        </p:tgtEl>
                                        <p:attrNameLst>
                                          <p:attrName>style.visibility</p:attrName>
                                        </p:attrNameLst>
                                      </p:cBhvr>
                                      <p:to>
                                        <p:strVal val="visible"/>
                                      </p:to>
                                    </p:set>
                                    <p:anim calcmode="lin" valueType="num">
                                      <p:cBhvr additive="base">
                                        <p:cTn id="13" dur="500" fill="hold"/>
                                        <p:tgtEl>
                                          <p:spTgt spid="870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70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7043">
                                            <p:txEl>
                                              <p:pRg st="2" end="2"/>
                                            </p:txEl>
                                          </p:spTgt>
                                        </p:tgtEl>
                                        <p:attrNameLst>
                                          <p:attrName>style.visibility</p:attrName>
                                        </p:attrNameLst>
                                      </p:cBhvr>
                                      <p:to>
                                        <p:strVal val="visible"/>
                                      </p:to>
                                    </p:set>
                                    <p:anim calcmode="lin" valueType="num">
                                      <p:cBhvr additive="base">
                                        <p:cTn id="19" dur="500" fill="hold"/>
                                        <p:tgtEl>
                                          <p:spTgt spid="870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70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7043">
                                            <p:txEl>
                                              <p:pRg st="3" end="3"/>
                                            </p:txEl>
                                          </p:spTgt>
                                        </p:tgtEl>
                                        <p:attrNameLst>
                                          <p:attrName>style.visibility</p:attrName>
                                        </p:attrNameLst>
                                      </p:cBhvr>
                                      <p:to>
                                        <p:strVal val="visible"/>
                                      </p:to>
                                    </p:set>
                                    <p:anim calcmode="lin" valueType="num">
                                      <p:cBhvr additive="base">
                                        <p:cTn id="25" dur="500" fill="hold"/>
                                        <p:tgtEl>
                                          <p:spTgt spid="870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70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7043">
                                            <p:txEl>
                                              <p:pRg st="4" end="4"/>
                                            </p:txEl>
                                          </p:spTgt>
                                        </p:tgtEl>
                                        <p:attrNameLst>
                                          <p:attrName>style.visibility</p:attrName>
                                        </p:attrNameLst>
                                      </p:cBhvr>
                                      <p:to>
                                        <p:strVal val="visible"/>
                                      </p:to>
                                    </p:set>
                                    <p:anim calcmode="lin" valueType="num">
                                      <p:cBhvr additive="base">
                                        <p:cTn id="31" dur="500" fill="hold"/>
                                        <p:tgtEl>
                                          <p:spTgt spid="8704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704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a:t>Introduction</a:t>
            </a:r>
          </a:p>
        </p:txBody>
      </p:sp>
      <p:sp>
        <p:nvSpPr>
          <p:cNvPr id="56323" name="Rectangle 3"/>
          <p:cNvSpPr>
            <a:spLocks noGrp="1" noChangeArrowheads="1"/>
          </p:cNvSpPr>
          <p:nvPr>
            <p:ph type="body" idx="1"/>
          </p:nvPr>
        </p:nvSpPr>
        <p:spPr/>
        <p:txBody>
          <a:bodyPr/>
          <a:lstStyle/>
          <a:p>
            <a:r>
              <a:rPr lang="en-US" altLang="en-US">
                <a:cs typeface="Arial" charset="0"/>
              </a:rPr>
              <a:t>"</a:t>
            </a:r>
            <a:r>
              <a:rPr lang="en-US" altLang="en-US"/>
              <a:t>Heaven</a:t>
            </a:r>
            <a:r>
              <a:rPr lang="en-US" altLang="en-US">
                <a:cs typeface="Arial" charset="0"/>
              </a:rPr>
              <a:t>"</a:t>
            </a:r>
            <a:r>
              <a:rPr lang="en-US" altLang="en-US"/>
              <a:t> and </a:t>
            </a:r>
            <a:r>
              <a:rPr lang="en-US" altLang="en-US">
                <a:cs typeface="Arial" charset="0"/>
              </a:rPr>
              <a:t>"</a:t>
            </a:r>
            <a:r>
              <a:rPr lang="en-US" altLang="en-US"/>
              <a:t>Hell</a:t>
            </a:r>
            <a:r>
              <a:rPr lang="en-US" altLang="en-US">
                <a:cs typeface="Arial" charset="0"/>
              </a:rPr>
              <a:t>"</a:t>
            </a:r>
            <a:r>
              <a:rPr lang="en-US" altLang="en-US"/>
              <a:t> are not entirely satisfactory terms, because they are used in several different ways in the Bible and in popular culture.</a:t>
            </a:r>
          </a:p>
          <a:p>
            <a:r>
              <a:rPr lang="en-US" altLang="en-US"/>
              <a:t>Here we use them as shorthand for the future destinies of the righteous (heaven) and unrighteous (hell).</a:t>
            </a:r>
          </a:p>
        </p:txBody>
      </p:sp>
    </p:spTree>
    <p:custDataLst>
      <p:tags r:id="rId1"/>
    </p:custDataLst>
  </p:cSld>
  <p:clrMapOvr>
    <a:masterClrMapping/>
  </p:clrMapOvr>
  <p:transition advTm="2851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 calcmode="lin" valueType="num">
                                      <p:cBhvr additive="base">
                                        <p:cTn id="7" dur="500" fill="hold"/>
                                        <p:tgtEl>
                                          <p:spTgt spid="563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63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6323">
                                            <p:txEl>
                                              <p:pRg st="1" end="1"/>
                                            </p:txEl>
                                          </p:spTgt>
                                        </p:tgtEl>
                                        <p:attrNameLst>
                                          <p:attrName>style.visibility</p:attrName>
                                        </p:attrNameLst>
                                      </p:cBhvr>
                                      <p:to>
                                        <p:strVal val="visible"/>
                                      </p:to>
                                    </p:set>
                                    <p:anim calcmode="lin" valueType="num">
                                      <p:cBhvr additive="base">
                                        <p:cTn id="13" dur="500" fill="hold"/>
                                        <p:tgtEl>
                                          <p:spTgt spid="563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632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4"/>
          <p:cNvSpPr>
            <a:spLocks noGrp="1" noChangeArrowheads="1"/>
          </p:cNvSpPr>
          <p:nvPr>
            <p:ph type="title"/>
          </p:nvPr>
        </p:nvSpPr>
        <p:spPr/>
        <p:txBody>
          <a:bodyPr/>
          <a:lstStyle/>
          <a:p>
            <a:r>
              <a:rPr lang="en-US" altLang="en-US"/>
              <a:t>Isaiah 26:19</a:t>
            </a:r>
          </a:p>
        </p:txBody>
      </p:sp>
      <p:sp>
        <p:nvSpPr>
          <p:cNvPr id="88069" name="Text Box 5"/>
          <p:cNvSpPr txBox="1">
            <a:spLocks noChangeArrowheads="1"/>
          </p:cNvSpPr>
          <p:nvPr/>
        </p:nvSpPr>
        <p:spPr bwMode="auto">
          <a:xfrm>
            <a:off x="838200" y="1981200"/>
            <a:ext cx="73152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Your dead will live; Their corpses will rise. You who lie in the dust, awake and shout for joy, For your dew [is as] the dew of the dawn, And the earth will give birth to the departed spirits. </a:t>
            </a:r>
          </a:p>
        </p:txBody>
      </p:sp>
      <p:sp>
        <p:nvSpPr>
          <p:cNvPr id="88070" name="Rectangle 6"/>
          <p:cNvSpPr>
            <a:spLocks noChangeArrowheads="1"/>
          </p:cNvSpPr>
          <p:nvPr/>
        </p:nvSpPr>
        <p:spPr bwMode="auto">
          <a:xfrm>
            <a:off x="990600" y="5334000"/>
            <a:ext cx="2520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We get a glorified body</a:t>
            </a:r>
          </a:p>
        </p:txBody>
      </p:sp>
    </p:spTree>
    <p:custDataLst>
      <p:tags r:id="rId1"/>
    </p:custDataLst>
  </p:cSld>
  <p:clrMapOvr>
    <a:masterClrMapping/>
  </p:clrMapOvr>
  <p:transition advTm="2176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8069"/>
                                        </p:tgtEl>
                                        <p:attrNameLst>
                                          <p:attrName>style.visibility</p:attrName>
                                        </p:attrNameLst>
                                      </p:cBhvr>
                                      <p:to>
                                        <p:strVal val="visible"/>
                                      </p:to>
                                    </p:set>
                                    <p:animEffect transition="in" filter="checkerboard(across)">
                                      <p:cBhvr>
                                        <p:cTn id="7" dur="500"/>
                                        <p:tgtEl>
                                          <p:spTgt spid="88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ltLang="en-US"/>
              <a:t>Daniel 12:2-3</a:t>
            </a:r>
          </a:p>
        </p:txBody>
      </p:sp>
      <p:sp>
        <p:nvSpPr>
          <p:cNvPr id="90116" name="Text Box 4"/>
          <p:cNvSpPr txBox="1">
            <a:spLocks noChangeArrowheads="1"/>
          </p:cNvSpPr>
          <p:nvPr/>
        </p:nvSpPr>
        <p:spPr bwMode="auto">
          <a:xfrm>
            <a:off x="533400" y="1447800"/>
            <a:ext cx="80772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2 Many of those who sleep in the dust of the ground will awake, these to everlasting life, but the others to disgrace [and] everlasting contempt. 3 Those who have insight will shine brightly like the brightness of the expanse of heaven, and those who lead the many to righteousness, like the stars forever and ever. </a:t>
            </a:r>
          </a:p>
        </p:txBody>
      </p:sp>
      <p:sp>
        <p:nvSpPr>
          <p:cNvPr id="90117" name="Rectangle 5"/>
          <p:cNvSpPr>
            <a:spLocks noChangeArrowheads="1"/>
          </p:cNvSpPr>
          <p:nvPr/>
        </p:nvSpPr>
        <p:spPr bwMode="auto">
          <a:xfrm>
            <a:off x="685800" y="5562600"/>
            <a:ext cx="2520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We get a glorified body</a:t>
            </a:r>
          </a:p>
        </p:txBody>
      </p:sp>
    </p:spTree>
    <p:custDataLst>
      <p:tags r:id="rId1"/>
    </p:custDataLst>
  </p:cSld>
  <p:clrMapOvr>
    <a:masterClrMapping/>
  </p:clrMapOvr>
  <p:transition advTm="207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checkerboard(across)">
                                      <p:cBhvr>
                                        <p:cTn id="7" dur="500"/>
                                        <p:tgtEl>
                                          <p:spTgt spid="90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4"/>
          <p:cNvSpPr>
            <a:spLocks noGrp="1" noChangeArrowheads="1"/>
          </p:cNvSpPr>
          <p:nvPr>
            <p:ph type="title"/>
          </p:nvPr>
        </p:nvSpPr>
        <p:spPr/>
        <p:txBody>
          <a:bodyPr/>
          <a:lstStyle/>
          <a:p>
            <a:r>
              <a:rPr lang="en-US" altLang="en-US"/>
              <a:t>Matthew 13:43</a:t>
            </a:r>
          </a:p>
        </p:txBody>
      </p:sp>
      <p:sp>
        <p:nvSpPr>
          <p:cNvPr id="92165" name="Text Box 5"/>
          <p:cNvSpPr txBox="1">
            <a:spLocks noChangeArrowheads="1"/>
          </p:cNvSpPr>
          <p:nvPr/>
        </p:nvSpPr>
        <p:spPr bwMode="auto">
          <a:xfrm>
            <a:off x="838200" y="1828800"/>
            <a:ext cx="73914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a:t>Then the righteous will shine forth as the sun in the kingdom of their Father. He who has ears, let him hear. </a:t>
            </a:r>
          </a:p>
        </p:txBody>
      </p:sp>
      <p:sp>
        <p:nvSpPr>
          <p:cNvPr id="92166" name="Rectangle 6"/>
          <p:cNvSpPr>
            <a:spLocks noChangeArrowheads="1"/>
          </p:cNvSpPr>
          <p:nvPr/>
        </p:nvSpPr>
        <p:spPr bwMode="auto">
          <a:xfrm>
            <a:off x="990600" y="4953000"/>
            <a:ext cx="2520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We get a glorified body</a:t>
            </a:r>
          </a:p>
        </p:txBody>
      </p:sp>
    </p:spTree>
    <p:custDataLst>
      <p:tags r:id="rId1"/>
    </p:custDataLst>
  </p:cSld>
  <p:clrMapOvr>
    <a:masterClrMapping/>
  </p:clrMapOvr>
  <p:transition advTm="116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2165"/>
                                        </p:tgtEl>
                                        <p:attrNameLst>
                                          <p:attrName>style.visibility</p:attrName>
                                        </p:attrNameLst>
                                      </p:cBhvr>
                                      <p:to>
                                        <p:strVal val="visible"/>
                                      </p:to>
                                    </p:set>
                                    <p:animEffect transition="in" filter="checkerboard(across)">
                                      <p:cBhvr>
                                        <p:cTn id="7" dur="500"/>
                                        <p:tgtEl>
                                          <p:spTgt spid="92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ltLang="en-US"/>
              <a:t>1 Corinthians 15:42-44</a:t>
            </a:r>
          </a:p>
        </p:txBody>
      </p:sp>
      <p:sp>
        <p:nvSpPr>
          <p:cNvPr id="94212" name="Text Box 4"/>
          <p:cNvSpPr txBox="1">
            <a:spLocks noChangeArrowheads="1"/>
          </p:cNvSpPr>
          <p:nvPr/>
        </p:nvSpPr>
        <p:spPr bwMode="auto">
          <a:xfrm>
            <a:off x="609600" y="1447800"/>
            <a:ext cx="79248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42 So also is the resurrection of the dead. It is sown a perishable [body], it is raised an imperishable [body]; 43 it is sown in dishonor, it is raised in glory; it is sown in weakness, it is raised in power; 44 it is sown a natural body, it is raised a spiritual body. If there is a natural body, there is also a spiritual [body]. </a:t>
            </a:r>
          </a:p>
        </p:txBody>
      </p:sp>
      <p:sp>
        <p:nvSpPr>
          <p:cNvPr id="94213" name="Rectangle 5"/>
          <p:cNvSpPr>
            <a:spLocks noChangeArrowheads="1"/>
          </p:cNvSpPr>
          <p:nvPr/>
        </p:nvSpPr>
        <p:spPr bwMode="auto">
          <a:xfrm>
            <a:off x="762000" y="5715000"/>
            <a:ext cx="2520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We get a glorified body</a:t>
            </a:r>
          </a:p>
        </p:txBody>
      </p:sp>
    </p:spTree>
    <p:custDataLst>
      <p:tags r:id="rId1"/>
    </p:custDataLst>
  </p:cSld>
  <p:clrMapOvr>
    <a:masterClrMapping/>
  </p:clrMapOvr>
  <p:transition advTm="4225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checkerboard(across)">
                                      <p:cBhvr>
                                        <p:cTn id="7"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ltLang="en-US"/>
              <a:t>2 Corinthians 5:1-2</a:t>
            </a:r>
          </a:p>
        </p:txBody>
      </p:sp>
      <p:sp>
        <p:nvSpPr>
          <p:cNvPr id="96260" name="Text Box 4"/>
          <p:cNvSpPr txBox="1">
            <a:spLocks noChangeArrowheads="1"/>
          </p:cNvSpPr>
          <p:nvPr/>
        </p:nvSpPr>
        <p:spPr bwMode="auto">
          <a:xfrm>
            <a:off x="762000" y="1600200"/>
            <a:ext cx="7696200"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1 For we know that if the earthly tent which is our house is torn down, we have a building from God, a house not made with hands, eternal in the heavens. 2 For indeed in this [house] we groan, longing to be clothed with our dwelling from heaven, </a:t>
            </a:r>
          </a:p>
        </p:txBody>
      </p:sp>
      <p:sp>
        <p:nvSpPr>
          <p:cNvPr id="96261" name="Rectangle 5"/>
          <p:cNvSpPr>
            <a:spLocks noChangeArrowheads="1"/>
          </p:cNvSpPr>
          <p:nvPr/>
        </p:nvSpPr>
        <p:spPr bwMode="auto">
          <a:xfrm>
            <a:off x="914400" y="5562600"/>
            <a:ext cx="2520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We get a glorified body</a:t>
            </a:r>
          </a:p>
        </p:txBody>
      </p:sp>
    </p:spTree>
    <p:custDataLst>
      <p:tags r:id="rId1"/>
    </p:custDataLst>
  </p:cSld>
  <p:clrMapOvr>
    <a:masterClrMapping/>
  </p:clrMapOvr>
  <p:transition advTm="7779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6260"/>
                                        </p:tgtEl>
                                        <p:attrNameLst>
                                          <p:attrName>style.visibility</p:attrName>
                                        </p:attrNameLst>
                                      </p:cBhvr>
                                      <p:to>
                                        <p:strVal val="visible"/>
                                      </p:to>
                                    </p:set>
                                    <p:animEffect transition="in" filter="checkerboard(across)">
                                      <p:cBhvr>
                                        <p:cTn id="7" dur="500"/>
                                        <p:tgtEl>
                                          <p:spTgt spid="96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ltLang="en-US"/>
              <a:t>We share in Christ’s reign</a:t>
            </a:r>
          </a:p>
        </p:txBody>
      </p:sp>
      <p:sp>
        <p:nvSpPr>
          <p:cNvPr id="98307" name="Rectangle 3"/>
          <p:cNvSpPr>
            <a:spLocks noGrp="1" noChangeArrowheads="1"/>
          </p:cNvSpPr>
          <p:nvPr>
            <p:ph type="body" idx="1"/>
          </p:nvPr>
        </p:nvSpPr>
        <p:spPr>
          <a:xfrm>
            <a:off x="457200" y="2332038"/>
            <a:ext cx="8229600" cy="3535362"/>
          </a:xfrm>
        </p:spPr>
        <p:txBody>
          <a:bodyPr/>
          <a:lstStyle/>
          <a:p>
            <a:r>
              <a:rPr lang="en-US" altLang="en-US"/>
              <a:t>Daniel 7:26-27</a:t>
            </a:r>
          </a:p>
          <a:p>
            <a:r>
              <a:rPr lang="en-US" altLang="en-US"/>
              <a:t>Luke 22:28-30</a:t>
            </a:r>
          </a:p>
          <a:p>
            <a:r>
              <a:rPr lang="en-US" altLang="en-US"/>
              <a:t>1 Corinthians 6:2-3</a:t>
            </a:r>
          </a:p>
          <a:p>
            <a:r>
              <a:rPr lang="en-US" altLang="en-US"/>
              <a:t>Revelation 3:21</a:t>
            </a:r>
          </a:p>
          <a:p>
            <a:r>
              <a:rPr lang="en-US" altLang="en-US"/>
              <a:t>Revelation 20:4</a:t>
            </a:r>
          </a:p>
        </p:txBody>
      </p:sp>
      <p:pic>
        <p:nvPicPr>
          <p:cNvPr id="98308" name="Picture 4" descr="KingofK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600200"/>
            <a:ext cx="3397250" cy="47815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87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 calcmode="lin" valueType="num">
                                      <p:cBhvr additive="base">
                                        <p:cTn id="7" dur="500" fill="hold"/>
                                        <p:tgtEl>
                                          <p:spTgt spid="983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83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8307">
                                            <p:txEl>
                                              <p:pRg st="1" end="1"/>
                                            </p:txEl>
                                          </p:spTgt>
                                        </p:tgtEl>
                                        <p:attrNameLst>
                                          <p:attrName>style.visibility</p:attrName>
                                        </p:attrNameLst>
                                      </p:cBhvr>
                                      <p:to>
                                        <p:strVal val="visible"/>
                                      </p:to>
                                    </p:set>
                                    <p:anim calcmode="lin" valueType="num">
                                      <p:cBhvr additive="base">
                                        <p:cTn id="13" dur="500" fill="hold"/>
                                        <p:tgtEl>
                                          <p:spTgt spid="983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83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8307">
                                            <p:txEl>
                                              <p:pRg st="2" end="2"/>
                                            </p:txEl>
                                          </p:spTgt>
                                        </p:tgtEl>
                                        <p:attrNameLst>
                                          <p:attrName>style.visibility</p:attrName>
                                        </p:attrNameLst>
                                      </p:cBhvr>
                                      <p:to>
                                        <p:strVal val="visible"/>
                                      </p:to>
                                    </p:set>
                                    <p:anim calcmode="lin" valueType="num">
                                      <p:cBhvr additive="base">
                                        <p:cTn id="19" dur="500" fill="hold"/>
                                        <p:tgtEl>
                                          <p:spTgt spid="983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83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8307">
                                            <p:txEl>
                                              <p:pRg st="3" end="3"/>
                                            </p:txEl>
                                          </p:spTgt>
                                        </p:tgtEl>
                                        <p:attrNameLst>
                                          <p:attrName>style.visibility</p:attrName>
                                        </p:attrNameLst>
                                      </p:cBhvr>
                                      <p:to>
                                        <p:strVal val="visible"/>
                                      </p:to>
                                    </p:set>
                                    <p:anim calcmode="lin" valueType="num">
                                      <p:cBhvr additive="base">
                                        <p:cTn id="25" dur="500" fill="hold"/>
                                        <p:tgtEl>
                                          <p:spTgt spid="9830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830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8307">
                                            <p:txEl>
                                              <p:pRg st="4" end="4"/>
                                            </p:txEl>
                                          </p:spTgt>
                                        </p:tgtEl>
                                        <p:attrNameLst>
                                          <p:attrName>style.visibility</p:attrName>
                                        </p:attrNameLst>
                                      </p:cBhvr>
                                      <p:to>
                                        <p:strVal val="visible"/>
                                      </p:to>
                                    </p:set>
                                    <p:anim calcmode="lin" valueType="num">
                                      <p:cBhvr additive="base">
                                        <p:cTn id="31" dur="500" fill="hold"/>
                                        <p:tgtEl>
                                          <p:spTgt spid="9830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830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4"/>
          <p:cNvSpPr>
            <a:spLocks noGrp="1" noChangeArrowheads="1"/>
          </p:cNvSpPr>
          <p:nvPr>
            <p:ph type="title"/>
          </p:nvPr>
        </p:nvSpPr>
        <p:spPr/>
        <p:txBody>
          <a:bodyPr/>
          <a:lstStyle/>
          <a:p>
            <a:r>
              <a:rPr lang="en-US" altLang="en-US"/>
              <a:t>Daniel 7:26-27</a:t>
            </a:r>
          </a:p>
        </p:txBody>
      </p:sp>
      <p:sp>
        <p:nvSpPr>
          <p:cNvPr id="99333" name="Text Box 5"/>
          <p:cNvSpPr txBox="1">
            <a:spLocks noChangeArrowheads="1"/>
          </p:cNvSpPr>
          <p:nvPr/>
        </p:nvSpPr>
        <p:spPr bwMode="auto">
          <a:xfrm>
            <a:off x="838200" y="1295400"/>
            <a:ext cx="73152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26 But the court will sit [for judgment], and his dominion will be taken away, annihilated and destroyed forever. 27 Then the sovereignty, the dominion and the greatness of [all] the kingdoms under the whole heaven will be given to the people of the saints of the Highest One; His kingdom [will be] an everlasting kingdom, and all the dominions will serve and obey Him.</a:t>
            </a:r>
          </a:p>
        </p:txBody>
      </p:sp>
      <p:sp>
        <p:nvSpPr>
          <p:cNvPr id="99334" name="Rectangle 6"/>
          <p:cNvSpPr>
            <a:spLocks noChangeArrowheads="1"/>
          </p:cNvSpPr>
          <p:nvPr/>
        </p:nvSpPr>
        <p:spPr bwMode="auto">
          <a:xfrm>
            <a:off x="990600" y="5486400"/>
            <a:ext cx="280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We share in Christ’s reign</a:t>
            </a:r>
          </a:p>
        </p:txBody>
      </p:sp>
    </p:spTree>
    <p:custDataLst>
      <p:tags r:id="rId1"/>
    </p:custDataLst>
  </p:cSld>
  <p:clrMapOvr>
    <a:masterClrMapping/>
  </p:clrMapOvr>
  <p:transition advTm="4633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Effect transition="in" filter="checkerboard(across)">
                                      <p:cBhvr>
                                        <p:cTn id="7" dur="500"/>
                                        <p:tgtEl>
                                          <p:spTgt spid="99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Grp="1" noChangeArrowheads="1"/>
          </p:cNvSpPr>
          <p:nvPr>
            <p:ph type="title"/>
          </p:nvPr>
        </p:nvSpPr>
        <p:spPr/>
        <p:txBody>
          <a:bodyPr/>
          <a:lstStyle/>
          <a:p>
            <a:r>
              <a:rPr lang="en-US" altLang="en-US"/>
              <a:t>Luke 22:28-30</a:t>
            </a:r>
          </a:p>
        </p:txBody>
      </p:sp>
      <p:sp>
        <p:nvSpPr>
          <p:cNvPr id="101381" name="Text Box 5"/>
          <p:cNvSpPr txBox="1">
            <a:spLocks noChangeArrowheads="1"/>
          </p:cNvSpPr>
          <p:nvPr/>
        </p:nvSpPr>
        <p:spPr bwMode="auto">
          <a:xfrm>
            <a:off x="533400" y="1828800"/>
            <a:ext cx="80010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28 You are those who have stood by Me in My trials; 29 and just as My Father has granted Me a kingdom, I grant you 30 that you may eat and drink at My table in My kingdom, and you will sit on thrones judging the twelve tribes of Israel. </a:t>
            </a:r>
          </a:p>
        </p:txBody>
      </p:sp>
      <p:sp>
        <p:nvSpPr>
          <p:cNvPr id="101382" name="Rectangle 6"/>
          <p:cNvSpPr>
            <a:spLocks noChangeArrowheads="1"/>
          </p:cNvSpPr>
          <p:nvPr/>
        </p:nvSpPr>
        <p:spPr bwMode="auto">
          <a:xfrm>
            <a:off x="685800" y="5257800"/>
            <a:ext cx="280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We share in Christ’s reign</a:t>
            </a:r>
          </a:p>
        </p:txBody>
      </p:sp>
    </p:spTree>
    <p:custDataLst>
      <p:tags r:id="rId1"/>
    </p:custDataLst>
  </p:cSld>
  <p:clrMapOvr>
    <a:masterClrMapping/>
  </p:clrMapOvr>
  <p:transition advTm="1866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1381"/>
                                        </p:tgtEl>
                                        <p:attrNameLst>
                                          <p:attrName>style.visibility</p:attrName>
                                        </p:attrNameLst>
                                      </p:cBhvr>
                                      <p:to>
                                        <p:strVal val="visible"/>
                                      </p:to>
                                    </p:set>
                                    <p:animEffect transition="in" filter="checkerboard(across)">
                                      <p:cBhvr>
                                        <p:cTn id="7" dur="500"/>
                                        <p:tgtEl>
                                          <p:spTgt spid="101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altLang="en-US"/>
              <a:t>1 Corinthians 6:2-3</a:t>
            </a:r>
          </a:p>
        </p:txBody>
      </p:sp>
      <p:sp>
        <p:nvSpPr>
          <p:cNvPr id="103428" name="Text Box 4"/>
          <p:cNvSpPr txBox="1">
            <a:spLocks noChangeArrowheads="1"/>
          </p:cNvSpPr>
          <p:nvPr/>
        </p:nvSpPr>
        <p:spPr bwMode="auto">
          <a:xfrm>
            <a:off x="533400" y="1905000"/>
            <a:ext cx="80010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2 Or do you not know that the saints will judge the world? If the world is judged by you, are you not competent [to constitute] the smallest law courts? 3 Do you not know that we will judge angels? How much more matters of this life? </a:t>
            </a:r>
          </a:p>
        </p:txBody>
      </p:sp>
      <p:sp>
        <p:nvSpPr>
          <p:cNvPr id="103429" name="Rectangle 5"/>
          <p:cNvSpPr>
            <a:spLocks noChangeArrowheads="1"/>
          </p:cNvSpPr>
          <p:nvPr/>
        </p:nvSpPr>
        <p:spPr bwMode="auto">
          <a:xfrm>
            <a:off x="762000" y="5334000"/>
            <a:ext cx="280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We share in Christ’s reign</a:t>
            </a:r>
          </a:p>
        </p:txBody>
      </p:sp>
    </p:spTree>
    <p:custDataLst>
      <p:tags r:id="rId1"/>
    </p:custDataLst>
  </p:cSld>
  <p:clrMapOvr>
    <a:masterClrMapping/>
  </p:clrMapOvr>
  <p:transition advTm="3760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3428"/>
                                        </p:tgtEl>
                                        <p:attrNameLst>
                                          <p:attrName>style.visibility</p:attrName>
                                        </p:attrNameLst>
                                      </p:cBhvr>
                                      <p:to>
                                        <p:strVal val="visible"/>
                                      </p:to>
                                    </p:set>
                                    <p:animEffect transition="in" filter="checkerboard(across)">
                                      <p:cBhvr>
                                        <p:cTn id="7" dur="500"/>
                                        <p:tgtEl>
                                          <p:spTgt spid="103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ltLang="en-US"/>
              <a:t>Revelation 3:21</a:t>
            </a:r>
          </a:p>
        </p:txBody>
      </p:sp>
      <p:sp>
        <p:nvSpPr>
          <p:cNvPr id="105476" name="Text Box 4"/>
          <p:cNvSpPr txBox="1">
            <a:spLocks noChangeArrowheads="1"/>
          </p:cNvSpPr>
          <p:nvPr/>
        </p:nvSpPr>
        <p:spPr bwMode="auto">
          <a:xfrm>
            <a:off x="762000" y="1905000"/>
            <a:ext cx="76200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a:t>He who overcomes, I will grant to him to sit down with Me on My throne, as I also overcame and sat down with My Father on His throne. </a:t>
            </a:r>
          </a:p>
        </p:txBody>
      </p:sp>
      <p:sp>
        <p:nvSpPr>
          <p:cNvPr id="105477" name="Rectangle 5"/>
          <p:cNvSpPr>
            <a:spLocks noChangeArrowheads="1"/>
          </p:cNvSpPr>
          <p:nvPr/>
        </p:nvSpPr>
        <p:spPr bwMode="auto">
          <a:xfrm>
            <a:off x="990600" y="4800600"/>
            <a:ext cx="280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We share in Christ’s reign</a:t>
            </a:r>
          </a:p>
        </p:txBody>
      </p:sp>
    </p:spTree>
    <p:custDataLst>
      <p:tags r:id="rId1"/>
    </p:custDataLst>
  </p:cSld>
  <p:clrMapOvr>
    <a:masterClrMapping/>
  </p:clrMapOvr>
  <p:transition advTm="1424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5476"/>
                                        </p:tgtEl>
                                        <p:attrNameLst>
                                          <p:attrName>style.visibility</p:attrName>
                                        </p:attrNameLst>
                                      </p:cBhvr>
                                      <p:to>
                                        <p:strVal val="visible"/>
                                      </p:to>
                                    </p:set>
                                    <p:animEffect transition="in" filter="checkerboard(across)">
                                      <p:cBhvr>
                                        <p:cTn id="7" dur="500"/>
                                        <p:tgtEl>
                                          <p:spTgt spid="105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Grp="1" noChangeArrowheads="1"/>
          </p:cNvSpPr>
          <p:nvPr>
            <p:ph type="ctrTitle"/>
          </p:nvPr>
        </p:nvSpPr>
        <p:spPr/>
        <p:txBody>
          <a:bodyPr/>
          <a:lstStyle/>
          <a:p>
            <a:pPr algn="l"/>
            <a:r>
              <a:rPr lang="en-US" altLang="en-US" sz="5400"/>
              <a:t>Heaven</a:t>
            </a:r>
          </a:p>
        </p:txBody>
      </p:sp>
      <p:sp>
        <p:nvSpPr>
          <p:cNvPr id="57349" name="Rectangle 5"/>
          <p:cNvSpPr>
            <a:spLocks noGrp="1" noChangeArrowheads="1"/>
          </p:cNvSpPr>
          <p:nvPr>
            <p:ph type="subTitle" idx="1"/>
          </p:nvPr>
        </p:nvSpPr>
        <p:spPr/>
        <p:txBody>
          <a:bodyPr/>
          <a:lstStyle/>
          <a:p>
            <a:pPr algn="l"/>
            <a:r>
              <a:rPr lang="en-US" altLang="en-US"/>
              <a:t>The Bible describes the future of the righteous as follows:</a:t>
            </a:r>
          </a:p>
        </p:txBody>
      </p:sp>
      <p:pic>
        <p:nvPicPr>
          <p:cNvPr id="57350" name="Picture 6" descr="MCj028050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457200"/>
            <a:ext cx="3854450" cy="31908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979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7348"/>
                                        </p:tgtEl>
                                        <p:attrNameLst>
                                          <p:attrName>style.visibility</p:attrName>
                                        </p:attrNameLst>
                                      </p:cBhvr>
                                      <p:to>
                                        <p:strVal val="visible"/>
                                      </p:to>
                                    </p:set>
                                    <p:anim calcmode="lin" valueType="num">
                                      <p:cBhvr>
                                        <p:cTn id="7" dur="500" fill="hold"/>
                                        <p:tgtEl>
                                          <p:spTgt spid="57348"/>
                                        </p:tgtEl>
                                        <p:attrNameLst>
                                          <p:attrName>ppt_w</p:attrName>
                                        </p:attrNameLst>
                                      </p:cBhvr>
                                      <p:tavLst>
                                        <p:tav tm="0">
                                          <p:val>
                                            <p:fltVal val="0"/>
                                          </p:val>
                                        </p:tav>
                                        <p:tav tm="100000">
                                          <p:val>
                                            <p:strVal val="#ppt_w"/>
                                          </p:val>
                                        </p:tav>
                                      </p:tavLst>
                                    </p:anim>
                                    <p:anim calcmode="lin" valueType="num">
                                      <p:cBhvr>
                                        <p:cTn id="8" dur="500" fill="hold"/>
                                        <p:tgtEl>
                                          <p:spTgt spid="5734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57350"/>
                                        </p:tgtEl>
                                        <p:attrNameLst>
                                          <p:attrName>style.visibility</p:attrName>
                                        </p:attrNameLst>
                                      </p:cBhvr>
                                      <p:to>
                                        <p:strVal val="visible"/>
                                      </p:to>
                                    </p:set>
                                    <p:animEffect transition="in" filter="checkerboard(across)">
                                      <p:cBhvr>
                                        <p:cTn id="13" dur="500"/>
                                        <p:tgtEl>
                                          <p:spTgt spid="573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57349">
                                            <p:txEl>
                                              <p:pRg st="0" end="0"/>
                                            </p:txEl>
                                          </p:spTgt>
                                        </p:tgtEl>
                                        <p:attrNameLst>
                                          <p:attrName>style.visibility</p:attrName>
                                        </p:attrNameLst>
                                      </p:cBhvr>
                                      <p:to>
                                        <p:strVal val="visible"/>
                                      </p:to>
                                    </p:set>
                                    <p:animEffect transition="in" filter="checkerboard(across)">
                                      <p:cBhvr>
                                        <p:cTn id="18" dur="500"/>
                                        <p:tgtEl>
                                          <p:spTgt spid="573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p:bldP spid="5734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ltLang="en-US"/>
              <a:t>Revelation 20:4</a:t>
            </a:r>
          </a:p>
        </p:txBody>
      </p:sp>
      <p:sp>
        <p:nvSpPr>
          <p:cNvPr id="107524" name="Text Box 4"/>
          <p:cNvSpPr txBox="1">
            <a:spLocks noChangeArrowheads="1"/>
          </p:cNvSpPr>
          <p:nvPr/>
        </p:nvSpPr>
        <p:spPr bwMode="auto">
          <a:xfrm>
            <a:off x="762000" y="1447800"/>
            <a:ext cx="75438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Then I saw thrones, and they sat on them, and judgment was given to them. And I [saw] the souls of those who had been beheaded because of their testimony of Jesus and because of the word of God, and those who had not worshiped the beast or his image, and had not received the mark on their forehead and on their hand; and they came to life and reigned with Christ for a thousand years. </a:t>
            </a:r>
          </a:p>
        </p:txBody>
      </p:sp>
      <p:sp>
        <p:nvSpPr>
          <p:cNvPr id="107525" name="Rectangle 5"/>
          <p:cNvSpPr>
            <a:spLocks noChangeArrowheads="1"/>
          </p:cNvSpPr>
          <p:nvPr/>
        </p:nvSpPr>
        <p:spPr bwMode="auto">
          <a:xfrm>
            <a:off x="914400" y="5562600"/>
            <a:ext cx="280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We share in Christ’s reign</a:t>
            </a:r>
          </a:p>
        </p:txBody>
      </p:sp>
    </p:spTree>
    <p:custDataLst>
      <p:tags r:id="rId1"/>
    </p:custDataLst>
  </p:cSld>
  <p:clrMapOvr>
    <a:masterClrMapping/>
  </p:clrMapOvr>
  <p:transition advTm="3717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7524"/>
                                        </p:tgtEl>
                                        <p:attrNameLst>
                                          <p:attrName>style.visibility</p:attrName>
                                        </p:attrNameLst>
                                      </p:cBhvr>
                                      <p:to>
                                        <p:strVal val="visible"/>
                                      </p:to>
                                    </p:set>
                                    <p:animEffect transition="in" filter="checkerboard(across)">
                                      <p:cBhvr>
                                        <p:cTn id="7" dur="500"/>
                                        <p:tgtEl>
                                          <p:spTgt spid="107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ltLang="en-US" sz="4000"/>
              <a:t>We live in a place prepared by God/Jesus Himself</a:t>
            </a:r>
          </a:p>
        </p:txBody>
      </p:sp>
      <p:sp>
        <p:nvSpPr>
          <p:cNvPr id="109571" name="Rectangle 3"/>
          <p:cNvSpPr>
            <a:spLocks noGrp="1" noChangeArrowheads="1"/>
          </p:cNvSpPr>
          <p:nvPr>
            <p:ph type="body" idx="1"/>
          </p:nvPr>
        </p:nvSpPr>
        <p:spPr>
          <a:xfrm>
            <a:off x="381000" y="2286000"/>
            <a:ext cx="8229600" cy="3810000"/>
          </a:xfrm>
        </p:spPr>
        <p:txBody>
          <a:bodyPr/>
          <a:lstStyle/>
          <a:p>
            <a:r>
              <a:rPr lang="en-US" altLang="en-US"/>
              <a:t>Psalm 23:6</a:t>
            </a:r>
          </a:p>
          <a:p>
            <a:r>
              <a:rPr lang="en-US" altLang="en-US"/>
              <a:t>Matthew 25:34</a:t>
            </a:r>
          </a:p>
          <a:p>
            <a:r>
              <a:rPr lang="en-US" altLang="en-US"/>
              <a:t>John 14:2-3</a:t>
            </a:r>
          </a:p>
          <a:p>
            <a:r>
              <a:rPr lang="en-US" altLang="en-US"/>
              <a:t>Hebrews 12:22-24</a:t>
            </a:r>
          </a:p>
          <a:p>
            <a:r>
              <a:rPr lang="en-US" altLang="en-US"/>
              <a:t>2 Peter 1:11</a:t>
            </a:r>
          </a:p>
          <a:p>
            <a:r>
              <a:rPr lang="en-US" altLang="en-US"/>
              <a:t>2 Peter 3:13</a:t>
            </a:r>
          </a:p>
        </p:txBody>
      </p:sp>
      <p:pic>
        <p:nvPicPr>
          <p:cNvPr id="109572" name="Picture 4" descr="NewJerusal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6000"/>
            <a:ext cx="3933825" cy="30464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909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 calcmode="lin" valueType="num">
                                      <p:cBhvr additive="base">
                                        <p:cTn id="7" dur="500" fill="hold"/>
                                        <p:tgtEl>
                                          <p:spTgt spid="1095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95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9571">
                                            <p:txEl>
                                              <p:pRg st="1" end="1"/>
                                            </p:txEl>
                                          </p:spTgt>
                                        </p:tgtEl>
                                        <p:attrNameLst>
                                          <p:attrName>style.visibility</p:attrName>
                                        </p:attrNameLst>
                                      </p:cBhvr>
                                      <p:to>
                                        <p:strVal val="visible"/>
                                      </p:to>
                                    </p:set>
                                    <p:anim calcmode="lin" valueType="num">
                                      <p:cBhvr additive="base">
                                        <p:cTn id="13" dur="500" fill="hold"/>
                                        <p:tgtEl>
                                          <p:spTgt spid="1095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95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9571">
                                            <p:txEl>
                                              <p:pRg st="2" end="2"/>
                                            </p:txEl>
                                          </p:spTgt>
                                        </p:tgtEl>
                                        <p:attrNameLst>
                                          <p:attrName>style.visibility</p:attrName>
                                        </p:attrNameLst>
                                      </p:cBhvr>
                                      <p:to>
                                        <p:strVal val="visible"/>
                                      </p:to>
                                    </p:set>
                                    <p:anim calcmode="lin" valueType="num">
                                      <p:cBhvr additive="base">
                                        <p:cTn id="19" dur="500" fill="hold"/>
                                        <p:tgtEl>
                                          <p:spTgt spid="1095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95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9571">
                                            <p:txEl>
                                              <p:pRg st="3" end="3"/>
                                            </p:txEl>
                                          </p:spTgt>
                                        </p:tgtEl>
                                        <p:attrNameLst>
                                          <p:attrName>style.visibility</p:attrName>
                                        </p:attrNameLst>
                                      </p:cBhvr>
                                      <p:to>
                                        <p:strVal val="visible"/>
                                      </p:to>
                                    </p:set>
                                    <p:anim calcmode="lin" valueType="num">
                                      <p:cBhvr additive="base">
                                        <p:cTn id="25" dur="500" fill="hold"/>
                                        <p:tgtEl>
                                          <p:spTgt spid="10957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95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9571">
                                            <p:txEl>
                                              <p:pRg st="4" end="4"/>
                                            </p:txEl>
                                          </p:spTgt>
                                        </p:tgtEl>
                                        <p:attrNameLst>
                                          <p:attrName>style.visibility</p:attrName>
                                        </p:attrNameLst>
                                      </p:cBhvr>
                                      <p:to>
                                        <p:strVal val="visible"/>
                                      </p:to>
                                    </p:set>
                                    <p:anim calcmode="lin" valueType="num">
                                      <p:cBhvr additive="base">
                                        <p:cTn id="31" dur="500" fill="hold"/>
                                        <p:tgtEl>
                                          <p:spTgt spid="10957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95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9571">
                                            <p:txEl>
                                              <p:pRg st="5" end="5"/>
                                            </p:txEl>
                                          </p:spTgt>
                                        </p:tgtEl>
                                        <p:attrNameLst>
                                          <p:attrName>style.visibility</p:attrName>
                                        </p:attrNameLst>
                                      </p:cBhvr>
                                      <p:to>
                                        <p:strVal val="visible"/>
                                      </p:to>
                                    </p:set>
                                    <p:anim calcmode="lin" valueType="num">
                                      <p:cBhvr additive="base">
                                        <p:cTn id="37" dur="500" fill="hold"/>
                                        <p:tgtEl>
                                          <p:spTgt spid="10957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957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ltLang="en-US"/>
              <a:t>Psalm 23:6</a:t>
            </a:r>
          </a:p>
        </p:txBody>
      </p:sp>
      <p:sp>
        <p:nvSpPr>
          <p:cNvPr id="110596" name="Text Box 4"/>
          <p:cNvSpPr txBox="1">
            <a:spLocks noChangeArrowheads="1"/>
          </p:cNvSpPr>
          <p:nvPr/>
        </p:nvSpPr>
        <p:spPr bwMode="auto">
          <a:xfrm>
            <a:off x="685800" y="1981200"/>
            <a:ext cx="762000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a:t>Surely goodness and lovingkindness will follow me all the days of my life, </a:t>
            </a:r>
          </a:p>
          <a:p>
            <a:pPr>
              <a:spcBef>
                <a:spcPct val="50000"/>
              </a:spcBef>
            </a:pPr>
            <a:r>
              <a:rPr lang="en-US" altLang="en-US" sz="3600"/>
              <a:t>And I will dwell in the house of the Lord forever. </a:t>
            </a:r>
          </a:p>
        </p:txBody>
      </p:sp>
      <p:sp>
        <p:nvSpPr>
          <p:cNvPr id="110597" name="Rectangle 5"/>
          <p:cNvSpPr>
            <a:spLocks noChangeArrowheads="1"/>
          </p:cNvSpPr>
          <p:nvPr/>
        </p:nvSpPr>
        <p:spPr bwMode="auto">
          <a:xfrm>
            <a:off x="838200" y="5181600"/>
            <a:ext cx="523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We live in a place prepared by God/Jesus Himself</a:t>
            </a:r>
          </a:p>
        </p:txBody>
      </p:sp>
    </p:spTree>
    <p:custDataLst>
      <p:tags r:id="rId1"/>
    </p:custDataLst>
  </p:cSld>
  <p:clrMapOvr>
    <a:masterClrMapping/>
  </p:clrMapOvr>
  <p:transition advTm="8754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0596"/>
                                        </p:tgtEl>
                                        <p:attrNameLst>
                                          <p:attrName>style.visibility</p:attrName>
                                        </p:attrNameLst>
                                      </p:cBhvr>
                                      <p:to>
                                        <p:strVal val="visible"/>
                                      </p:to>
                                    </p:set>
                                    <p:animEffect transition="in" filter="checkerboard(across)">
                                      <p:cBhvr>
                                        <p:cTn id="7" dur="500"/>
                                        <p:tgtEl>
                                          <p:spTgt spid="110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tLang="en-US"/>
              <a:t>Matthew 25:34</a:t>
            </a:r>
          </a:p>
        </p:txBody>
      </p:sp>
      <p:sp>
        <p:nvSpPr>
          <p:cNvPr id="112644" name="Text Box 4"/>
          <p:cNvSpPr txBox="1">
            <a:spLocks noChangeArrowheads="1"/>
          </p:cNvSpPr>
          <p:nvPr/>
        </p:nvSpPr>
        <p:spPr bwMode="auto">
          <a:xfrm>
            <a:off x="685800" y="2133600"/>
            <a:ext cx="76200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a:t>Then the King will say to those on His right, </a:t>
            </a:r>
            <a:r>
              <a:rPr lang="en-US" altLang="en-US" sz="3600">
                <a:cs typeface="Arial" charset="0"/>
              </a:rPr>
              <a:t>"</a:t>
            </a:r>
            <a:r>
              <a:rPr lang="en-US" altLang="en-US" sz="3600"/>
              <a:t>Come, you who are blessed of My Father, inherit the kingdom prepared for you from the foundation of the world.</a:t>
            </a:r>
            <a:r>
              <a:rPr lang="en-US" altLang="en-US" sz="3600">
                <a:cs typeface="Arial" charset="0"/>
              </a:rPr>
              <a:t>"</a:t>
            </a:r>
          </a:p>
        </p:txBody>
      </p:sp>
      <p:sp>
        <p:nvSpPr>
          <p:cNvPr id="112645" name="Rectangle 5"/>
          <p:cNvSpPr>
            <a:spLocks noChangeArrowheads="1"/>
          </p:cNvSpPr>
          <p:nvPr/>
        </p:nvSpPr>
        <p:spPr bwMode="auto">
          <a:xfrm>
            <a:off x="914400" y="5334000"/>
            <a:ext cx="523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We live in a place prepared by God/Jesus Himself</a:t>
            </a:r>
          </a:p>
        </p:txBody>
      </p:sp>
    </p:spTree>
    <p:custDataLst>
      <p:tags r:id="rId1"/>
    </p:custDataLst>
  </p:cSld>
  <p:clrMapOvr>
    <a:masterClrMapping/>
  </p:clrMapOvr>
  <p:transition advTm="3599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2644"/>
                                        </p:tgtEl>
                                        <p:attrNameLst>
                                          <p:attrName>style.visibility</p:attrName>
                                        </p:attrNameLst>
                                      </p:cBhvr>
                                      <p:to>
                                        <p:strVal val="visible"/>
                                      </p:to>
                                    </p:set>
                                    <p:animEffect transition="in" filter="checkerboard(across)">
                                      <p:cBhvr>
                                        <p:cTn id="7" dur="500"/>
                                        <p:tgtEl>
                                          <p:spTgt spid="112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ltLang="en-US"/>
              <a:t>John 14:2-3</a:t>
            </a:r>
          </a:p>
        </p:txBody>
      </p:sp>
      <p:sp>
        <p:nvSpPr>
          <p:cNvPr id="114692" name="Text Box 4"/>
          <p:cNvSpPr txBox="1">
            <a:spLocks noChangeArrowheads="1"/>
          </p:cNvSpPr>
          <p:nvPr/>
        </p:nvSpPr>
        <p:spPr bwMode="auto">
          <a:xfrm>
            <a:off x="762000" y="1524000"/>
            <a:ext cx="762000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a:t>2 In My Father's house are many dwelling places; if it were not so, I would have told you; for I go to prepare a place for you. 3 If I go and prepare a place for you, I will come again and receive you to Myself, that where I am, [there] you may be also. </a:t>
            </a:r>
          </a:p>
        </p:txBody>
      </p:sp>
      <p:sp>
        <p:nvSpPr>
          <p:cNvPr id="114693" name="Rectangle 5"/>
          <p:cNvSpPr>
            <a:spLocks noChangeArrowheads="1"/>
          </p:cNvSpPr>
          <p:nvPr/>
        </p:nvSpPr>
        <p:spPr bwMode="auto">
          <a:xfrm>
            <a:off x="838200" y="6019800"/>
            <a:ext cx="523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We live in a place prepared by God/Jesus Himself</a:t>
            </a:r>
          </a:p>
        </p:txBody>
      </p:sp>
    </p:spTree>
    <p:custDataLst>
      <p:tags r:id="rId1"/>
    </p:custDataLst>
  </p:cSld>
  <p:clrMapOvr>
    <a:masterClrMapping/>
  </p:clrMapOvr>
  <p:transition advTm="2640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4692"/>
                                        </p:tgtEl>
                                        <p:attrNameLst>
                                          <p:attrName>style.visibility</p:attrName>
                                        </p:attrNameLst>
                                      </p:cBhvr>
                                      <p:to>
                                        <p:strVal val="visible"/>
                                      </p:to>
                                    </p:set>
                                    <p:animEffect transition="in" filter="checkerboard(across)">
                                      <p:cBhvr>
                                        <p:cTn id="7" dur="500"/>
                                        <p:tgtEl>
                                          <p:spTgt spid="114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altLang="en-US"/>
              <a:t>Hebrews 12:22-24</a:t>
            </a:r>
          </a:p>
        </p:txBody>
      </p:sp>
      <p:sp>
        <p:nvSpPr>
          <p:cNvPr id="116740" name="Text Box 4"/>
          <p:cNvSpPr txBox="1">
            <a:spLocks noChangeArrowheads="1"/>
          </p:cNvSpPr>
          <p:nvPr/>
        </p:nvSpPr>
        <p:spPr bwMode="auto">
          <a:xfrm>
            <a:off x="685800" y="1600200"/>
            <a:ext cx="76962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22 But you have come to Mount Zion and to the city of the living God, the heavenly Jerusalem, and to myriads of angels, 23 to the general assembly and church of the firstborn who are enrolled in heaven, and to God, the Judge of all, and to the spirits of [the] righteous made perfect, 24 and to Jesus, the mediator of a new covenant, and to the sprinkled blood, which speaks better than [the blood] of Abel. </a:t>
            </a:r>
          </a:p>
        </p:txBody>
      </p:sp>
      <p:sp>
        <p:nvSpPr>
          <p:cNvPr id="116741" name="Rectangle 5"/>
          <p:cNvSpPr>
            <a:spLocks noChangeArrowheads="1"/>
          </p:cNvSpPr>
          <p:nvPr/>
        </p:nvSpPr>
        <p:spPr bwMode="auto">
          <a:xfrm>
            <a:off x="762000" y="5791200"/>
            <a:ext cx="523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We live in a place prepared by God/Jesus Himself</a:t>
            </a:r>
          </a:p>
        </p:txBody>
      </p:sp>
    </p:spTree>
    <p:custDataLst>
      <p:tags r:id="rId1"/>
    </p:custDataLst>
  </p:cSld>
  <p:clrMapOvr>
    <a:masterClrMapping/>
  </p:clrMapOvr>
  <p:transition advTm="3683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6740"/>
                                        </p:tgtEl>
                                        <p:attrNameLst>
                                          <p:attrName>style.visibility</p:attrName>
                                        </p:attrNameLst>
                                      </p:cBhvr>
                                      <p:to>
                                        <p:strVal val="visible"/>
                                      </p:to>
                                    </p:set>
                                    <p:animEffect transition="in" filter="checkerboard(across)">
                                      <p:cBhvr>
                                        <p:cTn id="7" dur="500"/>
                                        <p:tgtEl>
                                          <p:spTgt spid="116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altLang="en-US"/>
              <a:t>2 Peter 1:10-11</a:t>
            </a:r>
          </a:p>
        </p:txBody>
      </p:sp>
      <p:sp>
        <p:nvSpPr>
          <p:cNvPr id="118788" name="Text Box 4"/>
          <p:cNvSpPr txBox="1">
            <a:spLocks noChangeArrowheads="1"/>
          </p:cNvSpPr>
          <p:nvPr/>
        </p:nvSpPr>
        <p:spPr bwMode="auto">
          <a:xfrm>
            <a:off x="762000" y="1752600"/>
            <a:ext cx="76200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10 Therefore, brethren, be all the more diligent to make certain about His calling and choosing you; for as long as you practice these things, you will never stumble; 11 for in this way the entrance into the eternal kingdom of our Lord and Savior Jesus Christ will be abundantly supplied to you. </a:t>
            </a:r>
          </a:p>
        </p:txBody>
      </p:sp>
      <p:sp>
        <p:nvSpPr>
          <p:cNvPr id="118789" name="Rectangle 5"/>
          <p:cNvSpPr>
            <a:spLocks noChangeArrowheads="1"/>
          </p:cNvSpPr>
          <p:nvPr/>
        </p:nvSpPr>
        <p:spPr bwMode="auto">
          <a:xfrm>
            <a:off x="914400" y="5867400"/>
            <a:ext cx="523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We live in a place prepared by God/Jesus Himself</a:t>
            </a:r>
          </a:p>
        </p:txBody>
      </p:sp>
    </p:spTree>
    <p:custDataLst>
      <p:tags r:id="rId1"/>
    </p:custDataLst>
  </p:cSld>
  <p:clrMapOvr>
    <a:masterClrMapping/>
  </p:clrMapOvr>
  <p:transition advTm="2923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8788"/>
                                        </p:tgtEl>
                                        <p:attrNameLst>
                                          <p:attrName>style.visibility</p:attrName>
                                        </p:attrNameLst>
                                      </p:cBhvr>
                                      <p:to>
                                        <p:strVal val="visible"/>
                                      </p:to>
                                    </p:set>
                                    <p:animEffect transition="in" filter="checkerboard(across)">
                                      <p:cBhvr>
                                        <p:cTn id="7" dur="500"/>
                                        <p:tgtEl>
                                          <p:spTgt spid="118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altLang="en-US"/>
              <a:t>2 Peter 3:13</a:t>
            </a:r>
          </a:p>
        </p:txBody>
      </p:sp>
      <p:sp>
        <p:nvSpPr>
          <p:cNvPr id="120836" name="Text Box 4"/>
          <p:cNvSpPr txBox="1">
            <a:spLocks noChangeArrowheads="1"/>
          </p:cNvSpPr>
          <p:nvPr/>
        </p:nvSpPr>
        <p:spPr bwMode="auto">
          <a:xfrm>
            <a:off x="838200" y="2209800"/>
            <a:ext cx="73152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a:t>But according to His promise we are looking for new heavens and a new earth, in which righteousness dwells. </a:t>
            </a:r>
          </a:p>
        </p:txBody>
      </p:sp>
      <p:sp>
        <p:nvSpPr>
          <p:cNvPr id="120837" name="Rectangle 5"/>
          <p:cNvSpPr>
            <a:spLocks noChangeArrowheads="1"/>
          </p:cNvSpPr>
          <p:nvPr/>
        </p:nvSpPr>
        <p:spPr bwMode="auto">
          <a:xfrm>
            <a:off x="762000" y="4800600"/>
            <a:ext cx="523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We live in a place prepared by God/Jesus Himself</a:t>
            </a:r>
          </a:p>
        </p:txBody>
      </p:sp>
    </p:spTree>
    <p:custDataLst>
      <p:tags r:id="rId1"/>
    </p:custDataLst>
  </p:cSld>
  <p:clrMapOvr>
    <a:masterClrMapping/>
  </p:clrMapOvr>
  <p:transition advTm="1473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0836"/>
                                        </p:tgtEl>
                                        <p:attrNameLst>
                                          <p:attrName>style.visibility</p:attrName>
                                        </p:attrNameLst>
                                      </p:cBhvr>
                                      <p:to>
                                        <p:strVal val="visible"/>
                                      </p:to>
                                    </p:set>
                                    <p:animEffect transition="in" filter="checkerboard(across)">
                                      <p:cBhvr>
                                        <p:cTn id="7" dur="500"/>
                                        <p:tgtEl>
                                          <p:spTgt spid="120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altLang="en-US"/>
              <a:t>Further Observations</a:t>
            </a:r>
          </a:p>
        </p:txBody>
      </p:sp>
      <p:sp>
        <p:nvSpPr>
          <p:cNvPr id="122883" name="Rectangle 3"/>
          <p:cNvSpPr>
            <a:spLocks noGrp="1" noChangeArrowheads="1"/>
          </p:cNvSpPr>
          <p:nvPr>
            <p:ph type="body" idx="1"/>
          </p:nvPr>
        </p:nvSpPr>
        <p:spPr/>
        <p:txBody>
          <a:bodyPr/>
          <a:lstStyle/>
          <a:p>
            <a:pPr>
              <a:lnSpc>
                <a:spcPct val="90000"/>
              </a:lnSpc>
            </a:pPr>
            <a:r>
              <a:rPr lang="en-US" altLang="en-US"/>
              <a:t>Apparently we will be able to recognize others.</a:t>
            </a:r>
          </a:p>
          <a:p>
            <a:pPr>
              <a:lnSpc>
                <a:spcPct val="90000"/>
              </a:lnSpc>
            </a:pPr>
            <a:r>
              <a:rPr lang="en-US" altLang="en-US"/>
              <a:t>Hard to know how literally to take the scenes of Revelation 14:1-3 (Lamb and 144K on Mt Zion), 15:2 (sea of glass &amp; fire), or even Revelation 21-22.</a:t>
            </a:r>
          </a:p>
          <a:p>
            <a:pPr>
              <a:lnSpc>
                <a:spcPct val="90000"/>
              </a:lnSpc>
            </a:pPr>
            <a:r>
              <a:rPr lang="en-US" altLang="en-US"/>
              <a:t>How continuous is the millennium with the eternal state, or the new heavens &amp; earth with the old?</a:t>
            </a:r>
          </a:p>
        </p:txBody>
      </p:sp>
    </p:spTree>
    <p:custDataLst>
      <p:tags r:id="rId1"/>
    </p:custDataLst>
  </p:cSld>
  <p:clrMapOvr>
    <a:masterClrMapping/>
  </p:clrMapOvr>
  <p:transition advTm="743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 calcmode="lin" valueType="num">
                                      <p:cBhvr additive="base">
                                        <p:cTn id="7" dur="500" fill="hold"/>
                                        <p:tgtEl>
                                          <p:spTgt spid="1228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8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883">
                                            <p:txEl>
                                              <p:pRg st="1" end="1"/>
                                            </p:txEl>
                                          </p:spTgt>
                                        </p:tgtEl>
                                        <p:attrNameLst>
                                          <p:attrName>style.visibility</p:attrName>
                                        </p:attrNameLst>
                                      </p:cBhvr>
                                      <p:to>
                                        <p:strVal val="visible"/>
                                      </p:to>
                                    </p:set>
                                    <p:anim calcmode="lin" valueType="num">
                                      <p:cBhvr additive="base">
                                        <p:cTn id="13" dur="500" fill="hold"/>
                                        <p:tgtEl>
                                          <p:spTgt spid="1228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8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2883">
                                            <p:txEl>
                                              <p:pRg st="2" end="2"/>
                                            </p:txEl>
                                          </p:spTgt>
                                        </p:tgtEl>
                                        <p:attrNameLst>
                                          <p:attrName>style.visibility</p:attrName>
                                        </p:attrNameLst>
                                      </p:cBhvr>
                                      <p:to>
                                        <p:strVal val="visible"/>
                                      </p:to>
                                    </p:set>
                                    <p:anim calcmode="lin" valueType="num">
                                      <p:cBhvr additive="base">
                                        <p:cTn id="19" dur="500" fill="hold"/>
                                        <p:tgtEl>
                                          <p:spTgt spid="1228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88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ltLang="en-US"/>
              <a:t>Heaven</a:t>
            </a:r>
          </a:p>
        </p:txBody>
      </p:sp>
      <p:sp>
        <p:nvSpPr>
          <p:cNvPr id="128003" name="Rectangle 3"/>
          <p:cNvSpPr>
            <a:spLocks noGrp="1" noChangeArrowheads="1"/>
          </p:cNvSpPr>
          <p:nvPr>
            <p:ph type="body" idx="1"/>
          </p:nvPr>
        </p:nvSpPr>
        <p:spPr/>
        <p:txBody>
          <a:bodyPr/>
          <a:lstStyle/>
          <a:p>
            <a:r>
              <a:rPr lang="en-US" altLang="en-US"/>
              <a:t>We are with God/Christ.</a:t>
            </a:r>
          </a:p>
          <a:p>
            <a:r>
              <a:rPr lang="en-US" altLang="en-US"/>
              <a:t>We are rewarded for righteous deeds.</a:t>
            </a:r>
          </a:p>
          <a:p>
            <a:r>
              <a:rPr lang="en-US" altLang="en-US"/>
              <a:t>We get a glorified body.</a:t>
            </a:r>
          </a:p>
          <a:p>
            <a:r>
              <a:rPr lang="en-US" altLang="en-US"/>
              <a:t>We share in Christ</a:t>
            </a:r>
            <a:r>
              <a:rPr lang="en-US" altLang="en-US">
                <a:cs typeface="Arial" charset="0"/>
              </a:rPr>
              <a:t>'</a:t>
            </a:r>
            <a:r>
              <a:rPr lang="en-US" altLang="en-US"/>
              <a:t>s reign.</a:t>
            </a:r>
          </a:p>
          <a:p>
            <a:r>
              <a:rPr lang="en-US" altLang="en-US"/>
              <a:t>We live in an eternal kingdom/city/home prepared by God/Jesus.</a:t>
            </a:r>
          </a:p>
        </p:txBody>
      </p:sp>
    </p:spTree>
    <p:custDataLst>
      <p:tags r:id="rId1"/>
    </p:custDataLst>
  </p:cSld>
  <p:clrMapOvr>
    <a:masterClrMapping/>
  </p:clrMapOvr>
  <p:transition advTm="486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calcmode="lin" valueType="num">
                                      <p:cBhvr additive="base">
                                        <p:cTn id="7" dur="500" fill="hold"/>
                                        <p:tgtEl>
                                          <p:spTgt spid="1280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80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8003">
                                            <p:txEl>
                                              <p:pRg st="1" end="1"/>
                                            </p:txEl>
                                          </p:spTgt>
                                        </p:tgtEl>
                                        <p:attrNameLst>
                                          <p:attrName>style.visibility</p:attrName>
                                        </p:attrNameLst>
                                      </p:cBhvr>
                                      <p:to>
                                        <p:strVal val="visible"/>
                                      </p:to>
                                    </p:set>
                                    <p:anim calcmode="lin" valueType="num">
                                      <p:cBhvr additive="base">
                                        <p:cTn id="13" dur="500" fill="hold"/>
                                        <p:tgtEl>
                                          <p:spTgt spid="1280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80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8003">
                                            <p:txEl>
                                              <p:pRg st="2" end="2"/>
                                            </p:txEl>
                                          </p:spTgt>
                                        </p:tgtEl>
                                        <p:attrNameLst>
                                          <p:attrName>style.visibility</p:attrName>
                                        </p:attrNameLst>
                                      </p:cBhvr>
                                      <p:to>
                                        <p:strVal val="visible"/>
                                      </p:to>
                                    </p:set>
                                    <p:anim calcmode="lin" valueType="num">
                                      <p:cBhvr additive="base">
                                        <p:cTn id="19" dur="500" fill="hold"/>
                                        <p:tgtEl>
                                          <p:spTgt spid="1280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80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8003">
                                            <p:txEl>
                                              <p:pRg st="3" end="3"/>
                                            </p:txEl>
                                          </p:spTgt>
                                        </p:tgtEl>
                                        <p:attrNameLst>
                                          <p:attrName>style.visibility</p:attrName>
                                        </p:attrNameLst>
                                      </p:cBhvr>
                                      <p:to>
                                        <p:strVal val="visible"/>
                                      </p:to>
                                    </p:set>
                                    <p:anim calcmode="lin" valueType="num">
                                      <p:cBhvr additive="base">
                                        <p:cTn id="25" dur="500" fill="hold"/>
                                        <p:tgtEl>
                                          <p:spTgt spid="1280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80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8003">
                                            <p:txEl>
                                              <p:pRg st="4" end="4"/>
                                            </p:txEl>
                                          </p:spTgt>
                                        </p:tgtEl>
                                        <p:attrNameLst>
                                          <p:attrName>style.visibility</p:attrName>
                                        </p:attrNameLst>
                                      </p:cBhvr>
                                      <p:to>
                                        <p:strVal val="visible"/>
                                      </p:to>
                                    </p:set>
                                    <p:anim calcmode="lin" valueType="num">
                                      <p:cBhvr additive="base">
                                        <p:cTn id="31" dur="500" fill="hold"/>
                                        <p:tgtEl>
                                          <p:spTgt spid="12800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800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a:t>Heaven</a:t>
            </a:r>
          </a:p>
        </p:txBody>
      </p:sp>
      <p:sp>
        <p:nvSpPr>
          <p:cNvPr id="59395" name="Rectangle 3"/>
          <p:cNvSpPr>
            <a:spLocks noGrp="1" noChangeArrowheads="1"/>
          </p:cNvSpPr>
          <p:nvPr>
            <p:ph type="body" idx="1"/>
          </p:nvPr>
        </p:nvSpPr>
        <p:spPr/>
        <p:txBody>
          <a:bodyPr/>
          <a:lstStyle/>
          <a:p>
            <a:r>
              <a:rPr lang="en-US" altLang="en-US"/>
              <a:t>We are with God/Christ.</a:t>
            </a:r>
          </a:p>
          <a:p>
            <a:r>
              <a:rPr lang="en-US" altLang="en-US"/>
              <a:t>We are rewarded for righteous deeds.</a:t>
            </a:r>
          </a:p>
          <a:p>
            <a:r>
              <a:rPr lang="en-US" altLang="en-US"/>
              <a:t>We get a glorified body.</a:t>
            </a:r>
          </a:p>
          <a:p>
            <a:r>
              <a:rPr lang="en-US" altLang="en-US"/>
              <a:t>We share in Christ</a:t>
            </a:r>
            <a:r>
              <a:rPr lang="en-US" altLang="en-US">
                <a:cs typeface="Arial" charset="0"/>
              </a:rPr>
              <a:t>'</a:t>
            </a:r>
            <a:r>
              <a:rPr lang="en-US" altLang="en-US"/>
              <a:t>s reign.</a:t>
            </a:r>
          </a:p>
          <a:p>
            <a:r>
              <a:rPr lang="en-US" altLang="en-US"/>
              <a:t>We live in an eternal kingdom/city/home prepared by God/Jesus.</a:t>
            </a:r>
          </a:p>
        </p:txBody>
      </p:sp>
    </p:spTree>
    <p:custDataLst>
      <p:tags r:id="rId1"/>
    </p:custDataLst>
  </p:cSld>
  <p:clrMapOvr>
    <a:masterClrMapping/>
  </p:clrMapOvr>
  <p:transition advTm="3040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395">
                                            <p:txEl>
                                              <p:pRg st="1" end="1"/>
                                            </p:txEl>
                                          </p:spTgt>
                                        </p:tgtEl>
                                        <p:attrNameLst>
                                          <p:attrName>style.visibility</p:attrName>
                                        </p:attrNameLst>
                                      </p:cBhvr>
                                      <p:to>
                                        <p:strVal val="visible"/>
                                      </p:to>
                                    </p:set>
                                    <p:anim calcmode="lin" valueType="num">
                                      <p:cBhvr additive="base">
                                        <p:cTn id="13" dur="500" fill="hold"/>
                                        <p:tgtEl>
                                          <p:spTgt spid="593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3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395">
                                            <p:txEl>
                                              <p:pRg st="2" end="2"/>
                                            </p:txEl>
                                          </p:spTgt>
                                        </p:tgtEl>
                                        <p:attrNameLst>
                                          <p:attrName>style.visibility</p:attrName>
                                        </p:attrNameLst>
                                      </p:cBhvr>
                                      <p:to>
                                        <p:strVal val="visible"/>
                                      </p:to>
                                    </p:set>
                                    <p:anim calcmode="lin" valueType="num">
                                      <p:cBhvr additive="base">
                                        <p:cTn id="19" dur="500" fill="hold"/>
                                        <p:tgtEl>
                                          <p:spTgt spid="593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3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395">
                                            <p:txEl>
                                              <p:pRg st="3" end="3"/>
                                            </p:txEl>
                                          </p:spTgt>
                                        </p:tgtEl>
                                        <p:attrNameLst>
                                          <p:attrName>style.visibility</p:attrName>
                                        </p:attrNameLst>
                                      </p:cBhvr>
                                      <p:to>
                                        <p:strVal val="visible"/>
                                      </p:to>
                                    </p:set>
                                    <p:anim calcmode="lin" valueType="num">
                                      <p:cBhvr additive="base">
                                        <p:cTn id="25" dur="500" fill="hold"/>
                                        <p:tgtEl>
                                          <p:spTgt spid="5939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93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9395">
                                            <p:txEl>
                                              <p:pRg st="4" end="4"/>
                                            </p:txEl>
                                          </p:spTgt>
                                        </p:tgtEl>
                                        <p:attrNameLst>
                                          <p:attrName>style.visibility</p:attrName>
                                        </p:attrNameLst>
                                      </p:cBhvr>
                                      <p:to>
                                        <p:strVal val="visible"/>
                                      </p:to>
                                    </p:set>
                                    <p:anim calcmode="lin" valueType="num">
                                      <p:cBhvr additive="base">
                                        <p:cTn id="31" dur="500" fill="hold"/>
                                        <p:tgtEl>
                                          <p:spTgt spid="5939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939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ctrTitle"/>
          </p:nvPr>
        </p:nvSpPr>
        <p:spPr/>
        <p:txBody>
          <a:bodyPr/>
          <a:lstStyle/>
          <a:p>
            <a:pPr algn="l"/>
            <a:r>
              <a:rPr lang="en-US" altLang="en-US" sz="5400"/>
              <a:t>Hell</a:t>
            </a:r>
          </a:p>
        </p:txBody>
      </p:sp>
      <p:sp>
        <p:nvSpPr>
          <p:cNvPr id="3077" name="Rectangle 5"/>
          <p:cNvSpPr>
            <a:spLocks noGrp="1" noChangeArrowheads="1"/>
          </p:cNvSpPr>
          <p:nvPr>
            <p:ph type="subTitle" idx="1"/>
          </p:nvPr>
        </p:nvSpPr>
        <p:spPr/>
        <p:txBody>
          <a:bodyPr/>
          <a:lstStyle/>
          <a:p>
            <a:r>
              <a:rPr lang="en-US" altLang="en-US"/>
              <a:t>In Scripture, the future dwelling of the unrighteous is described as:</a:t>
            </a:r>
          </a:p>
        </p:txBody>
      </p:sp>
      <p:pic>
        <p:nvPicPr>
          <p:cNvPr id="3078" name="Picture 6" descr="MCSY01240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533400"/>
            <a:ext cx="3513138" cy="31670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009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checkerboard(across)">
                                      <p:cBhvr>
                                        <p:cTn id="13" dur="500"/>
                                        <p:tgtEl>
                                          <p:spTgt spid="307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077">
                                            <p:txEl>
                                              <p:pRg st="0" end="0"/>
                                            </p:txEl>
                                          </p:spTgt>
                                        </p:tgtEl>
                                        <p:attrNameLst>
                                          <p:attrName>style.visibility</p:attrName>
                                        </p:attrNameLst>
                                      </p:cBhvr>
                                      <p:to>
                                        <p:strVal val="visible"/>
                                      </p:to>
                                    </p:set>
                                    <p:animEffect transition="in" filter="checkerboard(across)">
                                      <p:cBhvr>
                                        <p:cTn id="18" dur="500"/>
                                        <p:tgtEl>
                                          <p:spTgt spid="30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P spid="307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6"/>
          <p:cNvSpPr>
            <a:spLocks noGrp="1" noChangeArrowheads="1"/>
          </p:cNvSpPr>
          <p:nvPr>
            <p:ph type="title"/>
          </p:nvPr>
        </p:nvSpPr>
        <p:spPr/>
        <p:txBody>
          <a:bodyPr/>
          <a:lstStyle/>
          <a:p>
            <a:r>
              <a:rPr lang="en-US" altLang="en-US"/>
              <a:t>Hell a place of:</a:t>
            </a:r>
          </a:p>
        </p:txBody>
      </p:sp>
      <p:sp>
        <p:nvSpPr>
          <p:cNvPr id="5127" name="Rectangle 7"/>
          <p:cNvSpPr>
            <a:spLocks noGrp="1" noChangeArrowheads="1"/>
          </p:cNvSpPr>
          <p:nvPr>
            <p:ph type="body" idx="1"/>
          </p:nvPr>
        </p:nvSpPr>
        <p:spPr/>
        <p:txBody>
          <a:bodyPr/>
          <a:lstStyle/>
          <a:p>
            <a:r>
              <a:rPr lang="en-US" altLang="en-US"/>
              <a:t>Fire</a:t>
            </a:r>
          </a:p>
          <a:p>
            <a:r>
              <a:rPr lang="en-US" altLang="en-US"/>
              <a:t>Darkness</a:t>
            </a:r>
          </a:p>
          <a:p>
            <a:r>
              <a:rPr lang="en-US" altLang="en-US"/>
              <a:t>Weeping &amp; gnashing of teeth</a:t>
            </a:r>
          </a:p>
          <a:p>
            <a:r>
              <a:rPr lang="en-US" altLang="en-US"/>
              <a:t>Punishment, torturers, beating, cutting in pieces</a:t>
            </a:r>
          </a:p>
          <a:p>
            <a:r>
              <a:rPr lang="en-US" altLang="en-US"/>
              <a:t>Destruction</a:t>
            </a:r>
          </a:p>
          <a:p>
            <a:r>
              <a:rPr lang="en-US" altLang="en-US"/>
              <a:t>Away from the presence of the Lord</a:t>
            </a:r>
          </a:p>
        </p:txBody>
      </p:sp>
    </p:spTree>
    <p:custDataLst>
      <p:tags r:id="rId1"/>
    </p:custDataLst>
  </p:cSld>
  <p:clrMapOvr>
    <a:masterClrMapping/>
  </p:clrMapOvr>
  <p:transition advTm="4936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7">
                                            <p:txEl>
                                              <p:pRg st="0" end="0"/>
                                            </p:txEl>
                                          </p:spTgt>
                                        </p:tgtEl>
                                        <p:attrNameLst>
                                          <p:attrName>style.visibility</p:attrName>
                                        </p:attrNameLst>
                                      </p:cBhvr>
                                      <p:to>
                                        <p:strVal val="visible"/>
                                      </p:to>
                                    </p:set>
                                    <p:anim calcmode="lin" valueType="num">
                                      <p:cBhvr additive="base">
                                        <p:cTn id="7" dur="500" fill="hold"/>
                                        <p:tgtEl>
                                          <p:spTgt spid="51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7">
                                            <p:txEl>
                                              <p:pRg st="1" end="1"/>
                                            </p:txEl>
                                          </p:spTgt>
                                        </p:tgtEl>
                                        <p:attrNameLst>
                                          <p:attrName>style.visibility</p:attrName>
                                        </p:attrNameLst>
                                      </p:cBhvr>
                                      <p:to>
                                        <p:strVal val="visible"/>
                                      </p:to>
                                    </p:set>
                                    <p:anim calcmode="lin" valueType="num">
                                      <p:cBhvr additive="base">
                                        <p:cTn id="13" dur="500" fill="hold"/>
                                        <p:tgtEl>
                                          <p:spTgt spid="51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7">
                                            <p:txEl>
                                              <p:pRg st="2" end="2"/>
                                            </p:txEl>
                                          </p:spTgt>
                                        </p:tgtEl>
                                        <p:attrNameLst>
                                          <p:attrName>style.visibility</p:attrName>
                                        </p:attrNameLst>
                                      </p:cBhvr>
                                      <p:to>
                                        <p:strVal val="visible"/>
                                      </p:to>
                                    </p:set>
                                    <p:anim calcmode="lin" valueType="num">
                                      <p:cBhvr additive="base">
                                        <p:cTn id="19" dur="500" fill="hold"/>
                                        <p:tgtEl>
                                          <p:spTgt spid="51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127">
                                            <p:txEl>
                                              <p:pRg st="3" end="3"/>
                                            </p:txEl>
                                          </p:spTgt>
                                        </p:tgtEl>
                                        <p:attrNameLst>
                                          <p:attrName>style.visibility</p:attrName>
                                        </p:attrNameLst>
                                      </p:cBhvr>
                                      <p:to>
                                        <p:strVal val="visible"/>
                                      </p:to>
                                    </p:set>
                                    <p:anim calcmode="lin" valueType="num">
                                      <p:cBhvr additive="base">
                                        <p:cTn id="25" dur="500" fill="hold"/>
                                        <p:tgtEl>
                                          <p:spTgt spid="512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12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127">
                                            <p:txEl>
                                              <p:pRg st="4" end="4"/>
                                            </p:txEl>
                                          </p:spTgt>
                                        </p:tgtEl>
                                        <p:attrNameLst>
                                          <p:attrName>style.visibility</p:attrName>
                                        </p:attrNameLst>
                                      </p:cBhvr>
                                      <p:to>
                                        <p:strVal val="visible"/>
                                      </p:to>
                                    </p:set>
                                    <p:anim calcmode="lin" valueType="num">
                                      <p:cBhvr additive="base">
                                        <p:cTn id="31" dur="500" fill="hold"/>
                                        <p:tgtEl>
                                          <p:spTgt spid="512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12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127">
                                            <p:txEl>
                                              <p:pRg st="5" end="5"/>
                                            </p:txEl>
                                          </p:spTgt>
                                        </p:tgtEl>
                                        <p:attrNameLst>
                                          <p:attrName>style.visibility</p:attrName>
                                        </p:attrNameLst>
                                      </p:cBhvr>
                                      <p:to>
                                        <p:strVal val="visible"/>
                                      </p:to>
                                    </p:set>
                                    <p:anim calcmode="lin" valueType="num">
                                      <p:cBhvr additive="base">
                                        <p:cTn id="37" dur="500" fill="hold"/>
                                        <p:tgtEl>
                                          <p:spTgt spid="512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12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a:t>Hell as Darkness</a:t>
            </a:r>
          </a:p>
        </p:txBody>
      </p:sp>
      <p:sp>
        <p:nvSpPr>
          <p:cNvPr id="8195" name="Rectangle 3"/>
          <p:cNvSpPr>
            <a:spLocks noGrp="1" noChangeArrowheads="1"/>
          </p:cNvSpPr>
          <p:nvPr>
            <p:ph type="body" idx="1"/>
          </p:nvPr>
        </p:nvSpPr>
        <p:spPr>
          <a:xfrm>
            <a:off x="457200" y="2362200"/>
            <a:ext cx="8229600" cy="3733800"/>
          </a:xfrm>
        </p:spPr>
        <p:txBody>
          <a:bodyPr/>
          <a:lstStyle/>
          <a:p>
            <a:r>
              <a:rPr lang="en-US" altLang="en-US"/>
              <a:t>Matthew 8:12</a:t>
            </a:r>
          </a:p>
          <a:p>
            <a:r>
              <a:rPr lang="en-US" altLang="en-US"/>
              <a:t>Matthew 22:13</a:t>
            </a:r>
          </a:p>
          <a:p>
            <a:r>
              <a:rPr lang="en-US" altLang="en-US"/>
              <a:t>Matthew 25:30</a:t>
            </a:r>
          </a:p>
          <a:p>
            <a:r>
              <a:rPr lang="en-US" altLang="en-US"/>
              <a:t>2 Peter 2:4</a:t>
            </a:r>
          </a:p>
          <a:p>
            <a:r>
              <a:rPr lang="en-US" altLang="en-US"/>
              <a:t>Jude 6</a:t>
            </a:r>
          </a:p>
          <a:p>
            <a:r>
              <a:rPr lang="en-US" altLang="en-US"/>
              <a:t>But compare Revelation 9:1-2</a:t>
            </a:r>
          </a:p>
        </p:txBody>
      </p:sp>
      <p:pic>
        <p:nvPicPr>
          <p:cNvPr id="8196" name="Picture 4" descr="Darkness"/>
          <p:cNvPicPr>
            <a:picLocks noChangeAspect="1" noChangeArrowheads="1"/>
          </p:cNvPicPr>
          <p:nvPr/>
        </p:nvPicPr>
        <p:blipFill>
          <a:blip r:embed="rId3">
            <a:extLst>
              <a:ext uri="{28A0092B-C50C-407E-A947-70E740481C1C}">
                <a14:useLocalDpi xmlns:a14="http://schemas.microsoft.com/office/drawing/2010/main" val="0"/>
              </a:ext>
            </a:extLst>
          </a:blip>
          <a:srcRect l="21765" t="8824" r="19412" b="11177"/>
          <a:stretch>
            <a:fillRect/>
          </a:stretch>
        </p:blipFill>
        <p:spPr bwMode="auto">
          <a:xfrm>
            <a:off x="4495800" y="1676400"/>
            <a:ext cx="3810000" cy="3454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448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500" fill="hold"/>
                                        <p:tgtEl>
                                          <p:spTgt spid="819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1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195">
                                            <p:txEl>
                                              <p:pRg st="4" end="4"/>
                                            </p:txEl>
                                          </p:spTgt>
                                        </p:tgtEl>
                                        <p:attrNameLst>
                                          <p:attrName>style.visibility</p:attrName>
                                        </p:attrNameLst>
                                      </p:cBhvr>
                                      <p:to>
                                        <p:strVal val="visible"/>
                                      </p:to>
                                    </p:set>
                                    <p:anim calcmode="lin" valueType="num">
                                      <p:cBhvr additive="base">
                                        <p:cTn id="31" dur="500" fill="hold"/>
                                        <p:tgtEl>
                                          <p:spTgt spid="819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19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195">
                                            <p:txEl>
                                              <p:pRg st="5" end="5"/>
                                            </p:txEl>
                                          </p:spTgt>
                                        </p:tgtEl>
                                        <p:attrNameLst>
                                          <p:attrName>style.visibility</p:attrName>
                                        </p:attrNameLst>
                                      </p:cBhvr>
                                      <p:to>
                                        <p:strVal val="visible"/>
                                      </p:to>
                                    </p:set>
                                    <p:anim calcmode="lin" valueType="num">
                                      <p:cBhvr additive="base">
                                        <p:cTn id="37" dur="500" fill="hold"/>
                                        <p:tgtEl>
                                          <p:spTgt spid="819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19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p:txBody>
          <a:bodyPr/>
          <a:lstStyle/>
          <a:p>
            <a:r>
              <a:rPr lang="en-US" altLang="en-US" sz="4000"/>
              <a:t>Matthew 8:12</a:t>
            </a:r>
            <a:br>
              <a:rPr lang="en-US" altLang="en-US" sz="4000"/>
            </a:br>
            <a:r>
              <a:rPr lang="en-US" altLang="en-US" sz="4000"/>
              <a:t>(Context: Feast w/ Abraham)</a:t>
            </a:r>
          </a:p>
        </p:txBody>
      </p:sp>
      <p:sp>
        <p:nvSpPr>
          <p:cNvPr id="9221" name="Text Box 5"/>
          <p:cNvSpPr txBox="1">
            <a:spLocks noChangeArrowheads="1"/>
          </p:cNvSpPr>
          <p:nvPr/>
        </p:nvSpPr>
        <p:spPr bwMode="auto">
          <a:xfrm>
            <a:off x="1447800" y="1752600"/>
            <a:ext cx="60960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a:p>
            <a:pPr>
              <a:spcBef>
                <a:spcPct val="50000"/>
              </a:spcBef>
            </a:pPr>
            <a:r>
              <a:rPr lang="en-US" altLang="en-US" sz="3600"/>
              <a:t>…but the sons of the kingdom will be cast out into the outer darkness; in that place there will be weeping and gnashing of teeth.</a:t>
            </a:r>
          </a:p>
        </p:txBody>
      </p:sp>
      <p:sp>
        <p:nvSpPr>
          <p:cNvPr id="9222" name="Rectangle 6"/>
          <p:cNvSpPr>
            <a:spLocks noChangeArrowheads="1"/>
          </p:cNvSpPr>
          <p:nvPr/>
        </p:nvSpPr>
        <p:spPr bwMode="auto">
          <a:xfrm>
            <a:off x="1524000" y="5562600"/>
            <a:ext cx="191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Hell as Darkness</a:t>
            </a:r>
          </a:p>
        </p:txBody>
      </p:sp>
    </p:spTree>
    <p:custDataLst>
      <p:tags r:id="rId1"/>
    </p:custDataLst>
  </p:cSld>
  <p:clrMapOvr>
    <a:masterClrMapping/>
  </p:clrMapOvr>
  <p:transition advTm="397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checkerboard(across)">
                                      <p:cBhvr>
                                        <p:cTn id="7"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sz="4000"/>
              <a:t>Matthew 22:13</a:t>
            </a:r>
            <a:br>
              <a:rPr lang="en-US" altLang="en-US" sz="4000"/>
            </a:br>
            <a:r>
              <a:rPr lang="en-US" altLang="en-US" sz="4000"/>
              <a:t>(Parable of Wedding Banquet)</a:t>
            </a:r>
          </a:p>
        </p:txBody>
      </p:sp>
      <p:sp>
        <p:nvSpPr>
          <p:cNvPr id="11268" name="Text Box 4"/>
          <p:cNvSpPr txBox="1">
            <a:spLocks noChangeArrowheads="1"/>
          </p:cNvSpPr>
          <p:nvPr/>
        </p:nvSpPr>
        <p:spPr bwMode="auto">
          <a:xfrm>
            <a:off x="1066800" y="1905000"/>
            <a:ext cx="70866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a:t>Then the king said to the servants, </a:t>
            </a:r>
            <a:r>
              <a:rPr lang="en-US" altLang="en-US" sz="3600">
                <a:cs typeface="Arial" charset="0"/>
              </a:rPr>
              <a:t>"</a:t>
            </a:r>
            <a:r>
              <a:rPr lang="en-US" altLang="en-US" sz="3600"/>
              <a:t>Bind him hand and foot, and throw him into the outer darkness; in that place there will be weeping and gnashing of teeth.</a:t>
            </a:r>
            <a:r>
              <a:rPr lang="en-US" altLang="en-US" sz="3600">
                <a:cs typeface="Arial" charset="0"/>
              </a:rPr>
              <a:t>"</a:t>
            </a:r>
          </a:p>
        </p:txBody>
      </p:sp>
      <p:sp>
        <p:nvSpPr>
          <p:cNvPr id="11269" name="Rectangle 5"/>
          <p:cNvSpPr>
            <a:spLocks noChangeArrowheads="1"/>
          </p:cNvSpPr>
          <p:nvPr/>
        </p:nvSpPr>
        <p:spPr bwMode="auto">
          <a:xfrm>
            <a:off x="1219200" y="5638800"/>
            <a:ext cx="191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Hell as Darkness</a:t>
            </a:r>
          </a:p>
        </p:txBody>
      </p:sp>
    </p:spTree>
    <p:custDataLst>
      <p:tags r:id="rId1"/>
    </p:custDataLst>
  </p:cSld>
  <p:clrMapOvr>
    <a:masterClrMapping/>
  </p:clrMapOvr>
  <p:transition advTm="4384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checkerboard(across)">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z="4000"/>
              <a:t>Matthew 25:30</a:t>
            </a:r>
            <a:br>
              <a:rPr lang="en-US" altLang="en-US" sz="4000"/>
            </a:br>
            <a:r>
              <a:rPr lang="en-US" altLang="en-US" sz="4000"/>
              <a:t>(Parable of Talents)</a:t>
            </a:r>
          </a:p>
        </p:txBody>
      </p:sp>
      <p:sp>
        <p:nvSpPr>
          <p:cNvPr id="13316" name="Text Box 4"/>
          <p:cNvSpPr txBox="1">
            <a:spLocks noChangeArrowheads="1"/>
          </p:cNvSpPr>
          <p:nvPr/>
        </p:nvSpPr>
        <p:spPr bwMode="auto">
          <a:xfrm>
            <a:off x="1295400" y="1905000"/>
            <a:ext cx="66294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a:p>
            <a:pPr>
              <a:spcBef>
                <a:spcPct val="50000"/>
              </a:spcBef>
            </a:pPr>
            <a:r>
              <a:rPr lang="en-US" altLang="en-US" sz="3600"/>
              <a:t>Throw out the worthless slave into the outer darkness; in that place there will be weeping and gnashing of teeth. </a:t>
            </a:r>
          </a:p>
        </p:txBody>
      </p:sp>
      <p:sp>
        <p:nvSpPr>
          <p:cNvPr id="13317" name="Rectangle 5"/>
          <p:cNvSpPr>
            <a:spLocks noChangeArrowheads="1"/>
          </p:cNvSpPr>
          <p:nvPr/>
        </p:nvSpPr>
        <p:spPr bwMode="auto">
          <a:xfrm>
            <a:off x="1447800" y="5257800"/>
            <a:ext cx="191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Hell as Darkness</a:t>
            </a:r>
          </a:p>
        </p:txBody>
      </p:sp>
    </p:spTree>
    <p:custDataLst>
      <p:tags r:id="rId1"/>
    </p:custDataLst>
  </p:cSld>
  <p:clrMapOvr>
    <a:masterClrMapping/>
  </p:clrMapOvr>
  <p:transition advTm="676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316">
                                            <p:txEl>
                                              <p:pRg st="1" end="1"/>
                                            </p:txEl>
                                          </p:spTgt>
                                        </p:tgtEl>
                                        <p:attrNameLst>
                                          <p:attrName>style.visibility</p:attrName>
                                        </p:attrNameLst>
                                      </p:cBhvr>
                                      <p:to>
                                        <p:strVal val="visible"/>
                                      </p:to>
                                    </p:set>
                                    <p:animEffect transition="in" filter="checkerboard(across)">
                                      <p:cBhvr>
                                        <p:cTn id="7" dur="500"/>
                                        <p:tgtEl>
                                          <p:spTgt spid="133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sz="4000"/>
              <a:t>2 Peter 2:4</a:t>
            </a:r>
            <a:br>
              <a:rPr lang="en-US" altLang="en-US" sz="4000"/>
            </a:br>
            <a:r>
              <a:rPr lang="en-US" altLang="en-US" sz="4000"/>
              <a:t>(Fallen Angels)</a:t>
            </a:r>
          </a:p>
        </p:txBody>
      </p:sp>
      <p:sp>
        <p:nvSpPr>
          <p:cNvPr id="15364" name="Text Box 4"/>
          <p:cNvSpPr txBox="1">
            <a:spLocks noChangeArrowheads="1"/>
          </p:cNvSpPr>
          <p:nvPr/>
        </p:nvSpPr>
        <p:spPr bwMode="auto">
          <a:xfrm>
            <a:off x="1066800" y="2133600"/>
            <a:ext cx="69342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a:t>For if God did not spare angels when they sinned, but cast them into hell and committed them to pits of darkness, reserved for judgment… </a:t>
            </a:r>
          </a:p>
        </p:txBody>
      </p:sp>
      <p:sp>
        <p:nvSpPr>
          <p:cNvPr id="15365" name="Rectangle 5"/>
          <p:cNvSpPr>
            <a:spLocks noChangeArrowheads="1"/>
          </p:cNvSpPr>
          <p:nvPr/>
        </p:nvSpPr>
        <p:spPr bwMode="auto">
          <a:xfrm>
            <a:off x="1219200" y="5486400"/>
            <a:ext cx="191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Hell as Darkness</a:t>
            </a:r>
          </a:p>
        </p:txBody>
      </p:sp>
    </p:spTree>
    <p:custDataLst>
      <p:tags r:id="rId1"/>
    </p:custDataLst>
  </p:cSld>
  <p:clrMapOvr>
    <a:masterClrMapping/>
  </p:clrMapOvr>
  <p:transition advTm="3953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checkerboard(across)">
                                      <p:cBhvr>
                                        <p:cTn id="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p:txBody>
          <a:bodyPr/>
          <a:lstStyle/>
          <a:p>
            <a:r>
              <a:rPr lang="en-US" altLang="en-US" sz="4000"/>
              <a:t>Jude 6</a:t>
            </a:r>
            <a:br>
              <a:rPr lang="en-US" altLang="en-US" sz="4000"/>
            </a:br>
            <a:r>
              <a:rPr lang="en-US" altLang="en-US" sz="4000"/>
              <a:t>(Fallen Angels)</a:t>
            </a:r>
          </a:p>
        </p:txBody>
      </p:sp>
      <p:sp>
        <p:nvSpPr>
          <p:cNvPr id="17413" name="Text Box 5"/>
          <p:cNvSpPr txBox="1">
            <a:spLocks noChangeArrowheads="1"/>
          </p:cNvSpPr>
          <p:nvPr/>
        </p:nvSpPr>
        <p:spPr bwMode="auto">
          <a:xfrm>
            <a:off x="1371600" y="1828800"/>
            <a:ext cx="62484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a:t>And angels who did not keep their own domain, but abandoned their proper abode, He has kept in eternal bonds under darkness for the judgment of the great day… </a:t>
            </a:r>
          </a:p>
        </p:txBody>
      </p:sp>
      <p:sp>
        <p:nvSpPr>
          <p:cNvPr id="17414" name="Rectangle 6"/>
          <p:cNvSpPr>
            <a:spLocks noChangeArrowheads="1"/>
          </p:cNvSpPr>
          <p:nvPr/>
        </p:nvSpPr>
        <p:spPr bwMode="auto">
          <a:xfrm>
            <a:off x="1447800" y="5486400"/>
            <a:ext cx="191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Hell as Darkness</a:t>
            </a:r>
          </a:p>
        </p:txBody>
      </p:sp>
    </p:spTree>
    <p:custDataLst>
      <p:tags r:id="rId1"/>
    </p:custDataLst>
  </p:cSld>
  <p:clrMapOvr>
    <a:masterClrMapping/>
  </p:clrMapOvr>
  <p:transition advTm="1739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checkerboard(across)">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sz="4000"/>
              <a:t>Revelation 9:1-2</a:t>
            </a:r>
            <a:br>
              <a:rPr lang="en-US" altLang="en-US" sz="4000"/>
            </a:br>
            <a:r>
              <a:rPr lang="en-US" altLang="en-US" sz="4000"/>
              <a:t>(Fifth Trumpet)</a:t>
            </a:r>
          </a:p>
        </p:txBody>
      </p:sp>
      <p:sp>
        <p:nvSpPr>
          <p:cNvPr id="19460" name="Text Box 4"/>
          <p:cNvSpPr txBox="1">
            <a:spLocks noChangeArrowheads="1"/>
          </p:cNvSpPr>
          <p:nvPr/>
        </p:nvSpPr>
        <p:spPr bwMode="auto">
          <a:xfrm>
            <a:off x="914400" y="1676400"/>
            <a:ext cx="76200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1 Then the fifth angel sounded, and I saw a star from heaven which had fallen to the earth; and the key of the bottomless pit was given to him. 2 He opened the bottomless pit, and smoke went up out of the pit, like the smoke of a great furnace; and the sun and the air were darkened by the smoke of the pit. </a:t>
            </a:r>
          </a:p>
        </p:txBody>
      </p:sp>
      <p:sp>
        <p:nvSpPr>
          <p:cNvPr id="19461" name="Rectangle 5"/>
          <p:cNvSpPr>
            <a:spLocks noChangeArrowheads="1"/>
          </p:cNvSpPr>
          <p:nvPr/>
        </p:nvSpPr>
        <p:spPr bwMode="auto">
          <a:xfrm>
            <a:off x="1143000" y="5791200"/>
            <a:ext cx="191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Hell as Darkness</a:t>
            </a:r>
          </a:p>
        </p:txBody>
      </p:sp>
    </p:spTree>
    <p:custDataLst>
      <p:tags r:id="rId1"/>
    </p:custDataLst>
  </p:cSld>
  <p:clrMapOvr>
    <a:masterClrMapping/>
  </p:clrMapOvr>
  <p:transition advTm="598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checkerboard(across)">
                                      <p:cBhvr>
                                        <p:cTn id="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a:t>Hell as Weeping…</a:t>
            </a:r>
          </a:p>
        </p:txBody>
      </p:sp>
      <p:sp>
        <p:nvSpPr>
          <p:cNvPr id="21507" name="Rectangle 3"/>
          <p:cNvSpPr>
            <a:spLocks noGrp="1" noChangeArrowheads="1"/>
          </p:cNvSpPr>
          <p:nvPr>
            <p:ph type="body" idx="1"/>
          </p:nvPr>
        </p:nvSpPr>
        <p:spPr>
          <a:xfrm>
            <a:off x="457200" y="1905000"/>
            <a:ext cx="8229600" cy="2209800"/>
          </a:xfrm>
        </p:spPr>
        <p:txBody>
          <a:bodyPr/>
          <a:lstStyle/>
          <a:p>
            <a:pPr>
              <a:lnSpc>
                <a:spcPct val="90000"/>
              </a:lnSpc>
            </a:pPr>
            <a:r>
              <a:rPr lang="en-US" altLang="en-US"/>
              <a:t>Matthew 8:12 </a:t>
            </a:r>
          </a:p>
          <a:p>
            <a:pPr lvl="1">
              <a:lnSpc>
                <a:spcPct val="90000"/>
              </a:lnSpc>
            </a:pPr>
            <a:r>
              <a:rPr lang="en-US" altLang="en-US"/>
              <a:t>seen under Darkness</a:t>
            </a:r>
          </a:p>
          <a:p>
            <a:pPr>
              <a:lnSpc>
                <a:spcPct val="90000"/>
              </a:lnSpc>
            </a:pPr>
            <a:r>
              <a:rPr lang="en-US" altLang="en-US"/>
              <a:t>Matthew 13:42 </a:t>
            </a:r>
          </a:p>
          <a:p>
            <a:pPr>
              <a:lnSpc>
                <a:spcPct val="90000"/>
              </a:lnSpc>
            </a:pPr>
            <a:r>
              <a:rPr lang="en-US" altLang="en-US"/>
              <a:t>Matthew 13:50</a:t>
            </a:r>
          </a:p>
          <a:p>
            <a:pPr>
              <a:lnSpc>
                <a:spcPct val="90000"/>
              </a:lnSpc>
            </a:pPr>
            <a:r>
              <a:rPr lang="en-US" altLang="en-US"/>
              <a:t>Matthew 22:13 </a:t>
            </a:r>
          </a:p>
          <a:p>
            <a:pPr lvl="1">
              <a:lnSpc>
                <a:spcPct val="90000"/>
              </a:lnSpc>
            </a:pPr>
            <a:r>
              <a:rPr lang="en-US" altLang="en-US"/>
              <a:t>seen under Darkness</a:t>
            </a:r>
          </a:p>
          <a:p>
            <a:pPr>
              <a:lnSpc>
                <a:spcPct val="90000"/>
              </a:lnSpc>
            </a:pPr>
            <a:r>
              <a:rPr lang="en-US" altLang="en-US"/>
              <a:t>Matthew 25:30 </a:t>
            </a:r>
          </a:p>
          <a:p>
            <a:pPr lvl="1">
              <a:lnSpc>
                <a:spcPct val="90000"/>
              </a:lnSpc>
            </a:pPr>
            <a:r>
              <a:rPr lang="en-US" altLang="en-US"/>
              <a:t>seen under Darkness</a:t>
            </a:r>
          </a:p>
        </p:txBody>
      </p:sp>
      <p:pic>
        <p:nvPicPr>
          <p:cNvPr id="21508" name="Picture 4" descr="despai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8450" y="1600200"/>
            <a:ext cx="2432050" cy="40481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264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anim calcmode="lin" valueType="num">
                                      <p:cBhvr additive="base">
                                        <p:cTn id="11" dur="500" fill="hold"/>
                                        <p:tgtEl>
                                          <p:spTgt spid="21507">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15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 calcmode="lin" valueType="num">
                                      <p:cBhvr additive="base">
                                        <p:cTn id="17" dur="500" fill="hold"/>
                                        <p:tgtEl>
                                          <p:spTgt spid="21507">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15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1507">
                                            <p:txEl>
                                              <p:pRg st="3" end="3"/>
                                            </p:txEl>
                                          </p:spTgt>
                                        </p:tgtEl>
                                        <p:attrNameLst>
                                          <p:attrName>style.visibility</p:attrName>
                                        </p:attrNameLst>
                                      </p:cBhvr>
                                      <p:to>
                                        <p:strVal val="visible"/>
                                      </p:to>
                                    </p:set>
                                    <p:anim calcmode="lin" valueType="num">
                                      <p:cBhvr additive="base">
                                        <p:cTn id="23" dur="500" fill="hold"/>
                                        <p:tgtEl>
                                          <p:spTgt spid="21507">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150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1507">
                                            <p:txEl>
                                              <p:pRg st="4" end="4"/>
                                            </p:txEl>
                                          </p:spTgt>
                                        </p:tgtEl>
                                        <p:attrNameLst>
                                          <p:attrName>style.visibility</p:attrName>
                                        </p:attrNameLst>
                                      </p:cBhvr>
                                      <p:to>
                                        <p:strVal val="visible"/>
                                      </p:to>
                                    </p:set>
                                    <p:anim calcmode="lin" valueType="num">
                                      <p:cBhvr additive="base">
                                        <p:cTn id="29" dur="500" fill="hold"/>
                                        <p:tgtEl>
                                          <p:spTgt spid="21507">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1507">
                                            <p:txEl>
                                              <p:pRg st="4" end="4"/>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1507">
                                            <p:txEl>
                                              <p:pRg st="5" end="5"/>
                                            </p:txEl>
                                          </p:spTgt>
                                        </p:tgtEl>
                                        <p:attrNameLst>
                                          <p:attrName>style.visibility</p:attrName>
                                        </p:attrNameLst>
                                      </p:cBhvr>
                                      <p:to>
                                        <p:strVal val="visible"/>
                                      </p:to>
                                    </p:set>
                                    <p:anim calcmode="lin" valueType="num">
                                      <p:cBhvr additive="base">
                                        <p:cTn id="33" dur="500" fill="hold"/>
                                        <p:tgtEl>
                                          <p:spTgt spid="21507">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150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21507">
                                            <p:txEl>
                                              <p:pRg st="6" end="6"/>
                                            </p:txEl>
                                          </p:spTgt>
                                        </p:tgtEl>
                                        <p:attrNameLst>
                                          <p:attrName>style.visibility</p:attrName>
                                        </p:attrNameLst>
                                      </p:cBhvr>
                                      <p:to>
                                        <p:strVal val="visible"/>
                                      </p:to>
                                    </p:set>
                                    <p:anim calcmode="lin" valueType="num">
                                      <p:cBhvr additive="base">
                                        <p:cTn id="39" dur="500" fill="hold"/>
                                        <p:tgtEl>
                                          <p:spTgt spid="21507">
                                            <p:txEl>
                                              <p:pRg st="6" end="6"/>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21507">
                                            <p:txEl>
                                              <p:pRg st="6" end="6"/>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507">
                                            <p:txEl>
                                              <p:pRg st="7" end="7"/>
                                            </p:txEl>
                                          </p:spTgt>
                                        </p:tgtEl>
                                        <p:attrNameLst>
                                          <p:attrName>style.visibility</p:attrName>
                                        </p:attrNameLst>
                                      </p:cBhvr>
                                      <p:to>
                                        <p:strVal val="visible"/>
                                      </p:to>
                                    </p:set>
                                    <p:anim calcmode="lin" valueType="num">
                                      <p:cBhvr additive="base">
                                        <p:cTn id="43" dur="500" fill="hold"/>
                                        <p:tgtEl>
                                          <p:spTgt spid="21507">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150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en-US"/>
              <a:t>We are with God/Christ</a:t>
            </a:r>
          </a:p>
        </p:txBody>
      </p:sp>
      <p:sp>
        <p:nvSpPr>
          <p:cNvPr id="60419" name="Rectangle 3"/>
          <p:cNvSpPr>
            <a:spLocks noGrp="1" noChangeArrowheads="1"/>
          </p:cNvSpPr>
          <p:nvPr>
            <p:ph type="body" idx="1"/>
          </p:nvPr>
        </p:nvSpPr>
        <p:spPr/>
        <p:txBody>
          <a:bodyPr/>
          <a:lstStyle/>
          <a:p>
            <a:r>
              <a:rPr lang="en-US" altLang="en-US"/>
              <a:t>Psalm 16:11</a:t>
            </a:r>
          </a:p>
          <a:p>
            <a:r>
              <a:rPr lang="en-US" altLang="en-US"/>
              <a:t>Isaiah 33:17</a:t>
            </a:r>
          </a:p>
          <a:p>
            <a:r>
              <a:rPr lang="en-US" altLang="en-US"/>
              <a:t>Malachi 3:17</a:t>
            </a:r>
          </a:p>
          <a:p>
            <a:r>
              <a:rPr lang="en-US" altLang="en-US"/>
              <a:t>Matthew 3:12</a:t>
            </a:r>
          </a:p>
          <a:p>
            <a:r>
              <a:rPr lang="en-US" altLang="en-US"/>
              <a:t>John 12:26</a:t>
            </a:r>
          </a:p>
          <a:p>
            <a:r>
              <a:rPr lang="en-US" altLang="en-US"/>
              <a:t>Colossians 3:4</a:t>
            </a:r>
          </a:p>
          <a:p>
            <a:r>
              <a:rPr lang="en-US" altLang="en-US"/>
              <a:t>1 Thessalonians 4:17</a:t>
            </a:r>
          </a:p>
        </p:txBody>
      </p:sp>
      <p:pic>
        <p:nvPicPr>
          <p:cNvPr id="60420" name="Picture 4" descr="Christtrium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00200"/>
            <a:ext cx="3719513" cy="33940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851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 calcmode="lin" valueType="num">
                                      <p:cBhvr additive="base">
                                        <p:cTn id="7" dur="500" fill="hold"/>
                                        <p:tgtEl>
                                          <p:spTgt spid="604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04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419">
                                            <p:txEl>
                                              <p:pRg st="1" end="1"/>
                                            </p:txEl>
                                          </p:spTgt>
                                        </p:tgtEl>
                                        <p:attrNameLst>
                                          <p:attrName>style.visibility</p:attrName>
                                        </p:attrNameLst>
                                      </p:cBhvr>
                                      <p:to>
                                        <p:strVal val="visible"/>
                                      </p:to>
                                    </p:set>
                                    <p:anim calcmode="lin" valueType="num">
                                      <p:cBhvr additive="base">
                                        <p:cTn id="13" dur="500" fill="hold"/>
                                        <p:tgtEl>
                                          <p:spTgt spid="604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04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419">
                                            <p:txEl>
                                              <p:pRg st="2" end="2"/>
                                            </p:txEl>
                                          </p:spTgt>
                                        </p:tgtEl>
                                        <p:attrNameLst>
                                          <p:attrName>style.visibility</p:attrName>
                                        </p:attrNameLst>
                                      </p:cBhvr>
                                      <p:to>
                                        <p:strVal val="visible"/>
                                      </p:to>
                                    </p:set>
                                    <p:anim calcmode="lin" valueType="num">
                                      <p:cBhvr additive="base">
                                        <p:cTn id="19" dur="500" fill="hold"/>
                                        <p:tgtEl>
                                          <p:spTgt spid="604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04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419">
                                            <p:txEl>
                                              <p:pRg st="3" end="3"/>
                                            </p:txEl>
                                          </p:spTgt>
                                        </p:tgtEl>
                                        <p:attrNameLst>
                                          <p:attrName>style.visibility</p:attrName>
                                        </p:attrNameLst>
                                      </p:cBhvr>
                                      <p:to>
                                        <p:strVal val="visible"/>
                                      </p:to>
                                    </p:set>
                                    <p:anim calcmode="lin" valueType="num">
                                      <p:cBhvr additive="base">
                                        <p:cTn id="25" dur="500" fill="hold"/>
                                        <p:tgtEl>
                                          <p:spTgt spid="604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04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0419">
                                            <p:txEl>
                                              <p:pRg st="4" end="4"/>
                                            </p:txEl>
                                          </p:spTgt>
                                        </p:tgtEl>
                                        <p:attrNameLst>
                                          <p:attrName>style.visibility</p:attrName>
                                        </p:attrNameLst>
                                      </p:cBhvr>
                                      <p:to>
                                        <p:strVal val="visible"/>
                                      </p:to>
                                    </p:set>
                                    <p:anim calcmode="lin" valueType="num">
                                      <p:cBhvr additive="base">
                                        <p:cTn id="31" dur="500" fill="hold"/>
                                        <p:tgtEl>
                                          <p:spTgt spid="6041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04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0419">
                                            <p:txEl>
                                              <p:pRg st="5" end="5"/>
                                            </p:txEl>
                                          </p:spTgt>
                                        </p:tgtEl>
                                        <p:attrNameLst>
                                          <p:attrName>style.visibility</p:attrName>
                                        </p:attrNameLst>
                                      </p:cBhvr>
                                      <p:to>
                                        <p:strVal val="visible"/>
                                      </p:to>
                                    </p:set>
                                    <p:anim calcmode="lin" valueType="num">
                                      <p:cBhvr additive="base">
                                        <p:cTn id="37" dur="500" fill="hold"/>
                                        <p:tgtEl>
                                          <p:spTgt spid="6041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04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0419">
                                            <p:txEl>
                                              <p:pRg st="6" end="6"/>
                                            </p:txEl>
                                          </p:spTgt>
                                        </p:tgtEl>
                                        <p:attrNameLst>
                                          <p:attrName>style.visibility</p:attrName>
                                        </p:attrNameLst>
                                      </p:cBhvr>
                                      <p:to>
                                        <p:strVal val="visible"/>
                                      </p:to>
                                    </p:set>
                                    <p:anim calcmode="lin" valueType="num">
                                      <p:cBhvr additive="base">
                                        <p:cTn id="43" dur="500" fill="hold"/>
                                        <p:tgtEl>
                                          <p:spTgt spid="6041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041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title"/>
          </p:nvPr>
        </p:nvSpPr>
        <p:spPr/>
        <p:txBody>
          <a:bodyPr/>
          <a:lstStyle/>
          <a:p>
            <a:r>
              <a:rPr lang="en-US" altLang="en-US" sz="4000"/>
              <a:t>Matthew 13:41-42</a:t>
            </a:r>
            <a:br>
              <a:rPr lang="en-US" altLang="en-US" sz="4000"/>
            </a:br>
            <a:r>
              <a:rPr lang="en-US" altLang="en-US" sz="4000"/>
              <a:t>(Parable of Wheat &amp; Weeds)</a:t>
            </a:r>
          </a:p>
        </p:txBody>
      </p:sp>
      <p:sp>
        <p:nvSpPr>
          <p:cNvPr id="22533" name="Text Box 5"/>
          <p:cNvSpPr txBox="1">
            <a:spLocks noChangeArrowheads="1"/>
          </p:cNvSpPr>
          <p:nvPr/>
        </p:nvSpPr>
        <p:spPr bwMode="auto">
          <a:xfrm>
            <a:off x="762000" y="1752600"/>
            <a:ext cx="7620000"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41 The Son of Man will send forth His angels, and they will gather out of His kingdom all stumbling blocks, and those who commit lawlessness, 42 and will throw them into the furnace of fire; in that place there will be weeping and gnashing of teeth. </a:t>
            </a:r>
          </a:p>
        </p:txBody>
      </p:sp>
      <p:sp>
        <p:nvSpPr>
          <p:cNvPr id="22534" name="Rectangle 6"/>
          <p:cNvSpPr>
            <a:spLocks noChangeArrowheads="1"/>
          </p:cNvSpPr>
          <p:nvPr/>
        </p:nvSpPr>
        <p:spPr bwMode="auto">
          <a:xfrm>
            <a:off x="914400" y="5486400"/>
            <a:ext cx="207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Hell as Weeping…</a:t>
            </a:r>
          </a:p>
        </p:txBody>
      </p:sp>
    </p:spTree>
    <p:custDataLst>
      <p:tags r:id="rId1"/>
    </p:custDataLst>
  </p:cSld>
  <p:clrMapOvr>
    <a:masterClrMapping/>
  </p:clrMapOvr>
  <p:transition advTm="871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animEffect transition="in" filter="checkerboard(across)">
                                      <p:cBhvr>
                                        <p:cTn id="7" dur="500"/>
                                        <p:tgtEl>
                                          <p:spTgt spid="225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allAtOnce"/>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p:txBody>
          <a:bodyPr/>
          <a:lstStyle/>
          <a:p>
            <a:r>
              <a:rPr lang="en-US" altLang="en-US" sz="4000"/>
              <a:t>Matthew 13:49-50</a:t>
            </a:r>
            <a:br>
              <a:rPr lang="en-US" altLang="en-US" sz="4000"/>
            </a:br>
            <a:r>
              <a:rPr lang="en-US" altLang="en-US" sz="4000"/>
              <a:t>(Parable of Dragnet)</a:t>
            </a:r>
          </a:p>
        </p:txBody>
      </p:sp>
      <p:sp>
        <p:nvSpPr>
          <p:cNvPr id="24581" name="Text Box 5"/>
          <p:cNvSpPr txBox="1">
            <a:spLocks noChangeArrowheads="1"/>
          </p:cNvSpPr>
          <p:nvPr/>
        </p:nvSpPr>
        <p:spPr bwMode="auto">
          <a:xfrm>
            <a:off x="914400" y="1981200"/>
            <a:ext cx="73914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49 So it will be at the end of the age; the angels will come forth and take out the wicked from among the righteous, 50 and will throw them into the furnace of fire; in that place there will be weeping and gnashing of teeth. </a:t>
            </a:r>
          </a:p>
        </p:txBody>
      </p:sp>
      <p:sp>
        <p:nvSpPr>
          <p:cNvPr id="24582" name="Rectangle 6"/>
          <p:cNvSpPr>
            <a:spLocks noChangeArrowheads="1"/>
          </p:cNvSpPr>
          <p:nvPr/>
        </p:nvSpPr>
        <p:spPr bwMode="auto">
          <a:xfrm>
            <a:off x="1143000" y="5562600"/>
            <a:ext cx="207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Hell as Weeping…</a:t>
            </a:r>
          </a:p>
        </p:txBody>
      </p:sp>
    </p:spTree>
    <p:custDataLst>
      <p:tags r:id="rId1"/>
    </p:custDataLst>
  </p:cSld>
  <p:clrMapOvr>
    <a:masterClrMapping/>
  </p:clrMapOvr>
  <p:transition advTm="9093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animEffect transition="in" filter="checkerboard(across)">
                                      <p:cBhvr>
                                        <p:cTn id="7"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a:t>Hell as Punishment, etc.</a:t>
            </a:r>
          </a:p>
        </p:txBody>
      </p:sp>
      <p:sp>
        <p:nvSpPr>
          <p:cNvPr id="26627" name="Rectangle 3"/>
          <p:cNvSpPr>
            <a:spLocks noGrp="1" noChangeArrowheads="1"/>
          </p:cNvSpPr>
          <p:nvPr>
            <p:ph type="body" idx="1"/>
          </p:nvPr>
        </p:nvSpPr>
        <p:spPr/>
        <p:txBody>
          <a:bodyPr/>
          <a:lstStyle/>
          <a:p>
            <a:r>
              <a:rPr lang="en-US" altLang="en-US"/>
              <a:t>Matthew 18:34</a:t>
            </a:r>
          </a:p>
          <a:p>
            <a:r>
              <a:rPr lang="en-US" altLang="en-US"/>
              <a:t>Matthew 24:51</a:t>
            </a:r>
          </a:p>
          <a:p>
            <a:r>
              <a:rPr lang="en-US" altLang="en-US"/>
              <a:t>Matthew 25:46</a:t>
            </a:r>
          </a:p>
          <a:p>
            <a:r>
              <a:rPr lang="en-US" altLang="en-US"/>
              <a:t>Luke 12:46-48</a:t>
            </a:r>
          </a:p>
        </p:txBody>
      </p:sp>
    </p:spTree>
    <p:custDataLst>
      <p:tags r:id="rId1"/>
    </p:custDataLst>
  </p:cSld>
  <p:clrMapOvr>
    <a:masterClrMapping/>
  </p:clrMapOvr>
  <p:transition advTm="1311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 fill="hold"/>
                                        <p:tgtEl>
                                          <p:spTgt spid="266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6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627">
                                            <p:txEl>
                                              <p:pRg st="3" end="3"/>
                                            </p:txEl>
                                          </p:spTgt>
                                        </p:tgtEl>
                                        <p:attrNameLst>
                                          <p:attrName>style.visibility</p:attrName>
                                        </p:attrNameLst>
                                      </p:cBhvr>
                                      <p:to>
                                        <p:strVal val="visible"/>
                                      </p:to>
                                    </p:set>
                                    <p:anim calcmode="lin" valueType="num">
                                      <p:cBhvr additive="base">
                                        <p:cTn id="25" dur="500" fill="hold"/>
                                        <p:tgtEl>
                                          <p:spTgt spid="2662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662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Grp="1" noChangeArrowheads="1"/>
          </p:cNvSpPr>
          <p:nvPr>
            <p:ph type="title"/>
          </p:nvPr>
        </p:nvSpPr>
        <p:spPr/>
        <p:txBody>
          <a:bodyPr/>
          <a:lstStyle/>
          <a:p>
            <a:r>
              <a:rPr lang="en-US" altLang="en-US" sz="4000"/>
              <a:t>Matthew 18:34-35</a:t>
            </a:r>
            <a:br>
              <a:rPr lang="en-US" altLang="en-US" sz="4000"/>
            </a:br>
            <a:r>
              <a:rPr lang="en-US" altLang="en-US" sz="4000"/>
              <a:t>(Parable of Unmerciful Servant)</a:t>
            </a:r>
          </a:p>
        </p:txBody>
      </p:sp>
      <p:sp>
        <p:nvSpPr>
          <p:cNvPr id="27653" name="Text Box 5"/>
          <p:cNvSpPr txBox="1">
            <a:spLocks noChangeArrowheads="1"/>
          </p:cNvSpPr>
          <p:nvPr/>
        </p:nvSpPr>
        <p:spPr bwMode="auto">
          <a:xfrm>
            <a:off x="990600" y="2057400"/>
            <a:ext cx="73152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34 And his lord, moved with anger, handed him over to the torturers until he should repay all that was owed him. 35 My heavenly Father will also do the same to you, if each of you does not forgive his brother from your heart. </a:t>
            </a:r>
          </a:p>
        </p:txBody>
      </p:sp>
      <p:sp>
        <p:nvSpPr>
          <p:cNvPr id="27654" name="Rectangle 6"/>
          <p:cNvSpPr>
            <a:spLocks noChangeArrowheads="1"/>
          </p:cNvSpPr>
          <p:nvPr/>
        </p:nvSpPr>
        <p:spPr bwMode="auto">
          <a:xfrm>
            <a:off x="1066800" y="5486400"/>
            <a:ext cx="215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Hell as Punishment</a:t>
            </a:r>
          </a:p>
        </p:txBody>
      </p:sp>
    </p:spTree>
    <p:custDataLst>
      <p:tags r:id="rId1"/>
    </p:custDataLst>
  </p:cSld>
  <p:clrMapOvr>
    <a:masterClrMapping/>
  </p:clrMapOvr>
  <p:transition advTm="1216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checkerboard(across)">
                                      <p:cBhvr>
                                        <p:cTn id="7" dur="5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p:nvPr>
        </p:nvSpPr>
        <p:spPr/>
        <p:txBody>
          <a:bodyPr/>
          <a:lstStyle/>
          <a:p>
            <a:r>
              <a:rPr lang="en-US" altLang="en-US" sz="4000"/>
              <a:t>Matthew 24:50-51</a:t>
            </a:r>
            <a:br>
              <a:rPr lang="en-US" altLang="en-US" sz="4000"/>
            </a:br>
            <a:r>
              <a:rPr lang="en-US" altLang="en-US" sz="4000"/>
              <a:t>(Parable of Wicked Servant)</a:t>
            </a:r>
          </a:p>
        </p:txBody>
      </p:sp>
      <p:sp>
        <p:nvSpPr>
          <p:cNvPr id="29701" name="Text Box 5"/>
          <p:cNvSpPr txBox="1">
            <a:spLocks noChangeArrowheads="1"/>
          </p:cNvSpPr>
          <p:nvPr/>
        </p:nvSpPr>
        <p:spPr bwMode="auto">
          <a:xfrm>
            <a:off x="914400" y="1981200"/>
            <a:ext cx="7391400"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50 the master of that slave will come on a day when he does not expect [him] and at an hour which he does not know, 51 and will cut him in pieces and assign him a place with the hypocrites; in that place there will be weeping and gnashing of teeth. </a:t>
            </a:r>
          </a:p>
        </p:txBody>
      </p:sp>
      <p:sp>
        <p:nvSpPr>
          <p:cNvPr id="29702" name="Rectangle 6"/>
          <p:cNvSpPr>
            <a:spLocks noChangeArrowheads="1"/>
          </p:cNvSpPr>
          <p:nvPr/>
        </p:nvSpPr>
        <p:spPr bwMode="auto">
          <a:xfrm>
            <a:off x="990600" y="5943600"/>
            <a:ext cx="215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Hell as Punishment</a:t>
            </a:r>
          </a:p>
        </p:txBody>
      </p:sp>
    </p:spTree>
    <p:custDataLst>
      <p:tags r:id="rId1"/>
    </p:custDataLst>
  </p:cSld>
  <p:clrMapOvr>
    <a:masterClrMapping/>
  </p:clrMapOvr>
  <p:transition advTm="42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animEffect transition="in" filter="checkerboard(across)">
                                      <p:cBhvr>
                                        <p:cTn id="7"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sz="4000"/>
              <a:t>Matthew 25:46</a:t>
            </a:r>
            <a:br>
              <a:rPr lang="en-US" altLang="en-US" sz="4000"/>
            </a:br>
            <a:r>
              <a:rPr lang="en-US" altLang="en-US" sz="4000"/>
              <a:t>(Parable of Sheep &amp; Goats)</a:t>
            </a:r>
          </a:p>
        </p:txBody>
      </p:sp>
      <p:sp>
        <p:nvSpPr>
          <p:cNvPr id="33796" name="Text Box 4"/>
          <p:cNvSpPr txBox="1">
            <a:spLocks noChangeArrowheads="1"/>
          </p:cNvSpPr>
          <p:nvPr/>
        </p:nvSpPr>
        <p:spPr bwMode="auto">
          <a:xfrm>
            <a:off x="990600" y="2133600"/>
            <a:ext cx="71628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a:t>These will go away into eternal punishment, but the righteous into eternal life.</a:t>
            </a:r>
          </a:p>
        </p:txBody>
      </p:sp>
      <p:sp>
        <p:nvSpPr>
          <p:cNvPr id="33797" name="Rectangle 5"/>
          <p:cNvSpPr>
            <a:spLocks noChangeArrowheads="1"/>
          </p:cNvSpPr>
          <p:nvPr/>
        </p:nvSpPr>
        <p:spPr bwMode="auto">
          <a:xfrm>
            <a:off x="990600" y="4572000"/>
            <a:ext cx="215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Hell as Punishment</a:t>
            </a:r>
          </a:p>
        </p:txBody>
      </p:sp>
    </p:spTree>
    <p:custDataLst>
      <p:tags r:id="rId1"/>
    </p:custDataLst>
  </p:cSld>
  <p:clrMapOvr>
    <a:masterClrMapping/>
  </p:clrMapOvr>
  <p:transition advTm="2942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checkerboard(across)">
                                      <p:cBhvr>
                                        <p:cTn id="7" dur="5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Grp="1" noChangeArrowheads="1"/>
          </p:cNvSpPr>
          <p:nvPr>
            <p:ph type="title"/>
          </p:nvPr>
        </p:nvSpPr>
        <p:spPr/>
        <p:txBody>
          <a:bodyPr/>
          <a:lstStyle/>
          <a:p>
            <a:r>
              <a:rPr lang="en-US" altLang="en-US"/>
              <a:t>Luke 12:46-48</a:t>
            </a:r>
          </a:p>
        </p:txBody>
      </p:sp>
      <p:sp>
        <p:nvSpPr>
          <p:cNvPr id="35845" name="Text Box 5"/>
          <p:cNvSpPr txBox="1">
            <a:spLocks noChangeArrowheads="1"/>
          </p:cNvSpPr>
          <p:nvPr/>
        </p:nvSpPr>
        <p:spPr bwMode="auto">
          <a:xfrm>
            <a:off x="838200" y="1524000"/>
            <a:ext cx="73152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46 the master of that slave will come on a day when he does not expect [him] and at an hour he does not know, and will cut him in pieces, and assign him a place with the unbelievers. 47 And that slave who knew his master's will and did not get ready or act in accord with his will, will receive many lashes, 48 but the one who did not know [it], and committed deeds worthy of a flogging, will receive but few. From everyone who has been given much, much will be required; and to whom they entrusted much, of him they will ask all the more. </a:t>
            </a:r>
          </a:p>
        </p:txBody>
      </p:sp>
      <p:sp>
        <p:nvSpPr>
          <p:cNvPr id="35846" name="Rectangle 6"/>
          <p:cNvSpPr>
            <a:spLocks noChangeArrowheads="1"/>
          </p:cNvSpPr>
          <p:nvPr/>
        </p:nvSpPr>
        <p:spPr bwMode="auto">
          <a:xfrm>
            <a:off x="914400" y="5791200"/>
            <a:ext cx="215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Hell as Punishment</a:t>
            </a:r>
          </a:p>
        </p:txBody>
      </p:sp>
    </p:spTree>
    <p:custDataLst>
      <p:tags r:id="rId1"/>
    </p:custDataLst>
  </p:cSld>
  <p:clrMapOvr>
    <a:masterClrMapping/>
  </p:clrMapOvr>
  <p:transition advTm="5224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animEffect transition="in" filter="checkerboard(across)">
                                      <p:cBhvr>
                                        <p:cTn id="7" dur="500"/>
                                        <p:tgtEl>
                                          <p:spTgt spid="35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a:t>Hell as Destruction</a:t>
            </a:r>
          </a:p>
        </p:txBody>
      </p:sp>
      <p:sp>
        <p:nvSpPr>
          <p:cNvPr id="37891" name="Rectangle 3"/>
          <p:cNvSpPr>
            <a:spLocks noGrp="1" noChangeArrowheads="1"/>
          </p:cNvSpPr>
          <p:nvPr>
            <p:ph type="body" idx="1"/>
          </p:nvPr>
        </p:nvSpPr>
        <p:spPr/>
        <p:txBody>
          <a:bodyPr/>
          <a:lstStyle/>
          <a:p>
            <a:r>
              <a:rPr lang="en-US" altLang="en-US"/>
              <a:t>Matthew 7:13-14</a:t>
            </a:r>
          </a:p>
          <a:p>
            <a:r>
              <a:rPr lang="en-US" altLang="en-US"/>
              <a:t>Matthew 10:28</a:t>
            </a:r>
          </a:p>
          <a:p>
            <a:r>
              <a:rPr lang="en-US" altLang="en-US"/>
              <a:t>2 Thessalonians 1:9</a:t>
            </a:r>
          </a:p>
        </p:txBody>
      </p:sp>
    </p:spTree>
    <p:custDataLst>
      <p:tags r:id="rId1"/>
    </p:custDataLst>
  </p:cSld>
  <p:clrMapOvr>
    <a:masterClrMapping/>
  </p:clrMapOvr>
  <p:transition advTm="1032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anim calcmode="lin" valueType="num">
                                      <p:cBhvr additive="base">
                                        <p:cTn id="13" dur="500" fill="hold"/>
                                        <p:tgtEl>
                                          <p:spTgt spid="378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8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891">
                                            <p:txEl>
                                              <p:pRg st="2" end="2"/>
                                            </p:txEl>
                                          </p:spTgt>
                                        </p:tgtEl>
                                        <p:attrNameLst>
                                          <p:attrName>style.visibility</p:attrName>
                                        </p:attrNameLst>
                                      </p:cBhvr>
                                      <p:to>
                                        <p:strVal val="visible"/>
                                      </p:to>
                                    </p:set>
                                    <p:anim calcmode="lin" valueType="num">
                                      <p:cBhvr additive="base">
                                        <p:cTn id="19" dur="500" fill="hold"/>
                                        <p:tgtEl>
                                          <p:spTgt spid="378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89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title"/>
          </p:nvPr>
        </p:nvSpPr>
        <p:spPr/>
        <p:txBody>
          <a:bodyPr/>
          <a:lstStyle/>
          <a:p>
            <a:r>
              <a:rPr lang="en-US" altLang="en-US" sz="4000"/>
              <a:t>Matthew 7:13-14</a:t>
            </a:r>
            <a:br>
              <a:rPr lang="en-US" altLang="en-US" sz="4000"/>
            </a:br>
            <a:r>
              <a:rPr lang="en-US" altLang="en-US" sz="4000"/>
              <a:t>(Sermon on Mount)</a:t>
            </a:r>
          </a:p>
        </p:txBody>
      </p:sp>
      <p:sp>
        <p:nvSpPr>
          <p:cNvPr id="38917" name="Text Box 5"/>
          <p:cNvSpPr txBox="1">
            <a:spLocks noChangeArrowheads="1"/>
          </p:cNvSpPr>
          <p:nvPr/>
        </p:nvSpPr>
        <p:spPr bwMode="auto">
          <a:xfrm>
            <a:off x="762000" y="2057400"/>
            <a:ext cx="76962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13 Enter through the narrow gate; for the gate is wide and the way is broad that leads to destruction, and there are many who enter through it. 14 For the gate is small and the way is narrow that leads to life, and there are few who find it. </a:t>
            </a:r>
          </a:p>
        </p:txBody>
      </p:sp>
      <p:sp>
        <p:nvSpPr>
          <p:cNvPr id="38918" name="Rectangle 6"/>
          <p:cNvSpPr>
            <a:spLocks noChangeArrowheads="1"/>
          </p:cNvSpPr>
          <p:nvPr/>
        </p:nvSpPr>
        <p:spPr bwMode="auto">
          <a:xfrm>
            <a:off x="914400" y="5486400"/>
            <a:ext cx="210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Hell as Destruction</a:t>
            </a:r>
          </a:p>
        </p:txBody>
      </p:sp>
    </p:spTree>
    <p:custDataLst>
      <p:tags r:id="rId1"/>
    </p:custDataLst>
  </p:cSld>
  <p:clrMapOvr>
    <a:masterClrMapping/>
  </p:clrMapOvr>
  <p:transition advTm="483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checkerboard(across)">
                                      <p:cBhvr>
                                        <p:cTn id="7" dur="5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Grp="1" noChangeArrowheads="1"/>
          </p:cNvSpPr>
          <p:nvPr>
            <p:ph type="title"/>
          </p:nvPr>
        </p:nvSpPr>
        <p:spPr/>
        <p:txBody>
          <a:bodyPr/>
          <a:lstStyle/>
          <a:p>
            <a:r>
              <a:rPr lang="en-US" altLang="en-US"/>
              <a:t>Matthew 10:28</a:t>
            </a:r>
          </a:p>
        </p:txBody>
      </p:sp>
      <p:sp>
        <p:nvSpPr>
          <p:cNvPr id="40965" name="Text Box 5"/>
          <p:cNvSpPr txBox="1">
            <a:spLocks noChangeArrowheads="1"/>
          </p:cNvSpPr>
          <p:nvPr/>
        </p:nvSpPr>
        <p:spPr bwMode="auto">
          <a:xfrm>
            <a:off x="914400" y="1981200"/>
            <a:ext cx="72390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a:t>Do not fear those who kill the body but are unable to kill the soul; but rather fear Him who is able to destroy both soul and body in hell. </a:t>
            </a:r>
          </a:p>
        </p:txBody>
      </p:sp>
      <p:sp>
        <p:nvSpPr>
          <p:cNvPr id="40966" name="Rectangle 6"/>
          <p:cNvSpPr>
            <a:spLocks noChangeArrowheads="1"/>
          </p:cNvSpPr>
          <p:nvPr/>
        </p:nvSpPr>
        <p:spPr bwMode="auto">
          <a:xfrm>
            <a:off x="1066800" y="4876800"/>
            <a:ext cx="210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Hell as Destruction</a:t>
            </a:r>
          </a:p>
        </p:txBody>
      </p:sp>
    </p:spTree>
    <p:custDataLst>
      <p:tags r:id="rId1"/>
    </p:custDataLst>
  </p:cSld>
  <p:clrMapOvr>
    <a:masterClrMapping/>
  </p:clrMapOvr>
  <p:transition advTm="329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checkerboard(across)">
                                      <p:cBhvr>
                                        <p:cTn id="7" dur="500"/>
                                        <p:tgtEl>
                                          <p:spTgt spid="40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Grp="1" noChangeArrowheads="1"/>
          </p:cNvSpPr>
          <p:nvPr>
            <p:ph type="title"/>
          </p:nvPr>
        </p:nvSpPr>
        <p:spPr/>
        <p:txBody>
          <a:bodyPr/>
          <a:lstStyle/>
          <a:p>
            <a:r>
              <a:rPr lang="en-US" altLang="en-US"/>
              <a:t>Psalm 16:11</a:t>
            </a:r>
          </a:p>
        </p:txBody>
      </p:sp>
      <p:sp>
        <p:nvSpPr>
          <p:cNvPr id="61445" name="Text Box 5"/>
          <p:cNvSpPr txBox="1">
            <a:spLocks noChangeArrowheads="1"/>
          </p:cNvSpPr>
          <p:nvPr/>
        </p:nvSpPr>
        <p:spPr bwMode="auto">
          <a:xfrm>
            <a:off x="990600" y="1905000"/>
            <a:ext cx="72390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a:t>You will make known to me the path of life; </a:t>
            </a:r>
          </a:p>
          <a:p>
            <a:pPr>
              <a:spcBef>
                <a:spcPct val="50000"/>
              </a:spcBef>
            </a:pPr>
            <a:r>
              <a:rPr lang="en-US" altLang="en-US" sz="3600"/>
              <a:t>In Your presence is fullness of joy; </a:t>
            </a:r>
          </a:p>
          <a:p>
            <a:pPr>
              <a:spcBef>
                <a:spcPct val="50000"/>
              </a:spcBef>
            </a:pPr>
            <a:r>
              <a:rPr lang="en-US" altLang="en-US" sz="3600"/>
              <a:t>In Your right hand there are pleasures forever. </a:t>
            </a:r>
          </a:p>
        </p:txBody>
      </p:sp>
      <p:sp>
        <p:nvSpPr>
          <p:cNvPr id="61446" name="Rectangle 6"/>
          <p:cNvSpPr>
            <a:spLocks noChangeArrowheads="1"/>
          </p:cNvSpPr>
          <p:nvPr/>
        </p:nvSpPr>
        <p:spPr bwMode="auto">
          <a:xfrm>
            <a:off x="838200" y="5943600"/>
            <a:ext cx="260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en-US"/>
              <a:t>We are with God/Christ.</a:t>
            </a:r>
          </a:p>
        </p:txBody>
      </p:sp>
    </p:spTree>
    <p:custDataLst>
      <p:tags r:id="rId1"/>
    </p:custDataLst>
  </p:cSld>
  <p:clrMapOvr>
    <a:masterClrMapping/>
  </p:clrMapOvr>
  <p:transition advTm="210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1445"/>
                                        </p:tgtEl>
                                        <p:attrNameLst>
                                          <p:attrName>style.visibility</p:attrName>
                                        </p:attrNameLst>
                                      </p:cBhvr>
                                      <p:to>
                                        <p:strVal val="visible"/>
                                      </p:to>
                                    </p:set>
                                    <p:animEffect transition="in" filter="checkerboard(across)">
                                      <p:cBhvr>
                                        <p:cTn id="7" dur="500"/>
                                        <p:tgtEl>
                                          <p:spTgt spid="61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p:txBody>
          <a:bodyPr/>
          <a:lstStyle/>
          <a:p>
            <a:r>
              <a:rPr lang="en-US" altLang="en-US"/>
              <a:t>2 Thessalonians 1:9</a:t>
            </a:r>
          </a:p>
        </p:txBody>
      </p:sp>
      <p:sp>
        <p:nvSpPr>
          <p:cNvPr id="43013" name="Text Box 5"/>
          <p:cNvSpPr txBox="1">
            <a:spLocks noChangeArrowheads="1"/>
          </p:cNvSpPr>
          <p:nvPr/>
        </p:nvSpPr>
        <p:spPr bwMode="auto">
          <a:xfrm>
            <a:off x="838200" y="1981200"/>
            <a:ext cx="73914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a:t>These will pay the penalty of eternal destruction, away from the presence of the Lord and from the glory of His power…</a:t>
            </a:r>
          </a:p>
        </p:txBody>
      </p:sp>
      <p:sp>
        <p:nvSpPr>
          <p:cNvPr id="43014" name="Rectangle 6"/>
          <p:cNvSpPr>
            <a:spLocks noChangeArrowheads="1"/>
          </p:cNvSpPr>
          <p:nvPr/>
        </p:nvSpPr>
        <p:spPr bwMode="auto">
          <a:xfrm>
            <a:off x="990600" y="4953000"/>
            <a:ext cx="210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Hell as Destruction</a:t>
            </a:r>
          </a:p>
        </p:txBody>
      </p:sp>
    </p:spTree>
    <p:custDataLst>
      <p:tags r:id="rId1"/>
    </p:custDataLst>
  </p:cSld>
  <p:clrMapOvr>
    <a:masterClrMapping/>
  </p:clrMapOvr>
  <p:transition advTm="4310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animEffect transition="in" filter="checkerboard(across)">
                                      <p:cBhvr>
                                        <p:cTn id="7" dur="500"/>
                                        <p:tgtEl>
                                          <p:spTgt spid="43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sz="4000"/>
              <a:t>Hell</a:t>
            </a:r>
            <a:r>
              <a:rPr lang="en-US" altLang="en-US" sz="4000">
                <a:cs typeface="Arial" charset="0"/>
              </a:rPr>
              <a:t>'</a:t>
            </a:r>
            <a:r>
              <a:rPr lang="en-US" altLang="en-US" sz="4000"/>
              <a:t>s Torment as </a:t>
            </a:r>
            <a:br>
              <a:rPr lang="en-US" altLang="en-US" sz="4000"/>
            </a:br>
            <a:r>
              <a:rPr lang="en-US" altLang="en-US" sz="4000"/>
              <a:t>Eternal &amp; Conscious</a:t>
            </a:r>
          </a:p>
        </p:txBody>
      </p:sp>
      <p:sp>
        <p:nvSpPr>
          <p:cNvPr id="45059" name="Rectangle 3"/>
          <p:cNvSpPr>
            <a:spLocks noGrp="1" noChangeArrowheads="1"/>
          </p:cNvSpPr>
          <p:nvPr>
            <p:ph type="body" idx="1"/>
          </p:nvPr>
        </p:nvSpPr>
        <p:spPr>
          <a:xfrm>
            <a:off x="457200" y="1981200"/>
            <a:ext cx="8229600" cy="4144963"/>
          </a:xfrm>
        </p:spPr>
        <p:txBody>
          <a:bodyPr/>
          <a:lstStyle/>
          <a:p>
            <a:r>
              <a:rPr lang="en-US" altLang="en-US"/>
              <a:t>Daniel 12:1-2</a:t>
            </a:r>
          </a:p>
          <a:p>
            <a:r>
              <a:rPr lang="en-US" altLang="en-US"/>
              <a:t>Mark 9:47-48</a:t>
            </a:r>
          </a:p>
          <a:p>
            <a:r>
              <a:rPr lang="en-US" altLang="en-US"/>
              <a:t>Isaiah 66:23-24</a:t>
            </a:r>
          </a:p>
          <a:p>
            <a:r>
              <a:rPr lang="en-US" altLang="en-US"/>
              <a:t>Revelation 14:9-12</a:t>
            </a:r>
          </a:p>
          <a:p>
            <a:r>
              <a:rPr lang="en-US" altLang="en-US"/>
              <a:t>Revelation 22:14-15</a:t>
            </a:r>
          </a:p>
        </p:txBody>
      </p:sp>
      <p:pic>
        <p:nvPicPr>
          <p:cNvPr id="45060" name="Picture 4" descr="despai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905000"/>
            <a:ext cx="2432050" cy="40481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124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additive="base">
                                        <p:cTn id="7" dur="500" fill="hold"/>
                                        <p:tgtEl>
                                          <p:spTgt spid="450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0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59">
                                            <p:txEl>
                                              <p:pRg st="1" end="1"/>
                                            </p:txEl>
                                          </p:spTgt>
                                        </p:tgtEl>
                                        <p:attrNameLst>
                                          <p:attrName>style.visibility</p:attrName>
                                        </p:attrNameLst>
                                      </p:cBhvr>
                                      <p:to>
                                        <p:strVal val="visible"/>
                                      </p:to>
                                    </p:set>
                                    <p:anim calcmode="lin" valueType="num">
                                      <p:cBhvr additive="base">
                                        <p:cTn id="13" dur="500" fill="hold"/>
                                        <p:tgtEl>
                                          <p:spTgt spid="450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0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059">
                                            <p:txEl>
                                              <p:pRg st="2" end="2"/>
                                            </p:txEl>
                                          </p:spTgt>
                                        </p:tgtEl>
                                        <p:attrNameLst>
                                          <p:attrName>style.visibility</p:attrName>
                                        </p:attrNameLst>
                                      </p:cBhvr>
                                      <p:to>
                                        <p:strVal val="visible"/>
                                      </p:to>
                                    </p:set>
                                    <p:anim calcmode="lin" valueType="num">
                                      <p:cBhvr additive="base">
                                        <p:cTn id="19" dur="500" fill="hold"/>
                                        <p:tgtEl>
                                          <p:spTgt spid="450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505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5059">
                                            <p:txEl>
                                              <p:pRg st="3" end="3"/>
                                            </p:txEl>
                                          </p:spTgt>
                                        </p:tgtEl>
                                        <p:attrNameLst>
                                          <p:attrName>style.visibility</p:attrName>
                                        </p:attrNameLst>
                                      </p:cBhvr>
                                      <p:to>
                                        <p:strVal val="visible"/>
                                      </p:to>
                                    </p:set>
                                    <p:anim calcmode="lin" valueType="num">
                                      <p:cBhvr additive="base">
                                        <p:cTn id="25" dur="500" fill="hold"/>
                                        <p:tgtEl>
                                          <p:spTgt spid="4505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50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5059">
                                            <p:txEl>
                                              <p:pRg st="4" end="4"/>
                                            </p:txEl>
                                          </p:spTgt>
                                        </p:tgtEl>
                                        <p:attrNameLst>
                                          <p:attrName>style.visibility</p:attrName>
                                        </p:attrNameLst>
                                      </p:cBhvr>
                                      <p:to>
                                        <p:strVal val="visible"/>
                                      </p:to>
                                    </p:set>
                                    <p:anim calcmode="lin" valueType="num">
                                      <p:cBhvr additive="base">
                                        <p:cTn id="31" dur="500" fill="hold"/>
                                        <p:tgtEl>
                                          <p:spTgt spid="4505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505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a:t>Daniel 12:1-2</a:t>
            </a:r>
          </a:p>
        </p:txBody>
      </p:sp>
      <p:sp>
        <p:nvSpPr>
          <p:cNvPr id="46084" name="Text Box 4"/>
          <p:cNvSpPr txBox="1">
            <a:spLocks noChangeArrowheads="1"/>
          </p:cNvSpPr>
          <p:nvPr/>
        </p:nvSpPr>
        <p:spPr bwMode="auto">
          <a:xfrm>
            <a:off x="914400" y="1524000"/>
            <a:ext cx="75438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1 Now at that time Michael, the great prince who stands [guard] over the sons of your people, will arise. And there will be a time of distress such as never occurred since there was a nation until that time; and at that time your people, everyone who is found written in the book, will be rescued. 2 Many of those who sleep in the dust of the ground will awake, these to everlasting life, but the others to disgrace [and] everlasting contempt. </a:t>
            </a:r>
          </a:p>
        </p:txBody>
      </p:sp>
      <p:sp>
        <p:nvSpPr>
          <p:cNvPr id="46085" name="Rectangle 5"/>
          <p:cNvSpPr>
            <a:spLocks noChangeArrowheads="1"/>
          </p:cNvSpPr>
          <p:nvPr/>
        </p:nvSpPr>
        <p:spPr bwMode="auto">
          <a:xfrm>
            <a:off x="990600" y="6172200"/>
            <a:ext cx="480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chemeClr val="tx2"/>
                </a:solidFill>
              </a:rPr>
              <a:t>Hell’s Torment as Eternal &amp; Conscious</a:t>
            </a:r>
          </a:p>
        </p:txBody>
      </p:sp>
    </p:spTree>
    <p:custDataLst>
      <p:tags r:id="rId1"/>
    </p:custDataLst>
  </p:cSld>
  <p:clrMapOvr>
    <a:masterClrMapping/>
  </p:clrMapOvr>
  <p:transition advTm="3672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checkerboard(across)">
                                      <p:cBhvr>
                                        <p:cTn id="7" dur="5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4"/>
          <p:cNvSpPr>
            <a:spLocks noGrp="1" noChangeArrowheads="1"/>
          </p:cNvSpPr>
          <p:nvPr>
            <p:ph type="title"/>
          </p:nvPr>
        </p:nvSpPr>
        <p:spPr/>
        <p:txBody>
          <a:bodyPr/>
          <a:lstStyle/>
          <a:p>
            <a:r>
              <a:rPr lang="en-US" altLang="en-US" sz="4000"/>
              <a:t>Mark 9:47-48</a:t>
            </a:r>
            <a:br>
              <a:rPr lang="en-US" altLang="en-US" sz="4000"/>
            </a:br>
            <a:r>
              <a:rPr lang="en-US" altLang="en-US" sz="4000"/>
              <a:t>(Causing Little Ones to Sin)</a:t>
            </a:r>
          </a:p>
        </p:txBody>
      </p:sp>
      <p:sp>
        <p:nvSpPr>
          <p:cNvPr id="48133" name="Text Box 5"/>
          <p:cNvSpPr txBox="1">
            <a:spLocks noChangeArrowheads="1"/>
          </p:cNvSpPr>
          <p:nvPr/>
        </p:nvSpPr>
        <p:spPr bwMode="auto">
          <a:xfrm>
            <a:off x="914400" y="1828800"/>
            <a:ext cx="73914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47 If your eye causes you to stumble, throw it out; it is better for you to enter the kingdom of God with one eye, than, having two eyes, to be cast into hell, 48 where their worm does not die, and the fire is not quenched. </a:t>
            </a:r>
          </a:p>
        </p:txBody>
      </p:sp>
      <p:sp>
        <p:nvSpPr>
          <p:cNvPr id="48134" name="Rectangle 6"/>
          <p:cNvSpPr>
            <a:spLocks noChangeArrowheads="1"/>
          </p:cNvSpPr>
          <p:nvPr/>
        </p:nvSpPr>
        <p:spPr bwMode="auto">
          <a:xfrm>
            <a:off x="1066800" y="5257800"/>
            <a:ext cx="4095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Hell’s Torment as Eternal &amp; Conscious</a:t>
            </a:r>
          </a:p>
        </p:txBody>
      </p:sp>
    </p:spTree>
    <p:custDataLst>
      <p:tags r:id="rId1"/>
    </p:custDataLst>
  </p:cSld>
  <p:clrMapOvr>
    <a:masterClrMapping/>
  </p:clrMapOvr>
  <p:transition advTm="6449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checkerboard(across)">
                                      <p:cBhvr>
                                        <p:cTn id="7" dur="5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title"/>
          </p:nvPr>
        </p:nvSpPr>
        <p:spPr/>
        <p:txBody>
          <a:bodyPr/>
          <a:lstStyle/>
          <a:p>
            <a:r>
              <a:rPr lang="en-US" altLang="en-US" sz="4000"/>
              <a:t>Isaiah 66:23-24</a:t>
            </a:r>
            <a:br>
              <a:rPr lang="en-US" altLang="en-US" sz="4000"/>
            </a:br>
            <a:r>
              <a:rPr lang="en-US" altLang="en-US" sz="4000"/>
              <a:t>(New Heavens &amp; New Earth)</a:t>
            </a:r>
          </a:p>
        </p:txBody>
      </p:sp>
      <p:sp>
        <p:nvSpPr>
          <p:cNvPr id="52229" name="Text Box 5"/>
          <p:cNvSpPr txBox="1">
            <a:spLocks noChangeArrowheads="1"/>
          </p:cNvSpPr>
          <p:nvPr/>
        </p:nvSpPr>
        <p:spPr bwMode="auto">
          <a:xfrm>
            <a:off x="762000" y="1828800"/>
            <a:ext cx="74676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5000"/>
              </a:spcBef>
            </a:pPr>
            <a:r>
              <a:rPr lang="en-US" altLang="en-US" sz="2800"/>
              <a:t>23 And it shall be from new moon to new moon  And from sabbath to sabbath, All mankind will come to bow down before Me, says the Lord. 24 Then they will go forth and look On the corpses of the men Who have transgressed against Me. For their worm will not die And their fire will not be quenched; And they will be an abhorrence to all mankind. </a:t>
            </a:r>
          </a:p>
        </p:txBody>
      </p:sp>
      <p:sp>
        <p:nvSpPr>
          <p:cNvPr id="52230" name="Rectangle 6"/>
          <p:cNvSpPr>
            <a:spLocks noChangeArrowheads="1"/>
          </p:cNvSpPr>
          <p:nvPr/>
        </p:nvSpPr>
        <p:spPr bwMode="auto">
          <a:xfrm>
            <a:off x="914400" y="6096000"/>
            <a:ext cx="4095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Hell’s Torment as Eternal &amp; Conscious</a:t>
            </a:r>
          </a:p>
        </p:txBody>
      </p:sp>
    </p:spTree>
    <p:custDataLst>
      <p:tags r:id="rId1"/>
    </p:custDataLst>
  </p:cSld>
  <p:clrMapOvr>
    <a:masterClrMapping/>
  </p:clrMapOvr>
  <p:transition advTm="380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2229"/>
                                        </p:tgtEl>
                                        <p:attrNameLst>
                                          <p:attrName>style.visibility</p:attrName>
                                        </p:attrNameLst>
                                      </p:cBhvr>
                                      <p:to>
                                        <p:strVal val="visible"/>
                                      </p:to>
                                    </p:set>
                                    <p:animEffect transition="in" filter="checkerboard(across)">
                                      <p:cBhvr>
                                        <p:cTn id="7" dur="500"/>
                                        <p:tgtEl>
                                          <p:spTgt spid="52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Grp="1" noChangeArrowheads="1"/>
          </p:cNvSpPr>
          <p:nvPr>
            <p:ph type="title"/>
          </p:nvPr>
        </p:nvSpPr>
        <p:spPr/>
        <p:txBody>
          <a:bodyPr/>
          <a:lstStyle/>
          <a:p>
            <a:r>
              <a:rPr lang="en-US" altLang="en-US"/>
              <a:t>Revelation 14:9-12</a:t>
            </a:r>
          </a:p>
        </p:txBody>
      </p:sp>
      <p:sp>
        <p:nvSpPr>
          <p:cNvPr id="50181" name="Text Box 5"/>
          <p:cNvSpPr txBox="1">
            <a:spLocks noChangeArrowheads="1"/>
          </p:cNvSpPr>
          <p:nvPr/>
        </p:nvSpPr>
        <p:spPr bwMode="auto">
          <a:xfrm>
            <a:off x="762000" y="1295400"/>
            <a:ext cx="77724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9 Then another angel, a third one, followed them, saying with a loud voice, "If anyone worships the beast and his image, and receives a mark on his forehead or on his hand, 10 he also will drink of the wine of the wrath of God, which is mixed in full strength in the cup of His anger; and he will be tormented with fire and brimstone in the presence of the holy angels and in the presence of the Lamb. 11 And the smoke of their torment goes up forever and ever; they have no rest day and night, those who worship the beast and his image, and whoever receives the mark of his name." 12 Here is the perseverance of the saints who keep the commandments of God and their faith in Jesus. </a:t>
            </a:r>
          </a:p>
        </p:txBody>
      </p:sp>
      <p:sp>
        <p:nvSpPr>
          <p:cNvPr id="50182" name="Rectangle 6"/>
          <p:cNvSpPr>
            <a:spLocks noChangeArrowheads="1"/>
          </p:cNvSpPr>
          <p:nvPr/>
        </p:nvSpPr>
        <p:spPr bwMode="auto">
          <a:xfrm>
            <a:off x="914400" y="6248400"/>
            <a:ext cx="4095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Hell’s Torment as Eternal &amp; Conscious</a:t>
            </a:r>
          </a:p>
        </p:txBody>
      </p:sp>
    </p:spTree>
    <p:custDataLst>
      <p:tags r:id="rId1"/>
    </p:custDataLst>
  </p:cSld>
  <p:clrMapOvr>
    <a:masterClrMapping/>
  </p:clrMapOvr>
  <p:transition advTm="7216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checkerboard(across)">
                                      <p:cBhvr>
                                        <p:cTn id="7" dur="5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4"/>
          <p:cNvSpPr>
            <a:spLocks noGrp="1" noChangeArrowheads="1"/>
          </p:cNvSpPr>
          <p:nvPr>
            <p:ph type="title"/>
          </p:nvPr>
        </p:nvSpPr>
        <p:spPr/>
        <p:txBody>
          <a:bodyPr/>
          <a:lstStyle/>
          <a:p>
            <a:r>
              <a:rPr lang="en-US" altLang="en-US"/>
              <a:t>Revelation 22:14-15</a:t>
            </a:r>
          </a:p>
        </p:txBody>
      </p:sp>
      <p:sp>
        <p:nvSpPr>
          <p:cNvPr id="54277" name="Text Box 5"/>
          <p:cNvSpPr txBox="1">
            <a:spLocks noChangeArrowheads="1"/>
          </p:cNvSpPr>
          <p:nvPr/>
        </p:nvSpPr>
        <p:spPr bwMode="auto">
          <a:xfrm>
            <a:off x="762000" y="1752600"/>
            <a:ext cx="75438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14 Blessed are those who wash their robes, so that they may have the right to the tree of life, and may enter by the gates into the city. 15 Outside are the dogs and the sorcerers and the immoral persons and the murderers and the idolaters, and everyone who loves and practices lying. </a:t>
            </a:r>
          </a:p>
        </p:txBody>
      </p:sp>
      <p:sp>
        <p:nvSpPr>
          <p:cNvPr id="54278" name="Rectangle 6"/>
          <p:cNvSpPr>
            <a:spLocks noChangeArrowheads="1"/>
          </p:cNvSpPr>
          <p:nvPr/>
        </p:nvSpPr>
        <p:spPr bwMode="auto">
          <a:xfrm>
            <a:off x="914400" y="6019800"/>
            <a:ext cx="4095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Hell’s Torment as Eternal &amp; Conscious</a:t>
            </a:r>
          </a:p>
        </p:txBody>
      </p:sp>
    </p:spTree>
    <p:custDataLst>
      <p:tags r:id="rId1"/>
    </p:custDataLst>
  </p:cSld>
  <p:clrMapOvr>
    <a:masterClrMapping/>
  </p:clrMapOvr>
  <p:transition advTm="523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4277"/>
                                        </p:tgtEl>
                                        <p:attrNameLst>
                                          <p:attrName>style.visibility</p:attrName>
                                        </p:attrNameLst>
                                      </p:cBhvr>
                                      <p:to>
                                        <p:strVal val="visible"/>
                                      </p:to>
                                    </p:set>
                                    <p:animEffect transition="in" filter="checkerboard(across)">
                                      <p:cBhvr>
                                        <p:cTn id="7" dur="500"/>
                                        <p:tgtEl>
                                          <p:spTgt spid="54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altLang="en-US"/>
              <a:t>Hell a place of:</a:t>
            </a:r>
          </a:p>
        </p:txBody>
      </p:sp>
      <p:sp>
        <p:nvSpPr>
          <p:cNvPr id="129027" name="Rectangle 3"/>
          <p:cNvSpPr>
            <a:spLocks noGrp="1" noChangeArrowheads="1"/>
          </p:cNvSpPr>
          <p:nvPr>
            <p:ph type="body" idx="1"/>
          </p:nvPr>
        </p:nvSpPr>
        <p:spPr/>
        <p:txBody>
          <a:bodyPr/>
          <a:lstStyle/>
          <a:p>
            <a:r>
              <a:rPr lang="en-US" altLang="en-US"/>
              <a:t>Fire</a:t>
            </a:r>
          </a:p>
          <a:p>
            <a:r>
              <a:rPr lang="en-US" altLang="en-US"/>
              <a:t>Darkness</a:t>
            </a:r>
          </a:p>
          <a:p>
            <a:r>
              <a:rPr lang="en-US" altLang="en-US"/>
              <a:t>Weeping &amp; gnashing of teeth</a:t>
            </a:r>
          </a:p>
          <a:p>
            <a:r>
              <a:rPr lang="en-US" altLang="en-US"/>
              <a:t>Punishment, torturers, beating, cutting in pieces</a:t>
            </a:r>
          </a:p>
          <a:p>
            <a:r>
              <a:rPr lang="en-US" altLang="en-US"/>
              <a:t>Destruction</a:t>
            </a:r>
          </a:p>
          <a:p>
            <a:r>
              <a:rPr lang="en-US" altLang="en-US"/>
              <a:t>Away from the presence of the Lord</a:t>
            </a:r>
          </a:p>
        </p:txBody>
      </p:sp>
    </p:spTree>
    <p:custDataLst>
      <p:tags r:id="rId1"/>
    </p:custDataLst>
  </p:cSld>
  <p:clrMapOvr>
    <a:masterClrMapping/>
  </p:clrMapOvr>
  <p:transition advTm="4992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 calcmode="lin" valueType="num">
                                      <p:cBhvr additive="base">
                                        <p:cTn id="7" dur="500" fill="hold"/>
                                        <p:tgtEl>
                                          <p:spTgt spid="1290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90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9027">
                                            <p:txEl>
                                              <p:pRg st="1" end="1"/>
                                            </p:txEl>
                                          </p:spTgt>
                                        </p:tgtEl>
                                        <p:attrNameLst>
                                          <p:attrName>style.visibility</p:attrName>
                                        </p:attrNameLst>
                                      </p:cBhvr>
                                      <p:to>
                                        <p:strVal val="visible"/>
                                      </p:to>
                                    </p:set>
                                    <p:anim calcmode="lin" valueType="num">
                                      <p:cBhvr additive="base">
                                        <p:cTn id="13" dur="500" fill="hold"/>
                                        <p:tgtEl>
                                          <p:spTgt spid="1290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90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9027">
                                            <p:txEl>
                                              <p:pRg st="2" end="2"/>
                                            </p:txEl>
                                          </p:spTgt>
                                        </p:tgtEl>
                                        <p:attrNameLst>
                                          <p:attrName>style.visibility</p:attrName>
                                        </p:attrNameLst>
                                      </p:cBhvr>
                                      <p:to>
                                        <p:strVal val="visible"/>
                                      </p:to>
                                    </p:set>
                                    <p:anim calcmode="lin" valueType="num">
                                      <p:cBhvr additive="base">
                                        <p:cTn id="19" dur="500" fill="hold"/>
                                        <p:tgtEl>
                                          <p:spTgt spid="1290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90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9027">
                                            <p:txEl>
                                              <p:pRg st="3" end="3"/>
                                            </p:txEl>
                                          </p:spTgt>
                                        </p:tgtEl>
                                        <p:attrNameLst>
                                          <p:attrName>style.visibility</p:attrName>
                                        </p:attrNameLst>
                                      </p:cBhvr>
                                      <p:to>
                                        <p:strVal val="visible"/>
                                      </p:to>
                                    </p:set>
                                    <p:anim calcmode="lin" valueType="num">
                                      <p:cBhvr additive="base">
                                        <p:cTn id="25" dur="500" fill="hold"/>
                                        <p:tgtEl>
                                          <p:spTgt spid="12902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902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9027">
                                            <p:txEl>
                                              <p:pRg st="4" end="4"/>
                                            </p:txEl>
                                          </p:spTgt>
                                        </p:tgtEl>
                                        <p:attrNameLst>
                                          <p:attrName>style.visibility</p:attrName>
                                        </p:attrNameLst>
                                      </p:cBhvr>
                                      <p:to>
                                        <p:strVal val="visible"/>
                                      </p:to>
                                    </p:set>
                                    <p:anim calcmode="lin" valueType="num">
                                      <p:cBhvr additive="base">
                                        <p:cTn id="31" dur="500" fill="hold"/>
                                        <p:tgtEl>
                                          <p:spTgt spid="12902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902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9027">
                                            <p:txEl>
                                              <p:pRg st="5" end="5"/>
                                            </p:txEl>
                                          </p:spTgt>
                                        </p:tgtEl>
                                        <p:attrNameLst>
                                          <p:attrName>style.visibility</p:attrName>
                                        </p:attrNameLst>
                                      </p:cBhvr>
                                      <p:to>
                                        <p:strVal val="visible"/>
                                      </p:to>
                                    </p:set>
                                    <p:anim calcmode="lin" valueType="num">
                                      <p:cBhvr additive="base">
                                        <p:cTn id="37" dur="500" fill="hold"/>
                                        <p:tgtEl>
                                          <p:spTgt spid="12902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902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en-US" altLang="en-US"/>
              <a:t>Some Clarifications</a:t>
            </a:r>
          </a:p>
        </p:txBody>
      </p:sp>
      <p:sp>
        <p:nvSpPr>
          <p:cNvPr id="125955" name="Rectangle 3"/>
          <p:cNvSpPr>
            <a:spLocks noGrp="1" noChangeArrowheads="1"/>
          </p:cNvSpPr>
          <p:nvPr>
            <p:ph type="body" sz="half" idx="1"/>
          </p:nvPr>
        </p:nvSpPr>
        <p:spPr/>
        <p:txBody>
          <a:bodyPr/>
          <a:lstStyle/>
          <a:p>
            <a:r>
              <a:rPr lang="en-US" altLang="en-US" sz="2800"/>
              <a:t>Hell is not (in the Bible) pictured as a place were Satan &amp; the demons are tormenting anyone.</a:t>
            </a:r>
          </a:p>
          <a:p>
            <a:r>
              <a:rPr lang="en-US" altLang="en-US" sz="2800"/>
              <a:t>Rather, Satan &amp; his helpers are chief prisoners of hell.</a:t>
            </a:r>
          </a:p>
        </p:txBody>
      </p:sp>
      <p:sp>
        <p:nvSpPr>
          <p:cNvPr id="125956" name="Rectangle 4"/>
          <p:cNvSpPr>
            <a:spLocks noGrp="1" noChangeArrowheads="1"/>
          </p:cNvSpPr>
          <p:nvPr>
            <p:ph sz="half" idx="2"/>
          </p:nvPr>
        </p:nvSpPr>
        <p:spPr/>
        <p:txBody>
          <a:bodyPr/>
          <a:lstStyle/>
          <a:p>
            <a:endParaRPr lang="en-US" altLang="en-US" sz="2800"/>
          </a:p>
        </p:txBody>
      </p:sp>
      <p:pic>
        <p:nvPicPr>
          <p:cNvPr id="125957" name="Picture 5" descr="MCBD09145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1981200"/>
            <a:ext cx="4524375" cy="31908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8930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5957"/>
                                        </p:tgtEl>
                                        <p:attrNameLst>
                                          <p:attrName>style.visibility</p:attrName>
                                        </p:attrNameLst>
                                      </p:cBhvr>
                                      <p:to>
                                        <p:strVal val="visible"/>
                                      </p:to>
                                    </p:set>
                                    <p:animEffect transition="in" filter="checkerboard(across)">
                                      <p:cBhvr>
                                        <p:cTn id="7" dur="500"/>
                                        <p:tgtEl>
                                          <p:spTgt spid="1259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5955">
                                            <p:txEl>
                                              <p:pRg st="0" end="0"/>
                                            </p:txEl>
                                          </p:spTgt>
                                        </p:tgtEl>
                                        <p:attrNameLst>
                                          <p:attrName>style.visibility</p:attrName>
                                        </p:attrNameLst>
                                      </p:cBhvr>
                                      <p:to>
                                        <p:strVal val="visible"/>
                                      </p:to>
                                    </p:set>
                                    <p:anim calcmode="lin" valueType="num">
                                      <p:cBhvr additive="base">
                                        <p:cTn id="12" dur="500" fill="hold"/>
                                        <p:tgtEl>
                                          <p:spTgt spid="12595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259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5955">
                                            <p:txEl>
                                              <p:pRg st="1" end="1"/>
                                            </p:txEl>
                                          </p:spTgt>
                                        </p:tgtEl>
                                        <p:attrNameLst>
                                          <p:attrName>style.visibility</p:attrName>
                                        </p:attrNameLst>
                                      </p:cBhvr>
                                      <p:to>
                                        <p:strVal val="visible"/>
                                      </p:to>
                                    </p:set>
                                    <p:anim calcmode="lin" valueType="num">
                                      <p:cBhvr additive="base">
                                        <p:cTn id="18" dur="500" fill="hold"/>
                                        <p:tgtEl>
                                          <p:spTgt spid="125955">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2595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Rectangle 4"/>
          <p:cNvSpPr>
            <a:spLocks noGrp="1" noChangeArrowheads="1"/>
          </p:cNvSpPr>
          <p:nvPr>
            <p:ph type="ctrTitle"/>
          </p:nvPr>
        </p:nvSpPr>
        <p:spPr/>
        <p:txBody>
          <a:bodyPr/>
          <a:lstStyle/>
          <a:p>
            <a:r>
              <a:rPr lang="en-US" altLang="en-US" sz="6000"/>
              <a:t>The End</a:t>
            </a:r>
          </a:p>
        </p:txBody>
      </p:sp>
      <p:sp>
        <p:nvSpPr>
          <p:cNvPr id="123909" name="Rectangle 5"/>
          <p:cNvSpPr>
            <a:spLocks noGrp="1" noChangeArrowheads="1"/>
          </p:cNvSpPr>
          <p:nvPr>
            <p:ph type="subTitle" idx="1"/>
          </p:nvPr>
        </p:nvSpPr>
        <p:spPr/>
        <p:txBody>
          <a:bodyPr/>
          <a:lstStyle/>
          <a:p>
            <a:r>
              <a:rPr lang="en-US" altLang="en-US"/>
              <a:t>Do all you can to make sure that your end is life and not death!</a:t>
            </a:r>
          </a:p>
        </p:txBody>
      </p:sp>
    </p:spTree>
    <p:custDataLst>
      <p:tags r:id="rId1"/>
    </p:custDataLst>
  </p:cSld>
  <p:clrMapOvr>
    <a:masterClrMapping/>
  </p:clrMapOvr>
  <p:transition advTm="1638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 calcmode="lin" valueType="num">
                                      <p:cBhvr>
                                        <p:cTn id="7" dur="500" fill="hold"/>
                                        <p:tgtEl>
                                          <p:spTgt spid="123908"/>
                                        </p:tgtEl>
                                        <p:attrNameLst>
                                          <p:attrName>ppt_w</p:attrName>
                                        </p:attrNameLst>
                                      </p:cBhvr>
                                      <p:tavLst>
                                        <p:tav tm="0">
                                          <p:val>
                                            <p:fltVal val="0"/>
                                          </p:val>
                                        </p:tav>
                                        <p:tav tm="100000">
                                          <p:val>
                                            <p:strVal val="#ppt_w"/>
                                          </p:val>
                                        </p:tav>
                                      </p:tavLst>
                                    </p:anim>
                                    <p:anim calcmode="lin" valueType="num">
                                      <p:cBhvr>
                                        <p:cTn id="8" dur="500" fill="hold"/>
                                        <p:tgtEl>
                                          <p:spTgt spid="12390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3909">
                                            <p:txEl>
                                              <p:pRg st="0" end="0"/>
                                            </p:txEl>
                                          </p:spTgt>
                                        </p:tgtEl>
                                        <p:attrNameLst>
                                          <p:attrName>style.visibility</p:attrName>
                                        </p:attrNameLst>
                                      </p:cBhvr>
                                      <p:to>
                                        <p:strVal val="visible"/>
                                      </p:to>
                                    </p:set>
                                    <p:anim calcmode="lin" valueType="num">
                                      <p:cBhvr additive="base">
                                        <p:cTn id="13" dur="500" fill="hold"/>
                                        <p:tgtEl>
                                          <p:spTgt spid="12390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390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P spid="12390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4"/>
          <p:cNvSpPr>
            <a:spLocks noGrp="1" noChangeArrowheads="1"/>
          </p:cNvSpPr>
          <p:nvPr>
            <p:ph type="title"/>
          </p:nvPr>
        </p:nvSpPr>
        <p:spPr/>
        <p:txBody>
          <a:bodyPr/>
          <a:lstStyle/>
          <a:p>
            <a:r>
              <a:rPr lang="en-US" altLang="en-US"/>
              <a:t>Isaiah 33:17</a:t>
            </a:r>
          </a:p>
        </p:txBody>
      </p:sp>
      <p:sp>
        <p:nvSpPr>
          <p:cNvPr id="63493" name="Text Box 5"/>
          <p:cNvSpPr txBox="1">
            <a:spLocks noChangeArrowheads="1"/>
          </p:cNvSpPr>
          <p:nvPr/>
        </p:nvSpPr>
        <p:spPr bwMode="auto">
          <a:xfrm>
            <a:off x="1143000" y="1828800"/>
            <a:ext cx="693420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a:t>Your eyes will see the King in His beauty; </a:t>
            </a:r>
          </a:p>
          <a:p>
            <a:pPr>
              <a:spcBef>
                <a:spcPct val="50000"/>
              </a:spcBef>
            </a:pPr>
            <a:r>
              <a:rPr lang="en-US" altLang="en-US" sz="3600"/>
              <a:t>They will behold a far-distant land. </a:t>
            </a:r>
          </a:p>
        </p:txBody>
      </p:sp>
      <p:sp>
        <p:nvSpPr>
          <p:cNvPr id="63494" name="Rectangle 6"/>
          <p:cNvSpPr>
            <a:spLocks noChangeArrowheads="1"/>
          </p:cNvSpPr>
          <p:nvPr/>
        </p:nvSpPr>
        <p:spPr bwMode="auto">
          <a:xfrm>
            <a:off x="914400" y="5715000"/>
            <a:ext cx="260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en-US"/>
              <a:t>We are with God/Christ.</a:t>
            </a:r>
          </a:p>
        </p:txBody>
      </p:sp>
    </p:spTree>
    <p:custDataLst>
      <p:tags r:id="rId1"/>
    </p:custDataLst>
  </p:cSld>
  <p:clrMapOvr>
    <a:masterClrMapping/>
  </p:clrMapOvr>
  <p:transition advTm="1489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493"/>
                                        </p:tgtEl>
                                        <p:attrNameLst>
                                          <p:attrName>style.visibility</p:attrName>
                                        </p:attrNameLst>
                                      </p:cBhvr>
                                      <p:to>
                                        <p:strVal val="visible"/>
                                      </p:to>
                                    </p:set>
                                    <p:animEffect transition="in" filter="checkerboard(across)">
                                      <p:cBhvr>
                                        <p:cTn id="7" dur="500"/>
                                        <p:tgtEl>
                                          <p:spTgt spid="63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p:cNvSpPr>
            <a:spLocks noGrp="1" noChangeArrowheads="1"/>
          </p:cNvSpPr>
          <p:nvPr>
            <p:ph type="title"/>
          </p:nvPr>
        </p:nvSpPr>
        <p:spPr/>
        <p:txBody>
          <a:bodyPr/>
          <a:lstStyle/>
          <a:p>
            <a:r>
              <a:rPr lang="en-US" altLang="en-US"/>
              <a:t>Malachi 3:17</a:t>
            </a:r>
          </a:p>
        </p:txBody>
      </p:sp>
      <p:sp>
        <p:nvSpPr>
          <p:cNvPr id="65541" name="Text Box 5"/>
          <p:cNvSpPr txBox="1">
            <a:spLocks noChangeArrowheads="1"/>
          </p:cNvSpPr>
          <p:nvPr/>
        </p:nvSpPr>
        <p:spPr bwMode="auto">
          <a:xfrm>
            <a:off x="1066800" y="2057400"/>
            <a:ext cx="701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65542" name="Text Box 6"/>
          <p:cNvSpPr txBox="1">
            <a:spLocks noChangeArrowheads="1"/>
          </p:cNvSpPr>
          <p:nvPr/>
        </p:nvSpPr>
        <p:spPr bwMode="auto">
          <a:xfrm>
            <a:off x="990600" y="1371600"/>
            <a:ext cx="7239000"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16 Then those who feared the Lord spoke to one another, and the Lord gave attention and heard [it], and a book of remembrance was written before Him for those who fear the Lord and who esteem His name. </a:t>
            </a:r>
          </a:p>
          <a:p>
            <a:pPr>
              <a:spcBef>
                <a:spcPct val="50000"/>
              </a:spcBef>
            </a:pPr>
            <a:r>
              <a:rPr lang="en-US" altLang="en-US" sz="2800"/>
              <a:t>17 "They will be Mine," says the Lord of hosts, "on the day that I prepare [My] own possession, and I will spare them as a man spares his own son who serves him." </a:t>
            </a:r>
          </a:p>
        </p:txBody>
      </p:sp>
      <p:sp>
        <p:nvSpPr>
          <p:cNvPr id="65543" name="Rectangle 7"/>
          <p:cNvSpPr>
            <a:spLocks noChangeArrowheads="1"/>
          </p:cNvSpPr>
          <p:nvPr/>
        </p:nvSpPr>
        <p:spPr bwMode="auto">
          <a:xfrm>
            <a:off x="1066800" y="5867400"/>
            <a:ext cx="260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en-US"/>
              <a:t>We are with God/Christ.</a:t>
            </a:r>
          </a:p>
        </p:txBody>
      </p:sp>
    </p:spTree>
    <p:custDataLst>
      <p:tags r:id="rId1"/>
    </p:custDataLst>
  </p:cSld>
  <p:clrMapOvr>
    <a:masterClrMapping/>
  </p:clrMapOvr>
  <p:transition advTm="2728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5542"/>
                                        </p:tgtEl>
                                        <p:attrNameLst>
                                          <p:attrName>style.visibility</p:attrName>
                                        </p:attrNameLst>
                                      </p:cBhvr>
                                      <p:to>
                                        <p:strVal val="visible"/>
                                      </p:to>
                                    </p:set>
                                    <p:animEffect transition="in" filter="checkerboard(across)">
                                      <p:cBhvr>
                                        <p:cTn id="7" dur="500"/>
                                        <p:tgtEl>
                                          <p:spTgt spid="65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p:cNvSpPr>
            <a:spLocks noGrp="1" noChangeArrowheads="1"/>
          </p:cNvSpPr>
          <p:nvPr>
            <p:ph type="title"/>
          </p:nvPr>
        </p:nvSpPr>
        <p:spPr/>
        <p:txBody>
          <a:bodyPr/>
          <a:lstStyle/>
          <a:p>
            <a:r>
              <a:rPr lang="en-US" altLang="en-US"/>
              <a:t>Matthew 3:12</a:t>
            </a:r>
          </a:p>
        </p:txBody>
      </p:sp>
      <p:sp>
        <p:nvSpPr>
          <p:cNvPr id="67589" name="Text Box 5"/>
          <p:cNvSpPr txBox="1">
            <a:spLocks noChangeArrowheads="1"/>
          </p:cNvSpPr>
          <p:nvPr/>
        </p:nvSpPr>
        <p:spPr bwMode="auto">
          <a:xfrm>
            <a:off x="990600" y="1905000"/>
            <a:ext cx="70104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a:t>His winnowing fork is in His hand, and He will thoroughly clear His threshing floor; and He will gather His wheat into the barn, but He will burn up the chaff with unquenchable fire.</a:t>
            </a:r>
          </a:p>
        </p:txBody>
      </p:sp>
      <p:sp>
        <p:nvSpPr>
          <p:cNvPr id="67590" name="Rectangle 6"/>
          <p:cNvSpPr>
            <a:spLocks noChangeArrowheads="1"/>
          </p:cNvSpPr>
          <p:nvPr/>
        </p:nvSpPr>
        <p:spPr bwMode="auto">
          <a:xfrm>
            <a:off x="1143000" y="5791200"/>
            <a:ext cx="260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en-US"/>
              <a:t>We are with God/Christ.</a:t>
            </a:r>
          </a:p>
        </p:txBody>
      </p:sp>
    </p:spTree>
    <p:custDataLst>
      <p:tags r:id="rId1"/>
    </p:custDataLst>
  </p:cSld>
  <p:clrMapOvr>
    <a:masterClrMapping/>
  </p:clrMapOvr>
  <p:transition advTm="3440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7589"/>
                                        </p:tgtEl>
                                        <p:attrNameLst>
                                          <p:attrName>style.visibility</p:attrName>
                                        </p:attrNameLst>
                                      </p:cBhvr>
                                      <p:to>
                                        <p:strVal val="visible"/>
                                      </p:to>
                                    </p:set>
                                    <p:animEffect transition="in" filter="checkerboard(across)">
                                      <p:cBhvr>
                                        <p:cTn id="7" dur="500"/>
                                        <p:tgtEl>
                                          <p:spTgt spid="67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2.8|2.5|2.1"/>
</p:tagLst>
</file>

<file path=ppt/tags/tag10.xml><?xml version="1.0" encoding="utf-8"?>
<p:tagLst xmlns:a="http://schemas.openxmlformats.org/drawingml/2006/main" xmlns:r="http://schemas.openxmlformats.org/officeDocument/2006/relationships" xmlns:p="http://schemas.openxmlformats.org/presentationml/2006/main">
  <p:tag name="TIMING" val="|2.2"/>
</p:tagLst>
</file>

<file path=ppt/tags/tag11.xml><?xml version="1.0" encoding="utf-8"?>
<p:tagLst xmlns:a="http://schemas.openxmlformats.org/drawingml/2006/main" xmlns:r="http://schemas.openxmlformats.org/officeDocument/2006/relationships" xmlns:p="http://schemas.openxmlformats.org/presentationml/2006/main">
  <p:tag name="TIMING" val="|1.9"/>
</p:tagLst>
</file>

<file path=ppt/tags/tag12.xml><?xml version="1.0" encoding="utf-8"?>
<p:tagLst xmlns:a="http://schemas.openxmlformats.org/drawingml/2006/main" xmlns:r="http://schemas.openxmlformats.org/officeDocument/2006/relationships" xmlns:p="http://schemas.openxmlformats.org/presentationml/2006/main">
  <p:tag name="TIMING" val="|2.2"/>
</p:tagLst>
</file>

<file path=ppt/tags/tag13.xml><?xml version="1.0" encoding="utf-8"?>
<p:tagLst xmlns:a="http://schemas.openxmlformats.org/drawingml/2006/main" xmlns:r="http://schemas.openxmlformats.org/officeDocument/2006/relationships" xmlns:p="http://schemas.openxmlformats.org/presentationml/2006/main">
  <p:tag name="TIMING" val="|6.8|2.7|3|2.4|2.2"/>
</p:tagLst>
</file>

<file path=ppt/tags/tag14.xml><?xml version="1.0" encoding="utf-8"?>
<p:tagLst xmlns:a="http://schemas.openxmlformats.org/drawingml/2006/main" xmlns:r="http://schemas.openxmlformats.org/officeDocument/2006/relationships" xmlns:p="http://schemas.openxmlformats.org/presentationml/2006/main">
  <p:tag name="TIMING" val="|8.6"/>
</p:tagLst>
</file>

<file path=ppt/tags/tag15.xml><?xml version="1.0" encoding="utf-8"?>
<p:tagLst xmlns:a="http://schemas.openxmlformats.org/drawingml/2006/main" xmlns:r="http://schemas.openxmlformats.org/officeDocument/2006/relationships" xmlns:p="http://schemas.openxmlformats.org/presentationml/2006/main">
  <p:tag name="TIMING" val="|18.7"/>
</p:tagLst>
</file>

<file path=ppt/tags/tag16.xml><?xml version="1.0" encoding="utf-8"?>
<p:tagLst xmlns:a="http://schemas.openxmlformats.org/drawingml/2006/main" xmlns:r="http://schemas.openxmlformats.org/officeDocument/2006/relationships" xmlns:p="http://schemas.openxmlformats.org/presentationml/2006/main">
  <p:tag name="TIMING" val="|3.5"/>
</p:tagLst>
</file>

<file path=ppt/tags/tag17.xml><?xml version="1.0" encoding="utf-8"?>
<p:tagLst xmlns:a="http://schemas.openxmlformats.org/drawingml/2006/main" xmlns:r="http://schemas.openxmlformats.org/officeDocument/2006/relationships" xmlns:p="http://schemas.openxmlformats.org/presentationml/2006/main">
  <p:tag name="TIMING" val="|17"/>
</p:tagLst>
</file>

<file path=ppt/tags/tag18.xml><?xml version="1.0" encoding="utf-8"?>
<p:tagLst xmlns:a="http://schemas.openxmlformats.org/drawingml/2006/main" xmlns:r="http://schemas.openxmlformats.org/officeDocument/2006/relationships" xmlns:p="http://schemas.openxmlformats.org/presentationml/2006/main">
  <p:tag name="TIMING" val="|2.3"/>
</p:tagLst>
</file>

<file path=ppt/tags/tag19.xml><?xml version="1.0" encoding="utf-8"?>
<p:tagLst xmlns:a="http://schemas.openxmlformats.org/drawingml/2006/main" xmlns:r="http://schemas.openxmlformats.org/officeDocument/2006/relationships" xmlns:p="http://schemas.openxmlformats.org/presentationml/2006/main">
  <p:tag name="TIMING" val="|3.9|2.9|2.1|1.9|2.3"/>
</p:tagLst>
</file>

<file path=ppt/tags/tag2.xml><?xml version="1.0" encoding="utf-8"?>
<p:tagLst xmlns:a="http://schemas.openxmlformats.org/drawingml/2006/main" xmlns:r="http://schemas.openxmlformats.org/officeDocument/2006/relationships" xmlns:p="http://schemas.openxmlformats.org/presentationml/2006/main">
  <p:tag name="TIMING" val="|7.6|9"/>
</p:tagLst>
</file>

<file path=ppt/tags/tag20.xml><?xml version="1.0" encoding="utf-8"?>
<p:tagLst xmlns:a="http://schemas.openxmlformats.org/drawingml/2006/main" xmlns:r="http://schemas.openxmlformats.org/officeDocument/2006/relationships" xmlns:p="http://schemas.openxmlformats.org/presentationml/2006/main">
  <p:tag name="TIMING" val="|1.7"/>
</p:tagLst>
</file>

<file path=ppt/tags/tag21.xml><?xml version="1.0" encoding="utf-8"?>
<p:tagLst xmlns:a="http://schemas.openxmlformats.org/drawingml/2006/main" xmlns:r="http://schemas.openxmlformats.org/officeDocument/2006/relationships" xmlns:p="http://schemas.openxmlformats.org/presentationml/2006/main">
  <p:tag name="TIMING" val="|2.5"/>
</p:tagLst>
</file>

<file path=ppt/tags/tag22.xml><?xml version="1.0" encoding="utf-8"?>
<p:tagLst xmlns:a="http://schemas.openxmlformats.org/drawingml/2006/main" xmlns:r="http://schemas.openxmlformats.org/officeDocument/2006/relationships" xmlns:p="http://schemas.openxmlformats.org/presentationml/2006/main">
  <p:tag name="TIMING" val="|2.6"/>
</p:tagLst>
</file>

<file path=ppt/tags/tag23.xml><?xml version="1.0" encoding="utf-8"?>
<p:tagLst xmlns:a="http://schemas.openxmlformats.org/drawingml/2006/main" xmlns:r="http://schemas.openxmlformats.org/officeDocument/2006/relationships" xmlns:p="http://schemas.openxmlformats.org/presentationml/2006/main">
  <p:tag name="TIMING" val="|6.5"/>
</p:tagLst>
</file>

<file path=ppt/tags/tag24.xml><?xml version="1.0" encoding="utf-8"?>
<p:tagLst xmlns:a="http://schemas.openxmlformats.org/drawingml/2006/main" xmlns:r="http://schemas.openxmlformats.org/officeDocument/2006/relationships" xmlns:p="http://schemas.openxmlformats.org/presentationml/2006/main">
  <p:tag name="TIMING" val="|2.6"/>
</p:tagLst>
</file>

<file path=ppt/tags/tag25.xml><?xml version="1.0" encoding="utf-8"?>
<p:tagLst xmlns:a="http://schemas.openxmlformats.org/drawingml/2006/main" xmlns:r="http://schemas.openxmlformats.org/officeDocument/2006/relationships" xmlns:p="http://schemas.openxmlformats.org/presentationml/2006/main">
  <p:tag name="TIMING" val="|4.5|2.7|2.6|2.8|2.4"/>
</p:tagLst>
</file>

<file path=ppt/tags/tag26.xml><?xml version="1.0" encoding="utf-8"?>
<p:tagLst xmlns:a="http://schemas.openxmlformats.org/drawingml/2006/main" xmlns:r="http://schemas.openxmlformats.org/officeDocument/2006/relationships" xmlns:p="http://schemas.openxmlformats.org/presentationml/2006/main">
  <p:tag name="TIMING" val="|4.2"/>
</p:tagLst>
</file>

<file path=ppt/tags/tag27.xml><?xml version="1.0" encoding="utf-8"?>
<p:tagLst xmlns:a="http://schemas.openxmlformats.org/drawingml/2006/main" xmlns:r="http://schemas.openxmlformats.org/officeDocument/2006/relationships" xmlns:p="http://schemas.openxmlformats.org/presentationml/2006/main">
  <p:tag name="TIMING" val="|3.1"/>
</p:tagLst>
</file>

<file path=ppt/tags/tag28.xml><?xml version="1.0" encoding="utf-8"?>
<p:tagLst xmlns:a="http://schemas.openxmlformats.org/drawingml/2006/main" xmlns:r="http://schemas.openxmlformats.org/officeDocument/2006/relationships" xmlns:p="http://schemas.openxmlformats.org/presentationml/2006/main">
  <p:tag name="TIMING" val="|10.4"/>
</p:tagLst>
</file>

<file path=ppt/tags/tag29.xml><?xml version="1.0" encoding="utf-8"?>
<p:tagLst xmlns:a="http://schemas.openxmlformats.org/drawingml/2006/main" xmlns:r="http://schemas.openxmlformats.org/officeDocument/2006/relationships" xmlns:p="http://schemas.openxmlformats.org/presentationml/2006/main">
  <p:tag name="TIMING" val="|3.3"/>
</p:tagLst>
</file>

<file path=ppt/tags/tag3.xml><?xml version="1.0" encoding="utf-8"?>
<p:tagLst xmlns:a="http://schemas.openxmlformats.org/drawingml/2006/main" xmlns:r="http://schemas.openxmlformats.org/officeDocument/2006/relationships" xmlns:p="http://schemas.openxmlformats.org/presentationml/2006/main">
  <p:tag name="TIMING" val="|0.3|0.9|0.9"/>
</p:tagLst>
</file>

<file path=ppt/tags/tag30.xml><?xml version="1.0" encoding="utf-8"?>
<p:tagLst xmlns:a="http://schemas.openxmlformats.org/drawingml/2006/main" xmlns:r="http://schemas.openxmlformats.org/officeDocument/2006/relationships" xmlns:p="http://schemas.openxmlformats.org/presentationml/2006/main">
  <p:tag name="TIMING" val="|6.8"/>
</p:tagLst>
</file>

<file path=ppt/tags/tag31.xml><?xml version="1.0" encoding="utf-8"?>
<p:tagLst xmlns:a="http://schemas.openxmlformats.org/drawingml/2006/main" xmlns:r="http://schemas.openxmlformats.org/officeDocument/2006/relationships" xmlns:p="http://schemas.openxmlformats.org/presentationml/2006/main">
  <p:tag name="TIMING" val="|5.7|1.3|1.9|2|2.7|2.1"/>
</p:tagLst>
</file>

<file path=ppt/tags/tag32.xml><?xml version="1.0" encoding="utf-8"?>
<p:tagLst xmlns:a="http://schemas.openxmlformats.org/drawingml/2006/main" xmlns:r="http://schemas.openxmlformats.org/officeDocument/2006/relationships" xmlns:p="http://schemas.openxmlformats.org/presentationml/2006/main">
  <p:tag name="TIMING" val="|7.9"/>
</p:tagLst>
</file>

<file path=ppt/tags/tag33.xml><?xml version="1.0" encoding="utf-8"?>
<p:tagLst xmlns:a="http://schemas.openxmlformats.org/drawingml/2006/main" xmlns:r="http://schemas.openxmlformats.org/officeDocument/2006/relationships" xmlns:p="http://schemas.openxmlformats.org/presentationml/2006/main">
  <p:tag name="TIMING" val="|16.6"/>
</p:tagLst>
</file>

<file path=ppt/tags/tag34.xml><?xml version="1.0" encoding="utf-8"?>
<p:tagLst xmlns:a="http://schemas.openxmlformats.org/drawingml/2006/main" xmlns:r="http://schemas.openxmlformats.org/officeDocument/2006/relationships" xmlns:p="http://schemas.openxmlformats.org/presentationml/2006/main">
  <p:tag name="TIMING" val="|9.9"/>
</p:tagLst>
</file>

<file path=ppt/tags/tag35.xml><?xml version="1.0" encoding="utf-8"?>
<p:tagLst xmlns:a="http://schemas.openxmlformats.org/drawingml/2006/main" xmlns:r="http://schemas.openxmlformats.org/officeDocument/2006/relationships" xmlns:p="http://schemas.openxmlformats.org/presentationml/2006/main">
  <p:tag name="TIMING" val="|4.8"/>
</p:tagLst>
</file>

<file path=ppt/tags/tag36.xml><?xml version="1.0" encoding="utf-8"?>
<p:tagLst xmlns:a="http://schemas.openxmlformats.org/drawingml/2006/main" xmlns:r="http://schemas.openxmlformats.org/officeDocument/2006/relationships" xmlns:p="http://schemas.openxmlformats.org/presentationml/2006/main">
  <p:tag name="TIMING" val="|3.8"/>
</p:tagLst>
</file>

<file path=ppt/tags/tag37.xml><?xml version="1.0" encoding="utf-8"?>
<p:tagLst xmlns:a="http://schemas.openxmlformats.org/drawingml/2006/main" xmlns:r="http://schemas.openxmlformats.org/officeDocument/2006/relationships" xmlns:p="http://schemas.openxmlformats.org/presentationml/2006/main">
  <p:tag name="TIMING" val="|4.3"/>
</p:tagLst>
</file>

<file path=ppt/tags/tag38.xml><?xml version="1.0" encoding="utf-8"?>
<p:tagLst xmlns:a="http://schemas.openxmlformats.org/drawingml/2006/main" xmlns:r="http://schemas.openxmlformats.org/officeDocument/2006/relationships" xmlns:p="http://schemas.openxmlformats.org/presentationml/2006/main">
  <p:tag name="TIMING" val="|1.8|12.3|30.9"/>
</p:tagLst>
</file>

<file path=ppt/tags/tag39.xml><?xml version="1.0" encoding="utf-8"?>
<p:tagLst xmlns:a="http://schemas.openxmlformats.org/drawingml/2006/main" xmlns:r="http://schemas.openxmlformats.org/officeDocument/2006/relationships" xmlns:p="http://schemas.openxmlformats.org/presentationml/2006/main">
  <p:tag name="TIMING" val="|3.9|6.5|10.8|6.5|3.2"/>
</p:tagLst>
</file>

<file path=ppt/tags/tag4.xml><?xml version="1.0" encoding="utf-8"?>
<p:tagLst xmlns:a="http://schemas.openxmlformats.org/drawingml/2006/main" xmlns:r="http://schemas.openxmlformats.org/officeDocument/2006/relationships" xmlns:p="http://schemas.openxmlformats.org/presentationml/2006/main">
  <p:tag name="TIMING" val="|0.5|5.3|3.4|2.7|4"/>
</p:tagLst>
</file>

<file path=ppt/tags/tag40.xml><?xml version="1.0" encoding="utf-8"?>
<p:tagLst xmlns:a="http://schemas.openxmlformats.org/drawingml/2006/main" xmlns:r="http://schemas.openxmlformats.org/officeDocument/2006/relationships" xmlns:p="http://schemas.openxmlformats.org/presentationml/2006/main">
  <p:tag name="TIMING" val="|0.4|1.6|3.1"/>
</p:tagLst>
</file>

<file path=ppt/tags/tag41.xml><?xml version="1.0" encoding="utf-8"?>
<p:tagLst xmlns:a="http://schemas.openxmlformats.org/drawingml/2006/main" xmlns:r="http://schemas.openxmlformats.org/officeDocument/2006/relationships" xmlns:p="http://schemas.openxmlformats.org/presentationml/2006/main">
  <p:tag name="TIMING" val="|0.5|2.9|1.4|2.4|5.3|2.5"/>
</p:tagLst>
</file>

<file path=ppt/tags/tag42.xml><?xml version="1.0" encoding="utf-8"?>
<p:tagLst xmlns:a="http://schemas.openxmlformats.org/drawingml/2006/main" xmlns:r="http://schemas.openxmlformats.org/officeDocument/2006/relationships" xmlns:p="http://schemas.openxmlformats.org/presentationml/2006/main">
  <p:tag name="TIMING" val="|6.2|1.5|1.9|1.9|1.5|3.2"/>
</p:tagLst>
</file>

<file path=ppt/tags/tag43.xml><?xml version="1.0" encoding="utf-8"?>
<p:tagLst xmlns:a="http://schemas.openxmlformats.org/drawingml/2006/main" xmlns:r="http://schemas.openxmlformats.org/officeDocument/2006/relationships" xmlns:p="http://schemas.openxmlformats.org/presentationml/2006/main">
  <p:tag name="TIMING" val="|23"/>
</p:tagLst>
</file>

<file path=ppt/tags/tag44.xml><?xml version="1.0" encoding="utf-8"?>
<p:tagLst xmlns:a="http://schemas.openxmlformats.org/drawingml/2006/main" xmlns:r="http://schemas.openxmlformats.org/officeDocument/2006/relationships" xmlns:p="http://schemas.openxmlformats.org/presentationml/2006/main">
  <p:tag name="TIMING" val="|30.3"/>
</p:tagLst>
</file>

<file path=ppt/tags/tag45.xml><?xml version="1.0" encoding="utf-8"?>
<p:tagLst xmlns:a="http://schemas.openxmlformats.org/drawingml/2006/main" xmlns:r="http://schemas.openxmlformats.org/officeDocument/2006/relationships" xmlns:p="http://schemas.openxmlformats.org/presentationml/2006/main">
  <p:tag name="TIMING" val="|52.6"/>
</p:tagLst>
</file>

<file path=ppt/tags/tag46.xml><?xml version="1.0" encoding="utf-8"?>
<p:tagLst xmlns:a="http://schemas.openxmlformats.org/drawingml/2006/main" xmlns:r="http://schemas.openxmlformats.org/officeDocument/2006/relationships" xmlns:p="http://schemas.openxmlformats.org/presentationml/2006/main">
  <p:tag name="TIMING" val="|4.4"/>
</p:tagLst>
</file>

<file path=ppt/tags/tag47.xml><?xml version="1.0" encoding="utf-8"?>
<p:tagLst xmlns:a="http://schemas.openxmlformats.org/drawingml/2006/main" xmlns:r="http://schemas.openxmlformats.org/officeDocument/2006/relationships" xmlns:p="http://schemas.openxmlformats.org/presentationml/2006/main">
  <p:tag name="TIMING" val="|3.5"/>
</p:tagLst>
</file>

<file path=ppt/tags/tag48.xml><?xml version="1.0" encoding="utf-8"?>
<p:tagLst xmlns:a="http://schemas.openxmlformats.org/drawingml/2006/main" xmlns:r="http://schemas.openxmlformats.org/officeDocument/2006/relationships" xmlns:p="http://schemas.openxmlformats.org/presentationml/2006/main">
  <p:tag name="TIMING" val="|16.1"/>
</p:tagLst>
</file>

<file path=ppt/tags/tag49.xml><?xml version="1.0" encoding="utf-8"?>
<p:tagLst xmlns:a="http://schemas.openxmlformats.org/drawingml/2006/main" xmlns:r="http://schemas.openxmlformats.org/officeDocument/2006/relationships" xmlns:p="http://schemas.openxmlformats.org/presentationml/2006/main">
  <p:tag name="TIMING" val="|4.7|3.8|1.8|1.5|4.1"/>
</p:tagLst>
</file>

<file path=ppt/tags/tag5.xml><?xml version="1.0" encoding="utf-8"?>
<p:tagLst xmlns:a="http://schemas.openxmlformats.org/drawingml/2006/main" xmlns:r="http://schemas.openxmlformats.org/officeDocument/2006/relationships" xmlns:p="http://schemas.openxmlformats.org/presentationml/2006/main">
  <p:tag name="TIMING" val="|7.3|2.7|2.8|2.8|2.1|2.1|2.1"/>
</p:tagLst>
</file>

<file path=ppt/tags/tag50.xml><?xml version="1.0" encoding="utf-8"?>
<p:tagLst xmlns:a="http://schemas.openxmlformats.org/drawingml/2006/main" xmlns:r="http://schemas.openxmlformats.org/officeDocument/2006/relationships" xmlns:p="http://schemas.openxmlformats.org/presentationml/2006/main">
  <p:tag name="TIMING" val="|37.5"/>
</p:tagLst>
</file>

<file path=ppt/tags/tag51.xml><?xml version="1.0" encoding="utf-8"?>
<p:tagLst xmlns:a="http://schemas.openxmlformats.org/drawingml/2006/main" xmlns:r="http://schemas.openxmlformats.org/officeDocument/2006/relationships" xmlns:p="http://schemas.openxmlformats.org/presentationml/2006/main">
  <p:tag name="TIMING" val="|71"/>
</p:tagLst>
</file>

<file path=ppt/tags/tag52.xml><?xml version="1.0" encoding="utf-8"?>
<p:tagLst xmlns:a="http://schemas.openxmlformats.org/drawingml/2006/main" xmlns:r="http://schemas.openxmlformats.org/officeDocument/2006/relationships" xmlns:p="http://schemas.openxmlformats.org/presentationml/2006/main">
  <p:tag name="TIMING" val="|0.8|1.4|2|2.4"/>
</p:tagLst>
</file>

<file path=ppt/tags/tag53.xml><?xml version="1.0" encoding="utf-8"?>
<p:tagLst xmlns:a="http://schemas.openxmlformats.org/drawingml/2006/main" xmlns:r="http://schemas.openxmlformats.org/officeDocument/2006/relationships" xmlns:p="http://schemas.openxmlformats.org/presentationml/2006/main">
  <p:tag name="TIMING" val="|84.7"/>
</p:tagLst>
</file>

<file path=ppt/tags/tag54.xml><?xml version="1.0" encoding="utf-8"?>
<p:tagLst xmlns:a="http://schemas.openxmlformats.org/drawingml/2006/main" xmlns:r="http://schemas.openxmlformats.org/officeDocument/2006/relationships" xmlns:p="http://schemas.openxmlformats.org/presentationml/2006/main">
  <p:tag name="TIMING" val="|20"/>
</p:tagLst>
</file>

<file path=ppt/tags/tag55.xml><?xml version="1.0" encoding="utf-8"?>
<p:tagLst xmlns:a="http://schemas.openxmlformats.org/drawingml/2006/main" xmlns:r="http://schemas.openxmlformats.org/officeDocument/2006/relationships" xmlns:p="http://schemas.openxmlformats.org/presentationml/2006/main">
  <p:tag name="TIMING" val="|9.2"/>
</p:tagLst>
</file>

<file path=ppt/tags/tag56.xml><?xml version="1.0" encoding="utf-8"?>
<p:tagLst xmlns:a="http://schemas.openxmlformats.org/drawingml/2006/main" xmlns:r="http://schemas.openxmlformats.org/officeDocument/2006/relationships" xmlns:p="http://schemas.openxmlformats.org/presentationml/2006/main">
  <p:tag name="TIMING" val="|7.3"/>
</p:tagLst>
</file>

<file path=ppt/tags/tag57.xml><?xml version="1.0" encoding="utf-8"?>
<p:tagLst xmlns:a="http://schemas.openxmlformats.org/drawingml/2006/main" xmlns:r="http://schemas.openxmlformats.org/officeDocument/2006/relationships" xmlns:p="http://schemas.openxmlformats.org/presentationml/2006/main">
  <p:tag name="TIMING" val="|2.7|1.7|1.9"/>
</p:tagLst>
</file>

<file path=ppt/tags/tag58.xml><?xml version="1.0" encoding="utf-8"?>
<p:tagLst xmlns:a="http://schemas.openxmlformats.org/drawingml/2006/main" xmlns:r="http://schemas.openxmlformats.org/officeDocument/2006/relationships" xmlns:p="http://schemas.openxmlformats.org/presentationml/2006/main">
  <p:tag name="TIMING" val="|4.2"/>
</p:tagLst>
</file>

<file path=ppt/tags/tag59.xml><?xml version="1.0" encoding="utf-8"?>
<p:tagLst xmlns:a="http://schemas.openxmlformats.org/drawingml/2006/main" xmlns:r="http://schemas.openxmlformats.org/officeDocument/2006/relationships" xmlns:p="http://schemas.openxmlformats.org/presentationml/2006/main">
  <p:tag name="TIMING" val="|0.5"/>
</p:tagLst>
</file>

<file path=ppt/tags/tag6.xml><?xml version="1.0" encoding="utf-8"?>
<p:tagLst xmlns:a="http://schemas.openxmlformats.org/drawingml/2006/main" xmlns:r="http://schemas.openxmlformats.org/officeDocument/2006/relationships" xmlns:p="http://schemas.openxmlformats.org/presentationml/2006/main">
  <p:tag name="TIMING" val="|8"/>
</p:tagLst>
</file>

<file path=ppt/tags/tag60.xml><?xml version="1.0" encoding="utf-8"?>
<p:tagLst xmlns:a="http://schemas.openxmlformats.org/drawingml/2006/main" xmlns:r="http://schemas.openxmlformats.org/officeDocument/2006/relationships" xmlns:p="http://schemas.openxmlformats.org/presentationml/2006/main">
  <p:tag name="TIMING" val="|3.9"/>
</p:tagLst>
</file>

<file path=ppt/tags/tag61.xml><?xml version="1.0" encoding="utf-8"?>
<p:tagLst xmlns:a="http://schemas.openxmlformats.org/drawingml/2006/main" xmlns:r="http://schemas.openxmlformats.org/officeDocument/2006/relationships" xmlns:p="http://schemas.openxmlformats.org/presentationml/2006/main">
  <p:tag name="TIMING" val="|2.5|5.1|3.4|2.8|2.6"/>
</p:tagLst>
</file>

<file path=ppt/tags/tag62.xml><?xml version="1.0" encoding="utf-8"?>
<p:tagLst xmlns:a="http://schemas.openxmlformats.org/drawingml/2006/main" xmlns:r="http://schemas.openxmlformats.org/officeDocument/2006/relationships" xmlns:p="http://schemas.openxmlformats.org/presentationml/2006/main">
  <p:tag name="TIMING" val="|4.1"/>
</p:tagLst>
</file>

<file path=ppt/tags/tag63.xml><?xml version="1.0" encoding="utf-8"?>
<p:tagLst xmlns:a="http://schemas.openxmlformats.org/drawingml/2006/main" xmlns:r="http://schemas.openxmlformats.org/officeDocument/2006/relationships" xmlns:p="http://schemas.openxmlformats.org/presentationml/2006/main">
  <p:tag name="TIMING" val="|22.9"/>
</p:tagLst>
</file>

<file path=ppt/tags/tag64.xml><?xml version="1.0" encoding="utf-8"?>
<p:tagLst xmlns:a="http://schemas.openxmlformats.org/drawingml/2006/main" xmlns:r="http://schemas.openxmlformats.org/officeDocument/2006/relationships" xmlns:p="http://schemas.openxmlformats.org/presentationml/2006/main">
  <p:tag name="TIMING" val="|13.1"/>
</p:tagLst>
</file>

<file path=ppt/tags/tag65.xml><?xml version="1.0" encoding="utf-8"?>
<p:tagLst xmlns:a="http://schemas.openxmlformats.org/drawingml/2006/main" xmlns:r="http://schemas.openxmlformats.org/officeDocument/2006/relationships" xmlns:p="http://schemas.openxmlformats.org/presentationml/2006/main">
  <p:tag name="TIMING" val="|0.4"/>
</p:tagLst>
</file>

<file path=ppt/tags/tag66.xml><?xml version="1.0" encoding="utf-8"?>
<p:tagLst xmlns:a="http://schemas.openxmlformats.org/drawingml/2006/main" xmlns:r="http://schemas.openxmlformats.org/officeDocument/2006/relationships" xmlns:p="http://schemas.openxmlformats.org/presentationml/2006/main">
  <p:tag name="TIMING" val="|1.4"/>
</p:tagLst>
</file>

<file path=ppt/tags/tag67.xml><?xml version="1.0" encoding="utf-8"?>
<p:tagLst xmlns:a="http://schemas.openxmlformats.org/drawingml/2006/main" xmlns:r="http://schemas.openxmlformats.org/officeDocument/2006/relationships" xmlns:p="http://schemas.openxmlformats.org/presentationml/2006/main">
  <p:tag name="TIMING" val="|1.2|1.2|0.8|2.8|3.9|2.4"/>
</p:tagLst>
</file>

<file path=ppt/tags/tag68.xml><?xml version="1.0" encoding="utf-8"?>
<p:tagLst xmlns:a="http://schemas.openxmlformats.org/drawingml/2006/main" xmlns:r="http://schemas.openxmlformats.org/officeDocument/2006/relationships" xmlns:p="http://schemas.openxmlformats.org/presentationml/2006/main">
  <p:tag name="TIMING" val="|3.8|15.9|6.8"/>
</p:tagLst>
</file>

<file path=ppt/tags/tag69.xml><?xml version="1.0" encoding="utf-8"?>
<p:tagLst xmlns:a="http://schemas.openxmlformats.org/drawingml/2006/main" xmlns:r="http://schemas.openxmlformats.org/officeDocument/2006/relationships" xmlns:p="http://schemas.openxmlformats.org/presentationml/2006/main">
  <p:tag name="TIMING" val="|0.3|2.3"/>
</p:tagLst>
</file>

<file path=ppt/tags/tag7.xml><?xml version="1.0" encoding="utf-8"?>
<p:tagLst xmlns:a="http://schemas.openxmlformats.org/drawingml/2006/main" xmlns:r="http://schemas.openxmlformats.org/officeDocument/2006/relationships" xmlns:p="http://schemas.openxmlformats.org/presentationml/2006/main">
  <p:tag name="TIMING" val="|6.8"/>
</p:tagLst>
</file>

<file path=ppt/tags/tag8.xml><?xml version="1.0" encoding="utf-8"?>
<p:tagLst xmlns:a="http://schemas.openxmlformats.org/drawingml/2006/main" xmlns:r="http://schemas.openxmlformats.org/officeDocument/2006/relationships" xmlns:p="http://schemas.openxmlformats.org/presentationml/2006/main">
  <p:tag name="TIMING" val="|3"/>
</p:tagLst>
</file>

<file path=ppt/tags/tag9.xml><?xml version="1.0" encoding="utf-8"?>
<p:tagLst xmlns:a="http://schemas.openxmlformats.org/drawingml/2006/main" xmlns:r="http://schemas.openxmlformats.org/officeDocument/2006/relationships" xmlns:p="http://schemas.openxmlformats.org/presentationml/2006/main">
  <p:tag name="TIMING" val="|8.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451</TotalTime>
  <Words>3385</Words>
  <Application>Microsoft Office PowerPoint</Application>
  <PresentationFormat>On-screen Show (4:3)</PresentationFormat>
  <Paragraphs>260</Paragraphs>
  <Slides>69</Slides>
  <Notes>0</Notes>
  <HiddenSlides>0</HiddenSlides>
  <MMClips>1</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Default Design</vt:lpstr>
      <vt:lpstr>Heaven &amp; Hell</vt:lpstr>
      <vt:lpstr>Introduction</vt:lpstr>
      <vt:lpstr>Heaven</vt:lpstr>
      <vt:lpstr>Heaven</vt:lpstr>
      <vt:lpstr>We are with God/Christ</vt:lpstr>
      <vt:lpstr>Psalm 16:11</vt:lpstr>
      <vt:lpstr>Isaiah 33:17</vt:lpstr>
      <vt:lpstr>Malachi 3:17</vt:lpstr>
      <vt:lpstr>Matthew 3:12</vt:lpstr>
      <vt:lpstr>John 12:26</vt:lpstr>
      <vt:lpstr>Colossians 3:4</vt:lpstr>
      <vt:lpstr>1 Thessalonians 4 :17</vt:lpstr>
      <vt:lpstr>We are rewarded  for righteous deeds</vt:lpstr>
      <vt:lpstr>Daniel 12:3</vt:lpstr>
      <vt:lpstr>Matthew 25:34-35</vt:lpstr>
      <vt:lpstr>Colossians 1:5-6</vt:lpstr>
      <vt:lpstr>Hebrews 10:34</vt:lpstr>
      <vt:lpstr>1 Peter 1:3-4</vt:lpstr>
      <vt:lpstr>We get a glorified body</vt:lpstr>
      <vt:lpstr>Isaiah 26:19</vt:lpstr>
      <vt:lpstr>Daniel 12:2-3</vt:lpstr>
      <vt:lpstr>Matthew 13:43</vt:lpstr>
      <vt:lpstr>1 Corinthians 15:42-44</vt:lpstr>
      <vt:lpstr>2 Corinthians 5:1-2</vt:lpstr>
      <vt:lpstr>We share in Christ’s reign</vt:lpstr>
      <vt:lpstr>Daniel 7:26-27</vt:lpstr>
      <vt:lpstr>Luke 22:28-30</vt:lpstr>
      <vt:lpstr>1 Corinthians 6:2-3</vt:lpstr>
      <vt:lpstr>Revelation 3:21</vt:lpstr>
      <vt:lpstr>Revelation 20:4</vt:lpstr>
      <vt:lpstr>We live in a place prepared by God/Jesus Himself</vt:lpstr>
      <vt:lpstr>Psalm 23:6</vt:lpstr>
      <vt:lpstr>Matthew 25:34</vt:lpstr>
      <vt:lpstr>John 14:2-3</vt:lpstr>
      <vt:lpstr>Hebrews 12:22-24</vt:lpstr>
      <vt:lpstr>2 Peter 1:10-11</vt:lpstr>
      <vt:lpstr>2 Peter 3:13</vt:lpstr>
      <vt:lpstr>Further Observations</vt:lpstr>
      <vt:lpstr>Heaven</vt:lpstr>
      <vt:lpstr>Hell</vt:lpstr>
      <vt:lpstr>Hell a place of:</vt:lpstr>
      <vt:lpstr>Hell as Darkness</vt:lpstr>
      <vt:lpstr>Matthew 8:12 (Context: Feast w/ Abraham)</vt:lpstr>
      <vt:lpstr>Matthew 22:13 (Parable of Wedding Banquet)</vt:lpstr>
      <vt:lpstr>Matthew 25:30 (Parable of Talents)</vt:lpstr>
      <vt:lpstr>2 Peter 2:4 (Fallen Angels)</vt:lpstr>
      <vt:lpstr>Jude 6 (Fallen Angels)</vt:lpstr>
      <vt:lpstr>Revelation 9:1-2 (Fifth Trumpet)</vt:lpstr>
      <vt:lpstr>Hell as Weeping…</vt:lpstr>
      <vt:lpstr>Matthew 13:41-42 (Parable of Wheat &amp; Weeds)</vt:lpstr>
      <vt:lpstr>Matthew 13:49-50 (Parable of Dragnet)</vt:lpstr>
      <vt:lpstr>Hell as Punishment, etc.</vt:lpstr>
      <vt:lpstr>Matthew 18:34-35 (Parable of Unmerciful Servant)</vt:lpstr>
      <vt:lpstr>Matthew 24:50-51 (Parable of Wicked Servant)</vt:lpstr>
      <vt:lpstr>Matthew 25:46 (Parable of Sheep &amp; Goats)</vt:lpstr>
      <vt:lpstr>Luke 12:46-48</vt:lpstr>
      <vt:lpstr>Hell as Destruction</vt:lpstr>
      <vt:lpstr>Matthew 7:13-14 (Sermon on Mount)</vt:lpstr>
      <vt:lpstr>Matthew 10:28</vt:lpstr>
      <vt:lpstr>2 Thessalonians 1:9</vt:lpstr>
      <vt:lpstr>Hell's Torment as  Eternal &amp; Conscious</vt:lpstr>
      <vt:lpstr>Daniel 12:1-2</vt:lpstr>
      <vt:lpstr>Mark 9:47-48 (Causing Little Ones to Sin)</vt:lpstr>
      <vt:lpstr>Isaiah 66:23-24 (New Heavens &amp; New Earth)</vt:lpstr>
      <vt:lpstr>Revelation 14:9-12</vt:lpstr>
      <vt:lpstr>Revelation 22:14-15</vt:lpstr>
      <vt:lpstr>Hell a place of:</vt:lpstr>
      <vt:lpstr>Some Clarifications</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Heaven &amp; Hell</dc:title>
  <dc:creator>Robert C. Newman</dc:creator>
  <cp:lastModifiedBy>Newman</cp:lastModifiedBy>
  <cp:revision>265</cp:revision>
  <dcterms:created xsi:type="dcterms:W3CDTF">2004-09-10T14:23:48Z</dcterms:created>
  <dcterms:modified xsi:type="dcterms:W3CDTF">2015-07-04T17:42:48Z</dcterms:modified>
</cp:coreProperties>
</file>