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F9380E-4324-4813-B5D7-561A0341259B}" type="slidenum">
              <a:rPr lang="en-US" altLang="en-US"/>
              <a:pPr/>
              <a:t>‹#›</a:t>
            </a:fld>
            <a:endParaRPr lang="en-US" altLang="en-US"/>
          </a:p>
        </p:txBody>
      </p:sp>
    </p:spTree>
    <p:extLst>
      <p:ext uri="{BB962C8B-B14F-4D97-AF65-F5344CB8AC3E}">
        <p14:creationId xmlns:p14="http://schemas.microsoft.com/office/powerpoint/2010/main" val="298527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8B87F2-DA20-42FE-98BD-97980EE97DF5}" type="slidenum">
              <a:rPr lang="en-US" altLang="en-US"/>
              <a:pPr/>
              <a:t>‹#›</a:t>
            </a:fld>
            <a:endParaRPr lang="en-US" altLang="en-US"/>
          </a:p>
        </p:txBody>
      </p:sp>
    </p:spTree>
    <p:extLst>
      <p:ext uri="{BB962C8B-B14F-4D97-AF65-F5344CB8AC3E}">
        <p14:creationId xmlns:p14="http://schemas.microsoft.com/office/powerpoint/2010/main" val="352635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F54567-94B2-4159-B636-30554F082DBA}" type="slidenum">
              <a:rPr lang="en-US" altLang="en-US"/>
              <a:pPr/>
              <a:t>‹#›</a:t>
            </a:fld>
            <a:endParaRPr lang="en-US" altLang="en-US"/>
          </a:p>
        </p:txBody>
      </p:sp>
    </p:spTree>
    <p:extLst>
      <p:ext uri="{BB962C8B-B14F-4D97-AF65-F5344CB8AC3E}">
        <p14:creationId xmlns:p14="http://schemas.microsoft.com/office/powerpoint/2010/main" val="139785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93EC36-5E40-4B7D-8016-159D4E3F232B}" type="slidenum">
              <a:rPr lang="en-US" altLang="en-US"/>
              <a:pPr/>
              <a:t>‹#›</a:t>
            </a:fld>
            <a:endParaRPr lang="en-US" altLang="en-US"/>
          </a:p>
        </p:txBody>
      </p:sp>
    </p:spTree>
    <p:extLst>
      <p:ext uri="{BB962C8B-B14F-4D97-AF65-F5344CB8AC3E}">
        <p14:creationId xmlns:p14="http://schemas.microsoft.com/office/powerpoint/2010/main" val="315299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48822C-8F82-4B48-B40D-5532DECB3983}" type="slidenum">
              <a:rPr lang="en-US" altLang="en-US"/>
              <a:pPr/>
              <a:t>‹#›</a:t>
            </a:fld>
            <a:endParaRPr lang="en-US" altLang="en-US"/>
          </a:p>
        </p:txBody>
      </p:sp>
    </p:spTree>
    <p:extLst>
      <p:ext uri="{BB962C8B-B14F-4D97-AF65-F5344CB8AC3E}">
        <p14:creationId xmlns:p14="http://schemas.microsoft.com/office/powerpoint/2010/main" val="186785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207B8D-D716-49CB-B159-7794305EBFAC}" type="slidenum">
              <a:rPr lang="en-US" altLang="en-US"/>
              <a:pPr/>
              <a:t>‹#›</a:t>
            </a:fld>
            <a:endParaRPr lang="en-US" altLang="en-US"/>
          </a:p>
        </p:txBody>
      </p:sp>
    </p:spTree>
    <p:extLst>
      <p:ext uri="{BB962C8B-B14F-4D97-AF65-F5344CB8AC3E}">
        <p14:creationId xmlns:p14="http://schemas.microsoft.com/office/powerpoint/2010/main" val="245578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DC6212D-E77B-462E-87D5-90F576CD9DC5}" type="slidenum">
              <a:rPr lang="en-US" altLang="en-US"/>
              <a:pPr/>
              <a:t>‹#›</a:t>
            </a:fld>
            <a:endParaRPr lang="en-US" altLang="en-US"/>
          </a:p>
        </p:txBody>
      </p:sp>
    </p:spTree>
    <p:extLst>
      <p:ext uri="{BB962C8B-B14F-4D97-AF65-F5344CB8AC3E}">
        <p14:creationId xmlns:p14="http://schemas.microsoft.com/office/powerpoint/2010/main" val="18003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17BC863-5605-47FE-80C5-FC1703365CF3}" type="slidenum">
              <a:rPr lang="en-US" altLang="en-US"/>
              <a:pPr/>
              <a:t>‹#›</a:t>
            </a:fld>
            <a:endParaRPr lang="en-US" altLang="en-US"/>
          </a:p>
        </p:txBody>
      </p:sp>
    </p:spTree>
    <p:extLst>
      <p:ext uri="{BB962C8B-B14F-4D97-AF65-F5344CB8AC3E}">
        <p14:creationId xmlns:p14="http://schemas.microsoft.com/office/powerpoint/2010/main" val="349002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47BC320-CF4B-4F38-80FD-A40DF9E5E2B0}" type="slidenum">
              <a:rPr lang="en-US" altLang="en-US"/>
              <a:pPr/>
              <a:t>‹#›</a:t>
            </a:fld>
            <a:endParaRPr lang="en-US" altLang="en-US"/>
          </a:p>
        </p:txBody>
      </p:sp>
    </p:spTree>
    <p:extLst>
      <p:ext uri="{BB962C8B-B14F-4D97-AF65-F5344CB8AC3E}">
        <p14:creationId xmlns:p14="http://schemas.microsoft.com/office/powerpoint/2010/main" val="30880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5F534A-0139-41E0-A677-85906330EE3C}" type="slidenum">
              <a:rPr lang="en-US" altLang="en-US"/>
              <a:pPr/>
              <a:t>‹#›</a:t>
            </a:fld>
            <a:endParaRPr lang="en-US" altLang="en-US"/>
          </a:p>
        </p:txBody>
      </p:sp>
    </p:spTree>
    <p:extLst>
      <p:ext uri="{BB962C8B-B14F-4D97-AF65-F5344CB8AC3E}">
        <p14:creationId xmlns:p14="http://schemas.microsoft.com/office/powerpoint/2010/main" val="387125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A40829-BA5B-49BF-B6A6-9E5BBA9D753B}" type="slidenum">
              <a:rPr lang="en-US" altLang="en-US"/>
              <a:pPr/>
              <a:t>‹#›</a:t>
            </a:fld>
            <a:endParaRPr lang="en-US" altLang="en-US"/>
          </a:p>
        </p:txBody>
      </p:sp>
    </p:spTree>
    <p:extLst>
      <p:ext uri="{BB962C8B-B14F-4D97-AF65-F5344CB8AC3E}">
        <p14:creationId xmlns:p14="http://schemas.microsoft.com/office/powerpoint/2010/main" val="1386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ACCF95-D8CA-42E2-97C8-939B6C4D8B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bakkuk"/>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1841500" y="609600"/>
            <a:ext cx="5461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533400" y="2133600"/>
            <a:ext cx="8153400" cy="1470025"/>
          </a:xfrm>
        </p:spPr>
        <p:txBody>
          <a:bodyPr/>
          <a:lstStyle/>
          <a:p>
            <a:r>
              <a:rPr lang="en-US" altLang="en-US" sz="4000"/>
              <a:t>Habakkuk:</a:t>
            </a:r>
            <a:br>
              <a:rPr lang="en-US" altLang="en-US" sz="4000"/>
            </a:br>
            <a:r>
              <a:rPr lang="en-US" altLang="en-US" sz="4000"/>
              <a:t>Through the Dark Valley with God</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Habakkuk.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86245"/>
            <a:ext cx="609600" cy="609600"/>
          </a:xfrm>
          <a:prstGeom prst="rect">
            <a:avLst/>
          </a:prstGeom>
        </p:spPr>
      </p:pic>
    </p:spTree>
    <p:custDataLst>
      <p:tags r:id="rId1"/>
    </p:custDataLst>
  </p:cSld>
  <p:clrMapOvr>
    <a:masterClrMapping/>
  </p:clrMapOvr>
  <p:transition advTm="1832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Second Complaint</a:t>
            </a:r>
          </a:p>
        </p:txBody>
      </p:sp>
      <p:sp>
        <p:nvSpPr>
          <p:cNvPr id="15364" name="Text Box 4"/>
          <p:cNvSpPr txBox="1">
            <a:spLocks noChangeArrowheads="1"/>
          </p:cNvSpPr>
          <p:nvPr/>
        </p:nvSpPr>
        <p:spPr bwMode="auto">
          <a:xfrm>
            <a:off x="533400" y="1447800"/>
            <a:ext cx="8077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Hab 1:12 (NIV) O LORD, are you not from everlasting? My God, my Holy One, we will not die. O LORD, you have appointed them to execute judgment; O Rock, you have ordained them to punish. 13 Your eyes are too pure to look on evil; you cannot tolerate wrong. Why then do you tolerate the treacherous? Why are you silent while the wicked swallow up those more righteous than themselves? 14 You have made men like fish in the sea, like sea creatures that have no ruler. 15 The wicked foe pulls all of them up with hooks, he catches them in his net, he gathers them up in his dragnet; and so he rejoices and is glad. 16 Therefore he sacrifices to his net and burns incense to his dragnet, for by his net he lives in luxury and enjoys the choicest food. 17 Is he to keep on emptying his net, destroying nations without mercy? 2:1 I will stand at my watch and station myself on the ramparts; I will look to see what he will say to me, and what answer I am to give to this complaint. </a:t>
            </a:r>
          </a:p>
        </p:txBody>
      </p:sp>
    </p:spTree>
    <p:custDataLst>
      <p:tags r:id="rId1"/>
    </p:custDataLst>
  </p:cSld>
  <p:clrMapOvr>
    <a:masterClrMapping/>
  </p:clrMapOvr>
  <p:transition advTm="61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Second Complaint</a:t>
            </a:r>
          </a:p>
        </p:txBody>
      </p:sp>
      <p:sp>
        <p:nvSpPr>
          <p:cNvPr id="17411" name="Rectangle 3"/>
          <p:cNvSpPr>
            <a:spLocks noGrp="1" noChangeArrowheads="1"/>
          </p:cNvSpPr>
          <p:nvPr>
            <p:ph type="body" idx="1"/>
          </p:nvPr>
        </p:nvSpPr>
        <p:spPr>
          <a:xfrm>
            <a:off x="457200" y="1600200"/>
            <a:ext cx="8382000" cy="4525963"/>
          </a:xfrm>
        </p:spPr>
        <p:txBody>
          <a:bodyPr/>
          <a:lstStyle/>
          <a:p>
            <a:r>
              <a:rPr lang="en-US" altLang="en-US" b="1"/>
              <a:t>How can you let such wicked conquerors destroy those more righteous than themselves?</a:t>
            </a:r>
            <a:endParaRPr lang="en-US" altLang="en-US"/>
          </a:p>
          <a:p>
            <a:r>
              <a:rPr lang="en-US" altLang="en-US"/>
              <a:t>Babylonians certainly more wicked than the Israelites, though possibly not when their different level of light taken into account.</a:t>
            </a:r>
          </a:p>
          <a:p>
            <a:r>
              <a:rPr lang="en-US" altLang="en-US"/>
              <a:t>But many righteous in Israel will also suffer.</a:t>
            </a:r>
          </a:p>
          <a:p>
            <a:r>
              <a:rPr lang="en-US" altLang="en-US"/>
              <a:t>Similarly in our case.</a:t>
            </a:r>
            <a:endParaRPr lang="en-US" altLang="en-US" b="1"/>
          </a:p>
        </p:txBody>
      </p:sp>
    </p:spTree>
    <p:custDataLst>
      <p:tags r:id="rId1"/>
    </p:custDataLst>
  </p:cSld>
  <p:clrMapOvr>
    <a:masterClrMapping/>
  </p:clrMapOvr>
  <p:transition advTm="555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Belshazzar's%20Feas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57325" y="889000"/>
            <a:ext cx="6229350" cy="5080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ctrTitle"/>
          </p:nvPr>
        </p:nvSpPr>
        <p:spPr/>
        <p:txBody>
          <a:bodyPr/>
          <a:lstStyle/>
          <a:p>
            <a:r>
              <a:rPr lang="en-US" altLang="en-US"/>
              <a:t>God’s Second Answer</a:t>
            </a:r>
          </a:p>
        </p:txBody>
      </p:sp>
      <p:sp>
        <p:nvSpPr>
          <p:cNvPr id="18435" name="Rectangle 3"/>
          <p:cNvSpPr>
            <a:spLocks noGrp="1" noChangeArrowheads="1"/>
          </p:cNvSpPr>
          <p:nvPr>
            <p:ph type="subTitle" idx="1"/>
          </p:nvPr>
        </p:nvSpPr>
        <p:spPr/>
        <p:txBody>
          <a:bodyPr/>
          <a:lstStyle/>
          <a:p>
            <a:r>
              <a:rPr lang="en-US" altLang="en-US"/>
              <a:t>Habakkuk 2:2-20</a:t>
            </a:r>
          </a:p>
        </p:txBody>
      </p:sp>
    </p:spTree>
    <p:custDataLst>
      <p:tags r:id="rId1"/>
    </p:custDataLst>
  </p:cSld>
  <p:clrMapOvr>
    <a:masterClrMapping/>
  </p:clrMapOvr>
  <p:transition advTm="8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13"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God’s Second Answer</a:t>
            </a:r>
          </a:p>
        </p:txBody>
      </p:sp>
      <p:sp>
        <p:nvSpPr>
          <p:cNvPr id="19460" name="Text Box 4"/>
          <p:cNvSpPr txBox="1">
            <a:spLocks noChangeArrowheads="1"/>
          </p:cNvSpPr>
          <p:nvPr/>
        </p:nvSpPr>
        <p:spPr bwMode="auto">
          <a:xfrm>
            <a:off x="685800" y="1447800"/>
            <a:ext cx="7696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Hab 2:2 (NIV) Then the LORD replied: "Write down the revelation and make it plain on tablets so that a herald may run with it. 3 For the revelation awaits an appointed time; it speaks of the end and will not prove false. Though it linger, wait for it; it will certainly come and will not delay. 4 See, he is puffed up; his desires are not upright</a:t>
            </a:r>
            <a:r>
              <a:rPr lang="en-US" altLang="en-US" sz="2000">
                <a:latin typeface="WP TypographicSymbols" pitchFamily="2" charset="0"/>
              </a:rPr>
              <a:t>n</a:t>
            </a:r>
            <a:r>
              <a:rPr lang="en-US" altLang="en-US" sz="2000"/>
              <a:t> but the righteous will live by his faith</a:t>
            </a:r>
            <a:r>
              <a:rPr lang="en-US" altLang="en-US" sz="2000">
                <a:latin typeface="WP TypographicSymbols" pitchFamily="2" charset="0"/>
              </a:rPr>
              <a:t>n </a:t>
            </a:r>
            <a:r>
              <a:rPr lang="en-US" altLang="en-US" sz="2000"/>
              <a:t>5 indeed, wine betrays him; he is arrogant and never at rest. Because he is as greedy as the grave and like death is never satisfied, he gathers to himself all the nations and takes captive all the peoples. 6 Will not all of them taunt him with ridicule and scorn, saying, "`Woe to him who piles up stolen goods and makes himself wealthy by extortion! How long must this go on?' 7 Will not your debtors suddenly arise? Will they not wake up and make you tremble? Then you will become their victim. 8 Because you have plundered many nations, the peoples who are left will plunder you. For you have shed man's blood; you have destroyed lands and cities and everyone in them. </a:t>
            </a:r>
          </a:p>
        </p:txBody>
      </p:sp>
    </p:spTree>
    <p:custDataLst>
      <p:tags r:id="rId1"/>
    </p:custDataLst>
  </p:cSld>
  <p:clrMapOvr>
    <a:masterClrMapping/>
  </p:clrMapOvr>
  <p:transition advTm="62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ltLang="en-US"/>
              <a:t>God’s Second Answer</a:t>
            </a:r>
          </a:p>
        </p:txBody>
      </p:sp>
      <p:sp>
        <p:nvSpPr>
          <p:cNvPr id="21509" name="Text Box 5"/>
          <p:cNvSpPr txBox="1">
            <a:spLocks noChangeArrowheads="1"/>
          </p:cNvSpPr>
          <p:nvPr/>
        </p:nvSpPr>
        <p:spPr bwMode="auto">
          <a:xfrm>
            <a:off x="914400" y="1524000"/>
            <a:ext cx="7315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Hab 2:9 "Woe to him who builds his realm by unjust gain to set his nest on high, to escape the clutches of ruin! 10 You have plotted the ruin of many peoples, shaming your own house and forfeiting your life. 11 The stones of the wall will cry out, and the beams of the woodwork will echo it. 12 Woe to him who builds a city with bloodshed and establishes a town by crime! 13 Has not the LORD Almighty determined that the people's labor is only fuel for the fire, that the nations exhaust themselves for nothing? 14 For the earth will be filled with the knowledge of the glory of the LORD, as the waters cover the sea. 15 Woe to him who gives drink to his neighbors, pouring it from the wineskin till they are drunk, so that he can gaze on their naked bodies. 16 You will be filled with shame instead of glory. Now it is your turn! Drink and be exposed! The cup from the LORD's right hand is coming around to you, and disgrace will cover your glory. </a:t>
            </a:r>
          </a:p>
        </p:txBody>
      </p:sp>
    </p:spTree>
    <p:custDataLst>
      <p:tags r:id="rId1"/>
    </p:custDataLst>
  </p:cSld>
  <p:clrMapOvr>
    <a:masterClrMapping/>
  </p:clrMapOvr>
  <p:transition advTm="53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heckerboard(across)">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ltLang="en-US"/>
              <a:t>God’s Second Answer</a:t>
            </a:r>
          </a:p>
        </p:txBody>
      </p:sp>
      <p:sp>
        <p:nvSpPr>
          <p:cNvPr id="23557" name="Text Box 5"/>
          <p:cNvSpPr txBox="1">
            <a:spLocks noChangeArrowheads="1"/>
          </p:cNvSpPr>
          <p:nvPr/>
        </p:nvSpPr>
        <p:spPr bwMode="auto">
          <a:xfrm>
            <a:off x="914400" y="14478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Hab 2:17 "The violence you have done to Lebanon will overwhelm you, and your destruction of animals will terrify you. For you have shed man's blood; you have destroyed lands and cities and everyone in them. 18 Of what value is an idol, since a man has carved it? Or an image that teaches lies? For he who makes it trusts in his own creation; he makes idols that cannot speak. 19 Woe to him who says to wood, `Come to life!' Or to lifeless stone, `Wake up!' Can it give guidance? It is covered with gold and silver; there is no breath in it. 20 But the LORD is in his holy temple; let all the earth be silent before him." </a:t>
            </a:r>
          </a:p>
        </p:txBody>
      </p:sp>
    </p:spTree>
    <p:custDataLst>
      <p:tags r:id="rId1"/>
    </p:custDataLst>
  </p:cSld>
  <p:clrMapOvr>
    <a:masterClrMapping/>
  </p:clrMapOvr>
  <p:transition advTm="394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God’s Second Answer</a:t>
            </a:r>
          </a:p>
        </p:txBody>
      </p:sp>
      <p:sp>
        <p:nvSpPr>
          <p:cNvPr id="25603" name="Rectangle 3"/>
          <p:cNvSpPr>
            <a:spLocks noGrp="1" noChangeArrowheads="1"/>
          </p:cNvSpPr>
          <p:nvPr>
            <p:ph type="body" idx="1"/>
          </p:nvPr>
        </p:nvSpPr>
        <p:spPr/>
        <p:txBody>
          <a:bodyPr/>
          <a:lstStyle/>
          <a:p>
            <a:r>
              <a:rPr lang="en-US" altLang="en-US" b="1"/>
              <a:t>Depend on Me; the wicked (including the conquerors) will get what they deserve, and the righteous what they hope for.</a:t>
            </a:r>
            <a:endParaRPr lang="en-US" altLang="en-US"/>
          </a:p>
          <a:p>
            <a:r>
              <a:rPr lang="en-US" altLang="en-US"/>
              <a:t>God doesn’t deal here with the relative levels of light each receives, but with the response of wicked and righteous.</a:t>
            </a:r>
            <a:endParaRPr lang="en-US" altLang="en-US" b="1"/>
          </a:p>
        </p:txBody>
      </p:sp>
    </p:spTree>
    <p:custDataLst>
      <p:tags r:id="rId1"/>
    </p:custDataLst>
  </p:cSld>
  <p:clrMapOvr>
    <a:masterClrMapping/>
  </p:clrMapOvr>
  <p:transition advTm="296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God’s Second Answer</a:t>
            </a:r>
          </a:p>
        </p:txBody>
      </p:sp>
      <p:sp>
        <p:nvSpPr>
          <p:cNvPr id="26627" name="Rectangle 3"/>
          <p:cNvSpPr>
            <a:spLocks noGrp="1" noChangeArrowheads="1"/>
          </p:cNvSpPr>
          <p:nvPr>
            <p:ph type="body" idx="1"/>
          </p:nvPr>
        </p:nvSpPr>
        <p:spPr/>
        <p:txBody>
          <a:bodyPr/>
          <a:lstStyle/>
          <a:p>
            <a:r>
              <a:rPr lang="en-US" altLang="en-US"/>
              <a:t>The problem of delay (2:2-5):</a:t>
            </a:r>
          </a:p>
          <a:p>
            <a:pPr lvl="1"/>
            <a:r>
              <a:rPr lang="en-US" altLang="en-US"/>
              <a:t>The wicked become arrogant.</a:t>
            </a:r>
          </a:p>
          <a:p>
            <a:pPr lvl="1"/>
            <a:r>
              <a:rPr lang="en-US" altLang="en-US"/>
              <a:t>Eccl 8:11 (NIV) When the sentence for a crime is not quickly carried out, the hearts of the people are filled with schemes to do wrong. </a:t>
            </a:r>
          </a:p>
          <a:p>
            <a:pPr lvl="1"/>
            <a:r>
              <a:rPr lang="en-US" altLang="en-US"/>
              <a:t>The righteous must live by faith/faithfulness.</a:t>
            </a:r>
          </a:p>
        </p:txBody>
      </p:sp>
    </p:spTree>
    <p:custDataLst>
      <p:tags r:id="rId1"/>
    </p:custDataLst>
  </p:cSld>
  <p:clrMapOvr>
    <a:masterClrMapping/>
  </p:clrMapOvr>
  <p:transition advTm="452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God’s Second Answer</a:t>
            </a:r>
          </a:p>
        </p:txBody>
      </p:sp>
      <p:sp>
        <p:nvSpPr>
          <p:cNvPr id="27651"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Woes to the wicked (2:6-20) – appears to be generalized so as to have application both to the wicked in Israel &amp; their Babylonian conquerors; also to the wicked in our society</a:t>
            </a:r>
          </a:p>
          <a:p>
            <a:pPr lvl="1">
              <a:lnSpc>
                <a:spcPct val="90000"/>
              </a:lnSpc>
            </a:pPr>
            <a:r>
              <a:rPr lang="en-US" altLang="en-US"/>
              <a:t>Plunderers (6-8) to be plundered</a:t>
            </a:r>
          </a:p>
          <a:p>
            <a:pPr lvl="1">
              <a:lnSpc>
                <a:spcPct val="90000"/>
              </a:lnSpc>
            </a:pPr>
            <a:r>
              <a:rPr lang="en-US" altLang="en-US"/>
              <a:t>Unjust (9-11) to get justice</a:t>
            </a:r>
          </a:p>
          <a:p>
            <a:pPr lvl="1">
              <a:lnSpc>
                <a:spcPct val="90000"/>
              </a:lnSpc>
            </a:pPr>
            <a:r>
              <a:rPr lang="en-US" altLang="en-US"/>
              <a:t>Greedy (12-14) to lose all</a:t>
            </a:r>
          </a:p>
          <a:p>
            <a:pPr lvl="1">
              <a:lnSpc>
                <a:spcPct val="90000"/>
              </a:lnSpc>
            </a:pPr>
            <a:r>
              <a:rPr lang="en-US" altLang="en-US"/>
              <a:t>Seducers (15-17) overwhelmed by violence</a:t>
            </a:r>
          </a:p>
          <a:p>
            <a:pPr lvl="1">
              <a:lnSpc>
                <a:spcPct val="90000"/>
              </a:lnSpc>
            </a:pPr>
            <a:r>
              <a:rPr lang="en-US" altLang="en-US"/>
              <a:t>Idolators (18-20) to face the real God</a:t>
            </a:r>
          </a:p>
        </p:txBody>
      </p:sp>
    </p:spTree>
    <p:custDataLst>
      <p:tags r:id="rId1"/>
    </p:custDataLst>
  </p:cSld>
  <p:clrMapOvr>
    <a:masterClrMapping/>
  </p:clrMapOvr>
  <p:transition advTm="559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abakuk"/>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ctrTitle"/>
          </p:nvPr>
        </p:nvSpPr>
        <p:spPr/>
        <p:txBody>
          <a:bodyPr/>
          <a:lstStyle/>
          <a:p>
            <a:r>
              <a:rPr lang="en-US" altLang="en-US"/>
              <a:t>Habakkuk’s Response:</a:t>
            </a:r>
            <a:br>
              <a:rPr lang="en-US" altLang="en-US"/>
            </a:br>
            <a:r>
              <a:rPr lang="en-US" altLang="en-US"/>
              <a:t>Prayer &amp; Trust</a:t>
            </a:r>
          </a:p>
        </p:txBody>
      </p:sp>
      <p:sp>
        <p:nvSpPr>
          <p:cNvPr id="28677" name="Rectangle 5"/>
          <p:cNvSpPr>
            <a:spLocks noGrp="1" noChangeArrowheads="1"/>
          </p:cNvSpPr>
          <p:nvPr>
            <p:ph type="subTitle" idx="1"/>
          </p:nvPr>
        </p:nvSpPr>
        <p:spPr/>
        <p:txBody>
          <a:bodyPr/>
          <a:lstStyle/>
          <a:p>
            <a:r>
              <a:rPr lang="en-US" altLang="en-US"/>
              <a:t>Habakkuk 3</a:t>
            </a:r>
          </a:p>
        </p:txBody>
      </p:sp>
    </p:spTree>
    <p:custDataLst>
      <p:tags r:id="rId1"/>
    </p:custDataLst>
  </p:cSld>
  <p:clrMapOvr>
    <a:masterClrMapping/>
  </p:clrMapOvr>
  <p:transition advTm="94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13"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Background</a:t>
            </a:r>
          </a:p>
        </p:txBody>
      </p:sp>
      <p:sp>
        <p:nvSpPr>
          <p:cNvPr id="3075" name="Rectangle 3"/>
          <p:cNvSpPr>
            <a:spLocks noGrp="1" noChangeArrowheads="1"/>
          </p:cNvSpPr>
          <p:nvPr>
            <p:ph type="body" idx="1"/>
          </p:nvPr>
        </p:nvSpPr>
        <p:spPr/>
        <p:txBody>
          <a:bodyPr/>
          <a:lstStyle/>
          <a:p>
            <a:r>
              <a:rPr lang="en-US" altLang="en-US"/>
              <a:t>Author: Habakkuk, otherwise unknown.</a:t>
            </a:r>
          </a:p>
          <a:p>
            <a:r>
              <a:rPr lang="en-US" altLang="en-US"/>
              <a:t>Place: Judah, the Southern Kingdom of Israel, shortly before the Babylonian captivity</a:t>
            </a:r>
          </a:p>
          <a:p>
            <a:r>
              <a:rPr lang="en-US" altLang="en-US"/>
              <a:t>Date: Probably about 605 BC</a:t>
            </a:r>
          </a:p>
          <a:p>
            <a:r>
              <a:rPr lang="en-US" altLang="en-US"/>
              <a:t>Setting: A time of rampant sin in Judean society</a:t>
            </a:r>
          </a:p>
        </p:txBody>
      </p:sp>
    </p:spTree>
    <p:custDataLst>
      <p:tags r:id="rId1"/>
    </p:custDataLst>
  </p:cSld>
  <p:clrMapOvr>
    <a:masterClrMapping/>
  </p:clrMapOvr>
  <p:transition advTm="362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Habakkuk’s Response</a:t>
            </a:r>
          </a:p>
        </p:txBody>
      </p:sp>
      <p:sp>
        <p:nvSpPr>
          <p:cNvPr id="30724" name="Text Box 4"/>
          <p:cNvSpPr txBox="1">
            <a:spLocks noChangeArrowheads="1"/>
          </p:cNvSpPr>
          <p:nvPr/>
        </p:nvSpPr>
        <p:spPr bwMode="auto">
          <a:xfrm>
            <a:off x="609600" y="12954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Hab 3:1 (NIV) A prayer of Habakkuk the prophet. On shigionoth. 2 LORD, I have heard of your fame; I stand in awe of your deeds, O LORD. Renew them in our day, in our time make them known; in wrath remember mercy. 3 God came from Teman, the Holy One from Mount Paran. His glory covered the heavens and his praise filled the earth. 4 His splendor was like the sunrise; rays flashed from his hand, where his power was hidden. 5 Plague went before him; pestilence followed his steps. 6 He stood, and shook the earth; he looked, and made the nations tremble. The ancient mountains crumbled and the age-old hills collapsed. His ways are eternal. 7 I saw the tents of Cushan in distress, the dwellings of Midian in anguish. </a:t>
            </a:r>
          </a:p>
        </p:txBody>
      </p:sp>
    </p:spTree>
    <p:custDataLst>
      <p:tags r:id="rId1"/>
    </p:custDataLst>
  </p:cSld>
  <p:clrMapOvr>
    <a:masterClrMapping/>
  </p:clrMapOvr>
  <p:transition advTm="555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ltLang="en-US"/>
              <a:t>Habakkuk’s Response</a:t>
            </a:r>
          </a:p>
        </p:txBody>
      </p:sp>
      <p:sp>
        <p:nvSpPr>
          <p:cNvPr id="32773" name="Text Box 5"/>
          <p:cNvSpPr txBox="1">
            <a:spLocks noChangeArrowheads="1"/>
          </p:cNvSpPr>
          <p:nvPr/>
        </p:nvSpPr>
        <p:spPr bwMode="auto">
          <a:xfrm>
            <a:off x="838200" y="1447800"/>
            <a:ext cx="7848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Hab 3:8 Were you angry with the rivers, O LORD? Was your wrath against the streams? Did you rage against the sea when you rode with your horses and your victorious chariots? 9 You uncovered your bow, </a:t>
            </a:r>
          </a:p>
          <a:p>
            <a:r>
              <a:rPr lang="en-US" altLang="en-US" sz="2400"/>
              <a:t>you called for many arrows. You split the earth with rivers; 10 the mountains saw you and writhed. Torrents of water swept by; the deep roared and lifted its waves on high. 11 Sun and moon stood still in the heavens at the glint of your flying arrows, at the lightning of your flashing spear. 12 In wrath you strode through the earth and in anger you threshed the nations. 13 You came out to deliver your people, to save your anointed one. You crushed the leader of the land of wickedness, you stripped him from head to foot. </a:t>
            </a:r>
          </a:p>
        </p:txBody>
      </p:sp>
    </p:spTree>
    <p:custDataLst>
      <p:tags r:id="rId1"/>
    </p:custDataLst>
  </p:cSld>
  <p:clrMapOvr>
    <a:masterClrMapping/>
  </p:clrMapOvr>
  <p:transition advTm="38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checkerboard(across)">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a:t>Habakkuk’s Response</a:t>
            </a:r>
          </a:p>
        </p:txBody>
      </p:sp>
      <p:sp>
        <p:nvSpPr>
          <p:cNvPr id="34821" name="Text Box 5"/>
          <p:cNvSpPr txBox="1">
            <a:spLocks noChangeArrowheads="1"/>
          </p:cNvSpPr>
          <p:nvPr/>
        </p:nvSpPr>
        <p:spPr bwMode="auto">
          <a:xfrm>
            <a:off x="533400" y="1371600"/>
            <a:ext cx="8305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Hab 3:14 With his own spear you pierced his head when his warriors stormed out to scatter us, gloating as though about to devour the wretched who were in hiding. 15 You trampled the sea with your horses, churning the great waters. 16 I heard and my heart pounded, my lips quivered at the sound; decay crept into my bones, and my legs trembled. Yet I will wait patiently for the day of calamity to come on the nation invading us. 17 Though the fig tree does not bud and there are no grapes on the vines, though the olive crop fails and the fields produce no food, though there are no sheep in the pen and no cattle in the stalls, 18 yet I will rejoice in the LORD, I will be joyful in God my Savior. 19 The Sovereign LORD is my strength; he makes my feet like the feet of a deer, he enables me to go on the heights. </a:t>
            </a:r>
          </a:p>
        </p:txBody>
      </p:sp>
    </p:spTree>
    <p:custDataLst>
      <p:tags r:id="rId1"/>
    </p:custDataLst>
  </p:cSld>
  <p:clrMapOvr>
    <a:masterClrMapping/>
  </p:clrMapOvr>
  <p:transition advTm="516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Habakkuk’s Response</a:t>
            </a:r>
          </a:p>
        </p:txBody>
      </p:sp>
      <p:sp>
        <p:nvSpPr>
          <p:cNvPr id="36867" name="Rectangle 3"/>
          <p:cNvSpPr>
            <a:spLocks noGrp="1" noChangeArrowheads="1"/>
          </p:cNvSpPr>
          <p:nvPr>
            <p:ph type="body" idx="1"/>
          </p:nvPr>
        </p:nvSpPr>
        <p:spPr/>
        <p:txBody>
          <a:bodyPr/>
          <a:lstStyle/>
          <a:p>
            <a:pPr>
              <a:buFontTx/>
              <a:buNone/>
            </a:pPr>
            <a:r>
              <a:rPr lang="en-US" altLang="en-US" b="1"/>
              <a:t>He calls on God to intervene (2).</a:t>
            </a:r>
            <a:endParaRPr lang="en-US" altLang="en-US"/>
          </a:p>
          <a:p>
            <a:pPr>
              <a:buFontTx/>
              <a:buNone/>
            </a:pPr>
            <a:r>
              <a:rPr lang="en-US" altLang="en-US" b="1"/>
              <a:t>God’s intervention (3-15)</a:t>
            </a:r>
            <a:endParaRPr lang="en-US" altLang="en-US"/>
          </a:p>
          <a:p>
            <a:r>
              <a:rPr lang="en-US" altLang="en-US"/>
              <a:t>Uses imagery from the Exodus.</a:t>
            </a:r>
          </a:p>
          <a:p>
            <a:r>
              <a:rPr lang="en-US" altLang="en-US"/>
              <a:t>Uses imagery from various theophanies.</a:t>
            </a:r>
          </a:p>
          <a:p>
            <a:r>
              <a:rPr lang="en-US" altLang="en-US"/>
              <a:t>See Divine Warrior motif.</a:t>
            </a:r>
          </a:p>
          <a:p>
            <a:r>
              <a:rPr lang="en-US" altLang="en-US"/>
              <a:t>Looks to the end of the age.</a:t>
            </a:r>
            <a:endParaRPr lang="en-US" altLang="en-US" b="1"/>
          </a:p>
        </p:txBody>
      </p:sp>
    </p:spTree>
    <p:custDataLst>
      <p:tags r:id="rId1"/>
    </p:custDataLst>
  </p:cSld>
  <p:clrMapOvr>
    <a:masterClrMapping/>
  </p:clrMapOvr>
  <p:transition advTm="387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Habakkuk’s Response</a:t>
            </a:r>
          </a:p>
        </p:txBody>
      </p:sp>
      <p:sp>
        <p:nvSpPr>
          <p:cNvPr id="37891" name="Rectangle 3"/>
          <p:cNvSpPr>
            <a:spLocks noGrp="1" noChangeArrowheads="1"/>
          </p:cNvSpPr>
          <p:nvPr>
            <p:ph type="body" idx="1"/>
          </p:nvPr>
        </p:nvSpPr>
        <p:spPr/>
        <p:txBody>
          <a:bodyPr/>
          <a:lstStyle/>
          <a:p>
            <a:pPr>
              <a:buFontTx/>
              <a:buNone/>
            </a:pPr>
            <a:r>
              <a:rPr lang="en-US" altLang="en-US" b="1"/>
              <a:t>Habakkuk’s reponse to this (16-19)</a:t>
            </a:r>
            <a:endParaRPr lang="en-US" altLang="en-US"/>
          </a:p>
          <a:p>
            <a:r>
              <a:rPr lang="en-US" altLang="en-US"/>
              <a:t>He is filled with fear &amp; trembling (16a).</a:t>
            </a:r>
          </a:p>
          <a:p>
            <a:r>
              <a:rPr lang="en-US" altLang="en-US"/>
              <a:t>He will trust in the face of disaster &amp; famine (16b-18).</a:t>
            </a:r>
          </a:p>
          <a:p>
            <a:pPr lvl="1"/>
            <a:r>
              <a:rPr lang="en-US" altLang="en-US"/>
              <a:t>The just will live by faith/faithfulness.</a:t>
            </a:r>
          </a:p>
          <a:p>
            <a:r>
              <a:rPr lang="en-US" altLang="en-US"/>
              <a:t>God is my strength &amp; protection (19).</a:t>
            </a:r>
          </a:p>
          <a:p>
            <a:pPr lvl="1"/>
            <a:r>
              <a:rPr lang="en-US" altLang="en-US"/>
              <a:t>Not just a dark future, but a dark valley (or tunnel) this side of a bright future.</a:t>
            </a:r>
            <a:endParaRPr lang="en-US" altLang="en-US" b="1"/>
          </a:p>
        </p:txBody>
      </p:sp>
    </p:spTree>
    <p:custDataLst>
      <p:tags r:id="rId1"/>
    </p:custDataLst>
  </p:cSld>
  <p:clrMapOvr>
    <a:masterClrMapping/>
  </p:clrMapOvr>
  <p:transition advTm="49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070904flight17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43000" y="693738"/>
            <a:ext cx="6858000" cy="5470525"/>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ctrTitle"/>
          </p:nvPr>
        </p:nvSpPr>
        <p:spPr/>
        <p:txBody>
          <a:bodyPr/>
          <a:lstStyle/>
          <a:p>
            <a:r>
              <a:rPr lang="en-US" altLang="en-US"/>
              <a:t>Our Response?</a:t>
            </a:r>
          </a:p>
        </p:txBody>
      </p:sp>
      <p:sp>
        <p:nvSpPr>
          <p:cNvPr id="38915" name="Rectangle 3"/>
          <p:cNvSpPr>
            <a:spLocks noGrp="1" noChangeArrowheads="1"/>
          </p:cNvSpPr>
          <p:nvPr>
            <p:ph type="subTitle" idx="1"/>
          </p:nvPr>
        </p:nvSpPr>
        <p:spPr/>
        <p:txBody>
          <a:bodyPr/>
          <a:lstStyle/>
          <a:p>
            <a:r>
              <a:rPr lang="en-US" altLang="en-US"/>
              <a:t>How will we respond if some such disaster comes upon us?</a:t>
            </a:r>
          </a:p>
        </p:txBody>
      </p:sp>
    </p:spTree>
    <p:custDataLst>
      <p:tags r:id="rId1"/>
    </p:custDataLst>
  </p:cSld>
  <p:clrMapOvr>
    <a:masterClrMapping/>
  </p:clrMapOvr>
  <p:transition advTm="303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13"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Like Habakkuk?</a:t>
            </a:r>
          </a:p>
        </p:txBody>
      </p:sp>
      <p:sp>
        <p:nvSpPr>
          <p:cNvPr id="43012" name="Text Box 4"/>
          <p:cNvSpPr txBox="1">
            <a:spLocks noChangeArrowheads="1"/>
          </p:cNvSpPr>
          <p:nvPr/>
        </p:nvSpPr>
        <p:spPr bwMode="auto">
          <a:xfrm>
            <a:off x="914400" y="17526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Hab 3:17 Though the fig tree does not bud and there are no grapes on the vines, though the olive crop fails and the fields produce no food, though there are no sheep in the pen and no cattle in the stalls, 18 yet I will rejoice in the LORD, I will be joyful in God my Savior. 19 The Sovereign LORD is my strength; he makes my feet like the feet of a deer, he enables me to go on the heights. </a:t>
            </a:r>
          </a:p>
        </p:txBody>
      </p:sp>
    </p:spTree>
    <p:custDataLst>
      <p:tags r:id="rId1"/>
    </p:custDataLst>
  </p:cSld>
  <p:clrMapOvr>
    <a:masterClrMapping/>
  </p:clrMapOvr>
  <p:transition advTm="585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checkerboard(across)">
                                      <p:cBhvr>
                                        <p:cTn id="7" dur="500"/>
                                        <p:tgtEl>
                                          <p:spTgt spid="43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zedekiah-before-the-king-of-babylo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998538"/>
            <a:ext cx="7315200" cy="4859337"/>
          </a:xfrm>
          <a:prstGeom prst="rect">
            <a:avLst/>
          </a:prstGeom>
          <a:noFill/>
          <a:extLst>
            <a:ext uri="{909E8E84-426E-40DD-AFC4-6F175D3DCCD1}">
              <a14:hiddenFill xmlns:a14="http://schemas.microsoft.com/office/drawing/2010/main">
                <a:solidFill>
                  <a:srgbClr val="FFFFFF"/>
                </a:solidFill>
              </a14:hiddenFill>
            </a:ext>
          </a:extLst>
        </p:spPr>
      </p:pic>
      <p:sp>
        <p:nvSpPr>
          <p:cNvPr id="40964" name="Rectangle 4"/>
          <p:cNvSpPr>
            <a:spLocks noGrp="1" noChangeArrowheads="1"/>
          </p:cNvSpPr>
          <p:nvPr>
            <p:ph type="ctrTitle"/>
          </p:nvPr>
        </p:nvSpPr>
        <p:spPr/>
        <p:txBody>
          <a:bodyPr/>
          <a:lstStyle/>
          <a:p>
            <a:r>
              <a:rPr lang="en-US" altLang="en-US"/>
              <a:t>The End</a:t>
            </a:r>
          </a:p>
        </p:txBody>
      </p:sp>
      <p:sp>
        <p:nvSpPr>
          <p:cNvPr id="40965" name="Rectangle 5"/>
          <p:cNvSpPr>
            <a:spLocks noGrp="1" noChangeArrowheads="1"/>
          </p:cNvSpPr>
          <p:nvPr>
            <p:ph type="subTitle" idx="1"/>
          </p:nvPr>
        </p:nvSpPr>
        <p:spPr/>
        <p:txBody>
          <a:bodyPr/>
          <a:lstStyle/>
          <a:p>
            <a:r>
              <a:rPr lang="en-US" altLang="en-US"/>
              <a:t>May God enable us to respond like Habakkuk did!</a:t>
            </a:r>
          </a:p>
        </p:txBody>
      </p:sp>
    </p:spTree>
    <p:custDataLst>
      <p:tags r:id="rId1"/>
    </p:custDataLst>
  </p:cSld>
  <p:clrMapOvr>
    <a:masterClrMapping/>
  </p:clrMapOvr>
  <p:transition advTm="164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Effect transition="in" filter="checkerboard(across)">
                                      <p:cBhvr>
                                        <p:cTn id="13" dur="500"/>
                                        <p:tgtEl>
                                          <p:spTgt spid="40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ol&amp;Ashtoreth"/>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371600" y="695325"/>
            <a:ext cx="6400800" cy="546735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Habakkuk’s 1</a:t>
            </a:r>
            <a:r>
              <a:rPr lang="en-US" altLang="en-US" baseline="30000"/>
              <a:t>st</a:t>
            </a:r>
            <a:r>
              <a:rPr lang="en-US" altLang="en-US"/>
              <a:t> Complaint </a:t>
            </a:r>
            <a:br>
              <a:rPr lang="en-US" altLang="en-US"/>
            </a:br>
            <a:r>
              <a:rPr lang="en-US" altLang="en-US"/>
              <a:t>to God</a:t>
            </a:r>
          </a:p>
        </p:txBody>
      </p:sp>
      <p:sp>
        <p:nvSpPr>
          <p:cNvPr id="4101" name="Rectangle 5"/>
          <p:cNvSpPr>
            <a:spLocks noGrp="1" noChangeArrowheads="1"/>
          </p:cNvSpPr>
          <p:nvPr>
            <p:ph type="subTitle" idx="1"/>
          </p:nvPr>
        </p:nvSpPr>
        <p:spPr/>
        <p:txBody>
          <a:bodyPr/>
          <a:lstStyle/>
          <a:p>
            <a:r>
              <a:rPr lang="en-US" altLang="en-US"/>
              <a:t>Habakkuk 1:2-4</a:t>
            </a:r>
          </a:p>
        </p:txBody>
      </p:sp>
    </p:spTree>
    <p:custDataLst>
      <p:tags r:id="rId1"/>
    </p:custDataLst>
  </p:cSld>
  <p:clrMapOvr>
    <a:masterClrMapping/>
  </p:clrMapOvr>
  <p:transition advTm="206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checkerboard(across)">
                                      <p:cBhvr>
                                        <p:cTn id="13"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First Complaint</a:t>
            </a:r>
          </a:p>
        </p:txBody>
      </p:sp>
      <p:sp>
        <p:nvSpPr>
          <p:cNvPr id="6148" name="Text Box 4"/>
          <p:cNvSpPr txBox="1">
            <a:spLocks noChangeArrowheads="1"/>
          </p:cNvSpPr>
          <p:nvPr/>
        </p:nvSpPr>
        <p:spPr bwMode="auto">
          <a:xfrm>
            <a:off x="914400" y="15240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Hab 1:2 (NIV) How long, O LORD, must I call for help, but you do not listen? </a:t>
            </a:r>
          </a:p>
          <a:p>
            <a:r>
              <a:rPr lang="en-US" altLang="en-US" sz="2400"/>
              <a:t>Or cry out to you, "Violence!" but you do not save? </a:t>
            </a:r>
          </a:p>
          <a:p>
            <a:r>
              <a:rPr lang="en-US" altLang="en-US" sz="2400"/>
              <a:t>3 Why do you make me look at injustice? </a:t>
            </a:r>
          </a:p>
          <a:p>
            <a:r>
              <a:rPr lang="en-US" altLang="en-US" sz="2400"/>
              <a:t>Why do you tolerate wrong? </a:t>
            </a:r>
          </a:p>
          <a:p>
            <a:r>
              <a:rPr lang="en-US" altLang="en-US" sz="2400"/>
              <a:t>Destruction and violence are before me; </a:t>
            </a:r>
          </a:p>
          <a:p>
            <a:r>
              <a:rPr lang="en-US" altLang="en-US" sz="2400"/>
              <a:t>there is strife, and conflict abounds. </a:t>
            </a:r>
          </a:p>
          <a:p>
            <a:r>
              <a:rPr lang="en-US" altLang="en-US" sz="2400"/>
              <a:t>4 Therefore the law is paralyzed, </a:t>
            </a:r>
          </a:p>
          <a:p>
            <a:r>
              <a:rPr lang="en-US" altLang="en-US" sz="2400"/>
              <a:t>and justice never prevails. </a:t>
            </a:r>
          </a:p>
          <a:p>
            <a:r>
              <a:rPr lang="en-US" altLang="en-US" sz="2400"/>
              <a:t>The wicked hem in the righteous, </a:t>
            </a:r>
          </a:p>
          <a:p>
            <a:r>
              <a:rPr lang="en-US" altLang="en-US" sz="2400"/>
              <a:t>so that justice is perverted. </a:t>
            </a:r>
          </a:p>
        </p:txBody>
      </p:sp>
    </p:spTree>
    <p:custDataLst>
      <p:tags r:id="rId1"/>
    </p:custDataLst>
  </p:cSld>
  <p:clrMapOvr>
    <a:masterClrMapping/>
  </p:clrMapOvr>
  <p:transition advTm="287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First Complaint</a:t>
            </a:r>
          </a:p>
        </p:txBody>
      </p:sp>
      <p:sp>
        <p:nvSpPr>
          <p:cNvPr id="8195" name="Rectangle 3"/>
          <p:cNvSpPr>
            <a:spLocks noGrp="1" noChangeArrowheads="1"/>
          </p:cNvSpPr>
          <p:nvPr>
            <p:ph type="body" idx="1"/>
          </p:nvPr>
        </p:nvSpPr>
        <p:spPr/>
        <p:txBody>
          <a:bodyPr/>
          <a:lstStyle/>
          <a:p>
            <a:pPr>
              <a:buFontTx/>
              <a:buNone/>
            </a:pPr>
            <a:r>
              <a:rPr lang="en-US" altLang="en-US" b="1"/>
              <a:t>God, how can you let such evil in society go unpunished?</a:t>
            </a:r>
          </a:p>
          <a:p>
            <a:r>
              <a:rPr lang="en-US" altLang="en-US"/>
              <a:t>This is a picture of Jewish society at the time, but cast in rather general terms.</a:t>
            </a:r>
          </a:p>
          <a:p>
            <a:r>
              <a:rPr lang="en-US" altLang="en-US"/>
              <a:t>It certainly resembles much in our own society today.</a:t>
            </a:r>
          </a:p>
        </p:txBody>
      </p:sp>
    </p:spTree>
    <p:custDataLst>
      <p:tags r:id="rId1"/>
    </p:custDataLst>
  </p:cSld>
  <p:clrMapOvr>
    <a:masterClrMapping/>
  </p:clrMapOvr>
  <p:transition advTm="216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Ancient Babylonians"/>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676400" y="706438"/>
            <a:ext cx="5791200" cy="5445125"/>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ctrTitle"/>
          </p:nvPr>
        </p:nvSpPr>
        <p:spPr/>
        <p:txBody>
          <a:bodyPr/>
          <a:lstStyle/>
          <a:p>
            <a:r>
              <a:rPr lang="en-US" altLang="en-US"/>
              <a:t>God’s First Answer</a:t>
            </a:r>
          </a:p>
        </p:txBody>
      </p:sp>
      <p:sp>
        <p:nvSpPr>
          <p:cNvPr id="9221" name="Rectangle 5"/>
          <p:cNvSpPr>
            <a:spLocks noGrp="1" noChangeArrowheads="1"/>
          </p:cNvSpPr>
          <p:nvPr>
            <p:ph type="subTitle" idx="1"/>
          </p:nvPr>
        </p:nvSpPr>
        <p:spPr/>
        <p:txBody>
          <a:bodyPr/>
          <a:lstStyle/>
          <a:p>
            <a:r>
              <a:rPr lang="en-US" altLang="en-US"/>
              <a:t>Habakkuk 1:5-11</a:t>
            </a:r>
          </a:p>
        </p:txBody>
      </p:sp>
    </p:spTree>
    <p:custDataLst>
      <p:tags r:id="rId1"/>
    </p:custDataLst>
  </p:cSld>
  <p:clrMapOvr>
    <a:masterClrMapping/>
  </p:clrMapOvr>
  <p:transition advTm="91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Effect transition="in" filter="checkerboard(across)">
                                      <p:cBhvr>
                                        <p:cTn id="13"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God’s First Answer</a:t>
            </a:r>
          </a:p>
        </p:txBody>
      </p:sp>
      <p:sp>
        <p:nvSpPr>
          <p:cNvPr id="11268" name="Text Box 4"/>
          <p:cNvSpPr txBox="1">
            <a:spLocks noChangeArrowheads="1"/>
          </p:cNvSpPr>
          <p:nvPr/>
        </p:nvSpPr>
        <p:spPr bwMode="auto">
          <a:xfrm>
            <a:off x="914400" y="1447800"/>
            <a:ext cx="73152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Hab 1:5 (NIV) "Look at the nations and watch</a:t>
            </a:r>
            <a:r>
              <a:rPr lang="en-US" altLang="en-US" sz="2000">
                <a:latin typeface="WP TypographicSymbols" pitchFamily="2" charset="0"/>
              </a:rPr>
              <a:t>n</a:t>
            </a:r>
            <a:r>
              <a:rPr lang="en-US" altLang="en-US" sz="2000"/>
              <a:t> and be utterly amazed. For I am going to do something in your days that you would not believe, even if you were told. 6 I am raising up the Babylonians, that ruthless and impetuous people, who sweep across the whole earth to seize dwelling places not their own. 7 They are a feared and dreaded people; they are a law to themselves and promote their own honor. 8 Their horses are swifter than leopards, fiercer than wolves at dusk. Their cavalry gallops headlong; their horsemen come from afar. They fly like a vulture swooping to devour; 9 they all come bent on violence. </a:t>
            </a:r>
          </a:p>
          <a:p>
            <a:r>
              <a:rPr lang="en-US" altLang="en-US" sz="2000"/>
              <a:t>Their hordes advance like a desert wind and gather prisoners like sand. 10 They deride kings and scoff at rulers. They laugh at all fortified cities; they build earthen ramps and capture them. 11 Then they sweep past like the wind and go on</a:t>
            </a:r>
            <a:r>
              <a:rPr lang="en-US" altLang="en-US" sz="2000">
                <a:latin typeface="WP TypographicSymbols" pitchFamily="2" charset="0"/>
              </a:rPr>
              <a:t>n</a:t>
            </a:r>
            <a:r>
              <a:rPr lang="en-US" altLang="en-US" sz="2000"/>
              <a:t> guilty men, whose own strength is their god." </a:t>
            </a:r>
          </a:p>
          <a:p>
            <a:pPr>
              <a:spcBef>
                <a:spcPct val="50000"/>
              </a:spcBef>
            </a:pPr>
            <a:endParaRPr lang="en-US" altLang="en-US" sz="2000"/>
          </a:p>
        </p:txBody>
      </p:sp>
    </p:spTree>
    <p:custDataLst>
      <p:tags r:id="rId1"/>
    </p:custDataLst>
  </p:cSld>
  <p:clrMapOvr>
    <a:masterClrMapping/>
  </p:clrMapOvr>
  <p:transition advTm="595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God’s First Answer</a:t>
            </a:r>
          </a:p>
        </p:txBody>
      </p:sp>
      <p:sp>
        <p:nvSpPr>
          <p:cNvPr id="13315" name="Rectangle 3"/>
          <p:cNvSpPr>
            <a:spLocks noGrp="1" noChangeArrowheads="1"/>
          </p:cNvSpPr>
          <p:nvPr>
            <p:ph type="body" idx="1"/>
          </p:nvPr>
        </p:nvSpPr>
        <p:spPr>
          <a:xfrm>
            <a:off x="457200" y="1600200"/>
            <a:ext cx="8458200" cy="4525963"/>
          </a:xfrm>
        </p:spPr>
        <p:txBody>
          <a:bodyPr/>
          <a:lstStyle/>
          <a:p>
            <a:pPr>
              <a:buFontTx/>
              <a:buNone/>
            </a:pPr>
            <a:r>
              <a:rPr lang="en-US" altLang="en-US" b="1"/>
              <a:t>I’m not letting evil go unpunished; I’m sending invaders to destroy the society.</a:t>
            </a:r>
            <a:endParaRPr lang="en-US" altLang="en-US"/>
          </a:p>
          <a:p>
            <a:r>
              <a:rPr lang="en-US" altLang="en-US"/>
              <a:t>Makes explicit reference to the Babylonians, but the characteristics are fairly general for world conquerors.</a:t>
            </a:r>
          </a:p>
          <a:p>
            <a:r>
              <a:rPr lang="en-US" altLang="en-US"/>
              <a:t>Could God raise up Communism, or Islam, or some other (as yet unforeseen) invader or disaster to destroy our society?</a:t>
            </a:r>
          </a:p>
        </p:txBody>
      </p:sp>
    </p:spTree>
    <p:custDataLst>
      <p:tags r:id="rId1"/>
    </p:custDataLst>
  </p:cSld>
  <p:clrMapOvr>
    <a:masterClrMapping/>
  </p:clrMapOvr>
  <p:transition advTm="378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000193_medium"/>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66800" y="712788"/>
            <a:ext cx="7010400" cy="5430837"/>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ctrTitle"/>
          </p:nvPr>
        </p:nvSpPr>
        <p:spPr/>
        <p:txBody>
          <a:bodyPr/>
          <a:lstStyle/>
          <a:p>
            <a:r>
              <a:rPr lang="en-US" altLang="en-US"/>
              <a:t>Habakkuk’s 2</a:t>
            </a:r>
            <a:r>
              <a:rPr lang="en-US" altLang="en-US" baseline="30000"/>
              <a:t>nd</a:t>
            </a:r>
            <a:r>
              <a:rPr lang="en-US" altLang="en-US"/>
              <a:t> Complaint </a:t>
            </a:r>
            <a:br>
              <a:rPr lang="en-US" altLang="en-US"/>
            </a:br>
            <a:r>
              <a:rPr lang="en-US" altLang="en-US"/>
              <a:t>to God</a:t>
            </a:r>
          </a:p>
        </p:txBody>
      </p:sp>
      <p:sp>
        <p:nvSpPr>
          <p:cNvPr id="14339" name="Rectangle 3"/>
          <p:cNvSpPr>
            <a:spLocks noGrp="1" noChangeArrowheads="1"/>
          </p:cNvSpPr>
          <p:nvPr>
            <p:ph type="subTitle" idx="1"/>
          </p:nvPr>
        </p:nvSpPr>
        <p:spPr/>
        <p:txBody>
          <a:bodyPr/>
          <a:lstStyle/>
          <a:p>
            <a:r>
              <a:rPr lang="en-US" altLang="en-US"/>
              <a:t>Habakkuk 1:12-2:1</a:t>
            </a:r>
          </a:p>
        </p:txBody>
      </p:sp>
    </p:spTree>
    <p:custDataLst>
      <p:tags r:id="rId1"/>
    </p:custDataLst>
  </p:cSld>
  <p:clrMapOvr>
    <a:masterClrMapping/>
  </p:clrMapOvr>
  <p:transition advTm="59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13"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3.1"/>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3.3|8.7|19.2|9.8"/>
</p:tagLst>
</file>

<file path=ppt/tags/tag12.xml><?xml version="1.0" encoding="utf-8"?>
<p:tagLst xmlns:a="http://schemas.openxmlformats.org/drawingml/2006/main" xmlns:r="http://schemas.openxmlformats.org/officeDocument/2006/relationships" xmlns:p="http://schemas.openxmlformats.org/presentationml/2006/main">
  <p:tag name="TIMING" val="|1.4|1.9"/>
</p:tagLst>
</file>

<file path=ppt/tags/tag13.xml><?xml version="1.0" encoding="utf-8"?>
<p:tagLst xmlns:a="http://schemas.openxmlformats.org/drawingml/2006/main" xmlns:r="http://schemas.openxmlformats.org/officeDocument/2006/relationships" xmlns:p="http://schemas.openxmlformats.org/presentationml/2006/main">
  <p:tag name="TIMING" val="|1.9"/>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3.9|11.5"/>
</p:tagLst>
</file>

<file path=ppt/tags/tag17.xml><?xml version="1.0" encoding="utf-8"?>
<p:tagLst xmlns:a="http://schemas.openxmlformats.org/drawingml/2006/main" xmlns:r="http://schemas.openxmlformats.org/officeDocument/2006/relationships" xmlns:p="http://schemas.openxmlformats.org/presentationml/2006/main">
  <p:tag name="TIMING" val="|0.5|5.5|6.3|12.9"/>
</p:tagLst>
</file>

<file path=ppt/tags/tag18.xml><?xml version="1.0" encoding="utf-8"?>
<p:tagLst xmlns:a="http://schemas.openxmlformats.org/drawingml/2006/main" xmlns:r="http://schemas.openxmlformats.org/officeDocument/2006/relationships" xmlns:p="http://schemas.openxmlformats.org/presentationml/2006/main">
  <p:tag name="TIMING" val="|0.3|21.2|5.6|5.8|5.5|6.8"/>
</p:tagLst>
</file>

<file path=ppt/tags/tag19.xml><?xml version="1.0" encoding="utf-8"?>
<p:tagLst xmlns:a="http://schemas.openxmlformats.org/drawingml/2006/main" xmlns:r="http://schemas.openxmlformats.org/officeDocument/2006/relationships" xmlns:p="http://schemas.openxmlformats.org/presentationml/2006/main">
  <p:tag name="TIMING" val="|1.1|4"/>
</p:tagLst>
</file>

<file path=ppt/tags/tag2.xml><?xml version="1.0" encoding="utf-8"?>
<p:tagLst xmlns:a="http://schemas.openxmlformats.org/drawingml/2006/main" xmlns:r="http://schemas.openxmlformats.org/officeDocument/2006/relationships" xmlns:p="http://schemas.openxmlformats.org/presentationml/2006/main">
  <p:tag name="TIMING" val="|10.2|4.2|9.2|4.7"/>
</p:tagLst>
</file>

<file path=ppt/tags/tag20.xml><?xml version="1.0" encoding="utf-8"?>
<p:tagLst xmlns:a="http://schemas.openxmlformats.org/drawingml/2006/main" xmlns:r="http://schemas.openxmlformats.org/officeDocument/2006/relationships" xmlns:p="http://schemas.openxmlformats.org/presentationml/2006/main">
  <p:tag name="TIMING" val="|2.2"/>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5.2|5.7|7.6|3.1|4.6|7.1"/>
</p:tagLst>
</file>

<file path=ppt/tags/tag24.xml><?xml version="1.0" encoding="utf-8"?>
<p:tagLst xmlns:a="http://schemas.openxmlformats.org/drawingml/2006/main" xmlns:r="http://schemas.openxmlformats.org/officeDocument/2006/relationships" xmlns:p="http://schemas.openxmlformats.org/presentationml/2006/main">
  <p:tag name="TIMING" val="|0.4|4.7|12.2|7.5|7.5|5.4"/>
</p:tagLst>
</file>

<file path=ppt/tags/tag25.xml><?xml version="1.0" encoding="utf-8"?>
<p:tagLst xmlns:a="http://schemas.openxmlformats.org/drawingml/2006/main" xmlns:r="http://schemas.openxmlformats.org/officeDocument/2006/relationships" xmlns:p="http://schemas.openxmlformats.org/presentationml/2006/main">
  <p:tag name="TIMING" val="|1.6|2.5"/>
</p:tagLst>
</file>

<file path=ppt/tags/tag26.xml><?xml version="1.0" encoding="utf-8"?>
<p:tagLst xmlns:a="http://schemas.openxmlformats.org/drawingml/2006/main" xmlns:r="http://schemas.openxmlformats.org/officeDocument/2006/relationships" xmlns:p="http://schemas.openxmlformats.org/presentationml/2006/main">
  <p:tag name="TIMING" val="|4"/>
</p:tagLst>
</file>

<file path=ppt/tags/tag27.xml><?xml version="1.0" encoding="utf-8"?>
<p:tagLst xmlns:a="http://schemas.openxmlformats.org/drawingml/2006/main" xmlns:r="http://schemas.openxmlformats.org/officeDocument/2006/relationships" xmlns:p="http://schemas.openxmlformats.org/presentationml/2006/main">
  <p:tag name="TIMING" val="|1.3|4.1"/>
</p:tagLst>
</file>

<file path=ppt/tags/tag3.xml><?xml version="1.0" encoding="utf-8"?>
<p:tagLst xmlns:a="http://schemas.openxmlformats.org/drawingml/2006/main" xmlns:r="http://schemas.openxmlformats.org/officeDocument/2006/relationships" xmlns:p="http://schemas.openxmlformats.org/presentationml/2006/main">
  <p:tag name="TIMING" val="|11.3|4.7"/>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2.1|7.4|5.8"/>
</p:tagLst>
</file>

<file path=ppt/tags/tag6.xml><?xml version="1.0" encoding="utf-8"?>
<p:tagLst xmlns:a="http://schemas.openxmlformats.org/drawingml/2006/main" xmlns:r="http://schemas.openxmlformats.org/officeDocument/2006/relationships" xmlns:p="http://schemas.openxmlformats.org/presentationml/2006/main">
  <p:tag name="TIMING" val="|1.3|2.2"/>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ags/tag8.xml><?xml version="1.0" encoding="utf-8"?>
<p:tagLst xmlns:a="http://schemas.openxmlformats.org/drawingml/2006/main" xmlns:r="http://schemas.openxmlformats.org/officeDocument/2006/relationships" xmlns:p="http://schemas.openxmlformats.org/presentationml/2006/main">
  <p:tag name="TIMING" val="|2.2|6.9|14.8"/>
</p:tagLst>
</file>

<file path=ppt/tags/tag9.xml><?xml version="1.0" encoding="utf-8"?>
<p:tagLst xmlns:a="http://schemas.openxmlformats.org/drawingml/2006/main" xmlns:r="http://schemas.openxmlformats.org/officeDocument/2006/relationships" xmlns:p="http://schemas.openxmlformats.org/presentationml/2006/main">
  <p:tag name="TIMING" val="|1.1|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178</TotalTime>
  <Words>2228</Words>
  <Application>Microsoft Office PowerPoint</Application>
  <PresentationFormat>On-screen Show (4:3)</PresentationFormat>
  <Paragraphs>94</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Habakkuk: Through the Dark Valley with God</vt:lpstr>
      <vt:lpstr>Background</vt:lpstr>
      <vt:lpstr>Habakkuk’s 1st Complaint  to God</vt:lpstr>
      <vt:lpstr>First Complaint</vt:lpstr>
      <vt:lpstr>First Complaint</vt:lpstr>
      <vt:lpstr>God’s First Answer</vt:lpstr>
      <vt:lpstr>God’s First Answer</vt:lpstr>
      <vt:lpstr>God’s First Answer</vt:lpstr>
      <vt:lpstr>Habakkuk’s 2nd Complaint  to God</vt:lpstr>
      <vt:lpstr>Second Complaint</vt:lpstr>
      <vt:lpstr>Second Complaint</vt:lpstr>
      <vt:lpstr>God’s Second Answer</vt:lpstr>
      <vt:lpstr>God’s Second Answer</vt:lpstr>
      <vt:lpstr>God’s Second Answer</vt:lpstr>
      <vt:lpstr>God’s Second Answer</vt:lpstr>
      <vt:lpstr>God’s Second Answer</vt:lpstr>
      <vt:lpstr>God’s Second Answer</vt:lpstr>
      <vt:lpstr>God’s Second Answer</vt:lpstr>
      <vt:lpstr>Habakkuk’s Response: Prayer &amp; Trust</vt:lpstr>
      <vt:lpstr>Habakkuk’s Response</vt:lpstr>
      <vt:lpstr>Habakkuk’s Response</vt:lpstr>
      <vt:lpstr>Habakkuk’s Response</vt:lpstr>
      <vt:lpstr>Habakkuk’s Response</vt:lpstr>
      <vt:lpstr>Habakkuk’s Response</vt:lpstr>
      <vt:lpstr>Our Response?</vt:lpstr>
      <vt:lpstr>Like Habakkuk?</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Habakkuk: Through the Dark with God</dc:title>
  <dc:creator>rnewman</dc:creator>
  <cp:lastModifiedBy>Newman</cp:lastModifiedBy>
  <cp:revision>68</cp:revision>
  <dcterms:created xsi:type="dcterms:W3CDTF">2011-05-12T18:19:03Z</dcterms:created>
  <dcterms:modified xsi:type="dcterms:W3CDTF">2015-07-04T17:39:43Z</dcterms:modified>
</cp:coreProperties>
</file>