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9" r:id="rId22"/>
    <p:sldId id="293" r:id="rId23"/>
    <p:sldId id="294" r:id="rId24"/>
    <p:sldId id="295" r:id="rId25"/>
    <p:sldId id="276" r:id="rId26"/>
    <p:sldId id="277" r:id="rId27"/>
    <p:sldId id="278" r:id="rId28"/>
    <p:sldId id="290" r:id="rId29"/>
    <p:sldId id="291" r:id="rId30"/>
    <p:sldId id="279" r:id="rId31"/>
    <p:sldId id="280" r:id="rId32"/>
    <p:sldId id="281" r:id="rId33"/>
    <p:sldId id="292" r:id="rId34"/>
    <p:sldId id="282" r:id="rId35"/>
    <p:sldId id="298" r:id="rId36"/>
    <p:sldId id="283" r:id="rId37"/>
    <p:sldId id="296" r:id="rId38"/>
    <p:sldId id="284" r:id="rId39"/>
    <p:sldId id="285" r:id="rId40"/>
    <p:sldId id="286" r:id="rId41"/>
    <p:sldId id="287" r:id="rId42"/>
    <p:sldId id="297" r:id="rId43"/>
    <p:sldId id="28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FD2F8-4E6E-4BC3-B513-CA2BCC9AA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0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DEB02-FC98-42F2-8891-E149811B0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DA2B8-F216-4F0A-BD8F-F3BD2B3BD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3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9DB509-071C-496D-8638-5036DBDB8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6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68D73-DB34-42DC-8488-91538FC69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95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3C0DC-F32C-47D5-B6AD-C23F57B2D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77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6215C-DDD9-406E-A547-08D21590A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0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DBEF-E759-4C36-BE30-CC68FF94D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23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9D393-D3C0-4F0C-9282-DDD03D8AD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0F6D7-A2CA-4D75-AF2C-DC54E8710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5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D8C0F-DA9B-4DA2-A774-E1AFEFCC7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9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B7450-7FBB-4522-BD9E-479CF9F18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17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C97A6-E325-4C05-9740-DD5B8A3F43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n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in_final_blue2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3152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Greco-Roman Symbolism in the Book of Revelation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GrecoRoma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453063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7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White Stone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Jesus promises the overcomer: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I will give him a white stone with a new name written on it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(Rev 2:17)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Jury voting with colored stones: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White = innocent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Black = guilty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Pebbles as admission tickets to a banquet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acquittal at judgment or admission to the Messianic banquet</a:t>
            </a:r>
          </a:p>
        </p:txBody>
      </p:sp>
    </p:spTree>
    <p:custDataLst>
      <p:tags r:id="rId1"/>
    </p:custDataLst>
  </p:cSld>
  <p:clrMapOvr>
    <a:masterClrMapping/>
  </p:clrMapOvr>
  <p:transition advTm="107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Deep Secrets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Rev 2:24 – reference to 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deep secrets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 of Satan</a:t>
            </a:r>
          </a:p>
          <a:p>
            <a:r>
              <a:rPr lang="en-US" altLang="en-US" sz="2800"/>
              <a:t>Rev 10:7 – allusion to 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the mystery of God</a:t>
            </a:r>
            <a:r>
              <a:rPr lang="en-US" altLang="en-US" sz="2800">
                <a:cs typeface="Arial" charset="0"/>
              </a:rPr>
              <a:t>'</a:t>
            </a:r>
          </a:p>
          <a:p>
            <a:r>
              <a:rPr lang="en-US" altLang="en-US" sz="2800"/>
              <a:t>These bring to mind the mystery religions of the Greco-Roman world, with the attraction of their secret rites and initiations.  Everyone would have some acquaintance with these.</a:t>
            </a:r>
          </a:p>
          <a:p>
            <a:r>
              <a:rPr lang="en-US" altLang="en-US" sz="2800"/>
              <a:t>Lesson:  There are evil mysteries and there are good mysteries.  You need to have the right 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mystery religion.</a:t>
            </a:r>
            <a:r>
              <a:rPr lang="en-US" altLang="en-US" sz="2800">
                <a:cs typeface="Arial" charset="0"/>
              </a:rPr>
              <a:t>'</a:t>
            </a:r>
          </a:p>
        </p:txBody>
      </p:sp>
    </p:spTree>
    <p:custDataLst>
      <p:tags r:id="rId1"/>
    </p:custDataLst>
  </p:cSld>
  <p:clrMapOvr>
    <a:masterClrMapping/>
  </p:clrMapOvr>
  <p:transition advTm="1272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Seven Hills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harlot seated on the seven hills in Rev 17:9 would suggest Rome to nearly any reader of John’s time.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Familiar from Horace, Virgil, Martial, Cicero, Propertius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provides reader a hint that the harlot is not only Babylon but also Rome.</a:t>
            </a:r>
          </a:p>
        </p:txBody>
      </p:sp>
      <p:pic>
        <p:nvPicPr>
          <p:cNvPr id="17413" name="Picture 5" descr="Rome7hi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1588" y="1600200"/>
            <a:ext cx="3151187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10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 on Forehead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Rev 17:5 – title on forehead of harlot</a:t>
            </a:r>
          </a:p>
          <a:p>
            <a:r>
              <a:rPr lang="en-US" altLang="en-US"/>
              <a:t>Other occurrences in Revelation:</a:t>
            </a:r>
          </a:p>
          <a:p>
            <a:pPr lvl="1"/>
            <a:r>
              <a:rPr lang="en-US" altLang="en-US"/>
              <a:t>Rev 13;16-17 – name of beast on foreheads of its followers</a:t>
            </a:r>
          </a:p>
          <a:p>
            <a:pPr lvl="1"/>
            <a:r>
              <a:rPr lang="en-US" altLang="en-US"/>
              <a:t>Rev 14:1 – name of God and the Lamb on foreheads of their followers</a:t>
            </a:r>
          </a:p>
          <a:p>
            <a:r>
              <a:rPr lang="en-US" altLang="en-US"/>
              <a:t>Exodus 28:36-38 – high priest has gold plate on his forehead with name of God</a:t>
            </a:r>
          </a:p>
        </p:txBody>
      </p:sp>
    </p:spTree>
    <p:custDataLst>
      <p:tags r:id="rId1"/>
    </p:custDataLst>
  </p:cSld>
  <p:clrMapOvr>
    <a:masterClrMapping/>
  </p:clrMapOvr>
  <p:transition advTm="80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 on Forehead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Yet Roman harlots wore a label with </a:t>
            </a:r>
            <a:r>
              <a:rPr lang="en-US" altLang="en-US" i="1"/>
              <a:t>their</a:t>
            </a:r>
            <a:r>
              <a:rPr lang="en-US" altLang="en-US"/>
              <a:t> names on their brows, and the title on the forehead of the harlot here in Revelation is </a:t>
            </a:r>
            <a:r>
              <a:rPr lang="en-US" altLang="en-US" i="1"/>
              <a:t>her</a:t>
            </a:r>
            <a:r>
              <a:rPr lang="en-US" altLang="en-US"/>
              <a:t> name, not someone else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s.</a:t>
            </a:r>
          </a:p>
          <a:p>
            <a:r>
              <a:rPr lang="en-US" altLang="en-US"/>
              <a:t>So Revelation gives its original readers a vivid picture of a harlot, such as they would often see in the streets of their own cities.</a:t>
            </a:r>
          </a:p>
        </p:txBody>
      </p:sp>
    </p:spTree>
    <p:custDataLst>
      <p:tags r:id="rId1"/>
    </p:custDataLst>
  </p:cSld>
  <p:clrMapOvr>
    <a:masterClrMapping/>
  </p:clrMapOvr>
  <p:transition advTm="442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oin_final_blue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3152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Symbols with OT Background but Unique Features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Unique Features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(5) Crowns to the overcomers (Rev 2:10, 3:11)</a:t>
            </a:r>
          </a:p>
          <a:p>
            <a:r>
              <a:rPr lang="en-US" altLang="en-US"/>
              <a:t>(6) The four horsemen (Rev 6)</a:t>
            </a:r>
          </a:p>
          <a:p>
            <a:r>
              <a:rPr lang="en-US" altLang="en-US"/>
              <a:t>(7) The seven-sealed scroll (Rev 5)</a:t>
            </a:r>
          </a:p>
          <a:p>
            <a:r>
              <a:rPr lang="en-US" altLang="en-US"/>
              <a:t>(8) He who is, and was, and is to come (Rev 1:4, 8; 4:8; 11:17; 16:5)</a:t>
            </a:r>
          </a:p>
          <a:p>
            <a:r>
              <a:rPr lang="en-US" altLang="en-US"/>
              <a:t>(9) The seven stars (Rev 1:16, 20)</a:t>
            </a:r>
          </a:p>
        </p:txBody>
      </p:sp>
    </p:spTree>
    <p:custDataLst>
      <p:tags r:id="rId1"/>
    </p:custDataLst>
  </p:cSld>
  <p:clrMapOvr>
    <a:masterClrMapping/>
  </p:clrMapOvr>
  <p:transition advTm="47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Crowns to Overcomers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Rev 2:10 – 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crown of life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 promised to one who overcomes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Rev 3:11 – hold on so 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no one will take your crown</a:t>
            </a:r>
            <a:r>
              <a:rPr lang="en-US" altLang="en-US" sz="2400">
                <a:cs typeface="Arial" charset="0"/>
              </a:rPr>
              <a:t>'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Though crowns are mentioned frequently in the Old Testament, the figure here seems to be that of a crown as reward.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This is common for victors in Greco-Roman world, both: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Military victory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Athletic victory</a:t>
            </a:r>
          </a:p>
        </p:txBody>
      </p:sp>
      <p:pic>
        <p:nvPicPr>
          <p:cNvPr id="23557" name="Picture 5" descr="MCj035310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3646488" cy="4038600"/>
          </a:xfrm>
        </p:spPr>
      </p:pic>
    </p:spTree>
    <p:custDataLst>
      <p:tags r:id="rId1"/>
    </p:custDataLst>
  </p:cSld>
  <p:clrMapOvr>
    <a:masterClrMapping/>
  </p:clrMapOvr>
  <p:transition advTm="95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 Horsemen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These horses and riders in Revelation 6 have a background in Zechariah 1 and 6.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Yet the figures in Rev 6 are allegorical in a way those in Zechariah are not.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This fits the Greco-Roman penchant for allegory, seen in their artwork &amp; coinage.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24581" name="Picture 5" descr="4horse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4196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25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Four Horsemen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Whatever the first horseman represents, the others are surely:</a:t>
            </a:r>
          </a:p>
          <a:p>
            <a:pPr lvl="1"/>
            <a:r>
              <a:rPr lang="en-US" altLang="en-US"/>
              <a:t>(2) War</a:t>
            </a:r>
          </a:p>
          <a:p>
            <a:pPr lvl="1"/>
            <a:r>
              <a:rPr lang="en-US" altLang="en-US"/>
              <a:t>(3) Famine</a:t>
            </a:r>
          </a:p>
          <a:p>
            <a:pPr lvl="1"/>
            <a:r>
              <a:rPr lang="en-US" altLang="en-US"/>
              <a:t>(4) Death</a:t>
            </a:r>
          </a:p>
          <a:p>
            <a:r>
              <a:rPr lang="en-US" altLang="en-US"/>
              <a:t>I suggest the 1</a:t>
            </a:r>
            <a:r>
              <a:rPr lang="en-US" altLang="en-US" baseline="30000"/>
              <a:t>st</a:t>
            </a:r>
            <a:r>
              <a:rPr lang="en-US" altLang="en-US"/>
              <a:t> is also allegorical, representing Conquest, rather than Christ or Antichrist as often suggested.</a:t>
            </a:r>
          </a:p>
        </p:txBody>
      </p:sp>
    </p:spTree>
    <p:custDataLst>
      <p:tags r:id="rId1"/>
    </p:custDataLst>
  </p:cSld>
  <p:clrMapOvr>
    <a:masterClrMapping/>
  </p:clrMapOvr>
  <p:transition advTm="61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Testament Allusions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altLang="en-US" sz="2800"/>
              <a:t>Revelation makes many allusions to the Old Testament, but doesn’t quote from it. </a:t>
            </a:r>
          </a:p>
          <a:p>
            <a:pPr lvl="1"/>
            <a:r>
              <a:rPr lang="en-US" altLang="en-US" sz="2400"/>
              <a:t>UBS Greek New Testament has no entries for Revelation in its 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Index of Quotations</a:t>
            </a:r>
            <a:r>
              <a:rPr lang="en-US" altLang="en-US" sz="2400">
                <a:cs typeface="Arial" charset="0"/>
              </a:rPr>
              <a:t>'</a:t>
            </a:r>
          </a:p>
          <a:p>
            <a:pPr lvl="1"/>
            <a:r>
              <a:rPr lang="en-US" altLang="en-US" sz="2400"/>
              <a:t>Has 632 entries in its 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Index of Allusions and Verbal Parallels</a:t>
            </a:r>
            <a:r>
              <a:rPr lang="en-US" altLang="en-US" sz="2400">
                <a:cs typeface="Arial" charset="0"/>
              </a:rPr>
              <a:t>'</a:t>
            </a:r>
          </a:p>
        </p:txBody>
      </p:sp>
      <p:pic>
        <p:nvPicPr>
          <p:cNvPr id="6149" name="Picture 5" descr="bible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2439988"/>
            <a:ext cx="3200400" cy="28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2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Seven-Sealed Scroll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Sealed documents were a standard practice in the ancient near east to protect legal transactions from fraud:</a:t>
            </a:r>
          </a:p>
          <a:p>
            <a:pPr lvl="1"/>
            <a:r>
              <a:rPr lang="en-US" altLang="en-US" sz="2400"/>
              <a:t>Dan 12:9</a:t>
            </a:r>
          </a:p>
          <a:p>
            <a:pPr lvl="1"/>
            <a:r>
              <a:rPr lang="en-US" altLang="en-US" sz="2400"/>
              <a:t>Isa 29:11</a:t>
            </a:r>
          </a:p>
        </p:txBody>
      </p:sp>
      <p:pic>
        <p:nvPicPr>
          <p:cNvPr id="26629" name="Picture 5" descr="sealedpapy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r="5661"/>
          <a:stretch>
            <a:fillRect/>
          </a:stretch>
        </p:blipFill>
        <p:spPr>
          <a:xfrm>
            <a:off x="4800600" y="2398713"/>
            <a:ext cx="3657600" cy="292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59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Seven-Sealed Scroll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But seven seals has no OT background, whereas Roman wills and some other legal documents were typically sealed with seven seals.</a:t>
            </a:r>
          </a:p>
          <a:p>
            <a:r>
              <a:rPr lang="en-US" altLang="en-US" sz="2400"/>
              <a:t>Perhaps this is intended to be Jesus</a:t>
            </a:r>
            <a:r>
              <a:rPr lang="en-US" altLang="en-US" sz="2400">
                <a:cs typeface="Arial" charset="0"/>
              </a:rPr>
              <a:t>'</a:t>
            </a:r>
            <a:r>
              <a:rPr lang="en-US" altLang="en-US" sz="2400"/>
              <a:t> will he is opening, or the title deed to planet earth.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400"/>
          </a:p>
        </p:txBody>
      </p:sp>
      <p:pic>
        <p:nvPicPr>
          <p:cNvPr id="47109" name="Picture 5" descr="Lamb&amp;scroll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6175"/>
            <a:ext cx="38862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65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 Who Is…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triple characterization of God (who is, was, and is to come) seen in Rev 1:4, 8; 4:8, with a shorter double version in 11:17 and 16:5, clearly has roots in God’s revelation to Moses in Ex 3:14.</a:t>
            </a:r>
          </a:p>
          <a:p>
            <a:r>
              <a:rPr lang="en-US" altLang="en-US"/>
              <a:t>Yet this triplet is more elaborate than either the Hebrew or Greek in Exodus.</a:t>
            </a:r>
          </a:p>
        </p:txBody>
      </p:sp>
    </p:spTree>
    <p:custDataLst>
      <p:tags r:id="rId1"/>
    </p:custDataLst>
  </p:cSld>
  <p:clrMapOvr>
    <a:masterClrMapping/>
  </p:clrMapOvr>
  <p:transition advTm="39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 Who Is…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GK Beale notes that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a similar threefold formula is found in pagan Greek literature as a title of the gods…</a:t>
            </a:r>
            <a:r>
              <a:rPr lang="en-US" altLang="en-US">
                <a:cs typeface="Arial" charset="0"/>
              </a:rPr>
              <a:t>"</a:t>
            </a:r>
          </a:p>
          <a:p>
            <a:r>
              <a:rPr lang="en-US" altLang="en-US"/>
              <a:t>This suggests that Revelation may use the phrase to remind its readers who really is the everlasting God.</a:t>
            </a:r>
          </a:p>
        </p:txBody>
      </p:sp>
    </p:spTree>
    <p:custDataLst>
      <p:tags r:id="rId1"/>
    </p:custDataLst>
  </p:cSld>
  <p:clrMapOvr>
    <a:masterClrMapping/>
  </p:clrMapOvr>
  <p:transition advTm="25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Seven Stars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stars in Jesus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 hand (Rev 1:16, 20) are the seven angels associated with the seven churches.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number seven is a major feature of the structure of Revelation.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Yet it is possible that there is a reference here to some particular seven stars: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Pleiades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Great Bear (Big Dipper)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Seven Planets</a:t>
            </a:r>
          </a:p>
        </p:txBody>
      </p:sp>
    </p:spTree>
    <p:custDataLst>
      <p:tags r:id="rId1"/>
    </p:custDataLst>
  </p:cSld>
  <p:clrMapOvr>
    <a:masterClrMapping/>
  </p:clrMapOvr>
  <p:transition advTm="10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oin_final_blue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3152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Symbols Resembling </a:t>
            </a:r>
            <a:br>
              <a:rPr lang="en-US" altLang="en-US"/>
            </a:br>
            <a:r>
              <a:rPr lang="en-US" altLang="en-US"/>
              <a:t>Pagan Mythology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7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Resembling Pagan Mythology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3581400" cy="4525963"/>
          </a:xfrm>
        </p:spPr>
        <p:txBody>
          <a:bodyPr/>
          <a:lstStyle/>
          <a:p>
            <a:r>
              <a:rPr lang="en-US" altLang="en-US" sz="2800"/>
              <a:t>(10) The woman, the child and the dragon (Rev 12)</a:t>
            </a:r>
          </a:p>
          <a:p>
            <a:r>
              <a:rPr lang="en-US" altLang="en-US" sz="2800"/>
              <a:t>(11) The harlot riding the beast (Rev 17)</a:t>
            </a:r>
          </a:p>
        </p:txBody>
      </p:sp>
      <p:pic>
        <p:nvPicPr>
          <p:cNvPr id="29701" name="Picture 5" descr="woman_drag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7275" y="1447800"/>
            <a:ext cx="3692525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4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Woman, Child, Dragon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This incident has attracted much attention.</a:t>
            </a:r>
          </a:p>
          <a:p>
            <a:r>
              <a:rPr lang="en-US" altLang="en-US" sz="2800"/>
              <a:t>Each item separately can be reproduced from the OT and Jewish sources, but not the whole.</a:t>
            </a:r>
          </a:p>
          <a:p>
            <a:r>
              <a:rPr lang="en-US" altLang="en-US" sz="2800"/>
              <a:t>The shape of the story is close to:</a:t>
            </a:r>
          </a:p>
          <a:p>
            <a:pPr lvl="1"/>
            <a:r>
              <a:rPr lang="en-US" altLang="en-US" sz="2400"/>
              <a:t>(1) The Egyptian myth of Isis begetting Horus, opposed by the red dragon Typhon, with Horus later killing the dragon.</a:t>
            </a:r>
          </a:p>
          <a:p>
            <a:pPr lvl="1"/>
            <a:r>
              <a:rPr lang="en-US" altLang="en-US" sz="2400"/>
              <a:t>(2) The Greek myth of Leto bearing Apollo, opposed by the dragon Python, and Apollo later killing it.</a:t>
            </a:r>
          </a:p>
        </p:txBody>
      </p:sp>
    </p:spTree>
    <p:custDataLst>
      <p:tags r:id="rId1"/>
    </p:custDataLst>
  </p:cSld>
  <p:clrMapOvr>
    <a:masterClrMapping/>
  </p:clrMapOvr>
  <p:transition advTm="122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Isis w/ Horus, and Typhon</a:t>
            </a:r>
          </a:p>
        </p:txBody>
      </p:sp>
      <p:pic>
        <p:nvPicPr>
          <p:cNvPr id="50180" name="Picture 4" descr="isis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35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img_typh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24138"/>
            <a:ext cx="4381500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9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Leto with Children</a:t>
            </a:r>
          </a:p>
        </p:txBody>
      </p:sp>
      <p:pic>
        <p:nvPicPr>
          <p:cNvPr id="52228" name="Picture 4" descr="Le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3602038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1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Testament Allusions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of these allusions are to a specific passage or theme:</a:t>
            </a:r>
          </a:p>
          <a:p>
            <a:pPr lvl="1"/>
            <a:r>
              <a:rPr lang="en-US" altLang="en-US"/>
              <a:t>Rev 1:7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he is coming with the clouds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</a:t>
            </a:r>
          </a:p>
          <a:p>
            <a:pPr lvl="2"/>
            <a:r>
              <a:rPr lang="en-US" altLang="en-US"/>
              <a:t>To Dan 7:13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one like a son of man, coming with the clouds of heaven</a:t>
            </a:r>
            <a:r>
              <a:rPr lang="en-US" altLang="en-US">
                <a:cs typeface="Arial" charset="0"/>
              </a:rPr>
              <a:t>'</a:t>
            </a:r>
          </a:p>
          <a:p>
            <a:pPr lvl="1"/>
            <a:r>
              <a:rPr lang="en-US" altLang="en-US"/>
              <a:t>Rev 5:6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a lamb, looking as if it had been slain</a:t>
            </a:r>
            <a:r>
              <a:rPr lang="en-US" altLang="en-US">
                <a:cs typeface="Arial" charset="0"/>
              </a:rPr>
              <a:t>'</a:t>
            </a:r>
          </a:p>
          <a:p>
            <a:pPr lvl="2"/>
            <a:r>
              <a:rPr lang="en-US" altLang="en-US"/>
              <a:t>To the theme of sacrifice found throughout the Old Testament</a:t>
            </a:r>
          </a:p>
        </p:txBody>
      </p:sp>
    </p:spTree>
    <p:custDataLst>
      <p:tags r:id="rId1"/>
    </p:custDataLst>
  </p:cSld>
  <p:clrMapOvr>
    <a:masterClrMapping/>
  </p:clrMapOvr>
  <p:transition advTm="29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Woman, Child, Dragon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What should we make of this?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RH Charles has John borrowing from paganism.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CS Lewis, in </a:t>
            </a:r>
            <a:r>
              <a:rPr lang="en-US" altLang="en-US" sz="2800" i="1"/>
              <a:t>Pilgrim’s Regress</a:t>
            </a:r>
            <a:r>
              <a:rPr lang="en-US" altLang="en-US" sz="2800"/>
              <a:t> and in </a:t>
            </a:r>
            <a:r>
              <a:rPr lang="en-US" altLang="en-US" sz="2800" i="1"/>
              <a:t>Till We Have Faces</a:t>
            </a:r>
            <a:r>
              <a:rPr lang="en-US" altLang="en-US" sz="2800"/>
              <a:t>, suggests that God implanted stories among the pagans, which (though distorted &amp; corrupted by them) still testify to God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redemptive purpose.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would fit Jesus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 remark in John 12:23-24 (when Greeks came to him) about a grain of wheat dying &amp; rising to produce many seeds.</a:t>
            </a:r>
          </a:p>
        </p:txBody>
      </p:sp>
    </p:spTree>
    <p:custDataLst>
      <p:tags r:id="rId1"/>
    </p:custDataLst>
  </p:cSld>
  <p:clrMapOvr>
    <a:masterClrMapping/>
  </p:clrMapOvr>
  <p:transition advTm="131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Woman, Child, Dragon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would also fit recent suggestions by some missiologists regarding redemptive analogies:</a:t>
            </a:r>
          </a:p>
          <a:p>
            <a:pPr lvl="1"/>
            <a:r>
              <a:rPr lang="en-US" altLang="en-US"/>
              <a:t>See Don Richardson, </a:t>
            </a:r>
            <a:r>
              <a:rPr lang="en-US" altLang="en-US" i="1"/>
              <a:t>Eternity in Their Hearts</a:t>
            </a:r>
            <a:endParaRPr lang="en-US" altLang="en-US"/>
          </a:p>
          <a:p>
            <a:r>
              <a:rPr lang="en-US" altLang="en-US"/>
              <a:t>See a similar approach in Ernest L. Martin, </a:t>
            </a:r>
            <a:r>
              <a:rPr lang="en-US" altLang="en-US" i="1"/>
              <a:t>The Star That Astonished the World</a:t>
            </a:r>
            <a:r>
              <a:rPr lang="en-US" altLang="en-US"/>
              <a:t> and my PowerPoint talk,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The Star of Bethlehem: What Was It?</a:t>
            </a:r>
            <a:r>
              <a:rPr lang="en-US" altLang="en-US">
                <a:cs typeface="Arial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61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Harlot Riding Beast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In Rev 17, John sees a vision of the harlot Babylon riding the beast of chapter 13.</a:t>
            </a:r>
          </a:p>
          <a:p>
            <a:r>
              <a:rPr lang="en-US" altLang="en-US" sz="2800"/>
              <a:t>Again, both components have OT background, but not the combination.</a:t>
            </a:r>
          </a:p>
        </p:txBody>
      </p:sp>
      <p:pic>
        <p:nvPicPr>
          <p:cNvPr id="33799" name="Picture 7" descr="BabwBe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22475"/>
            <a:ext cx="4038600" cy="3681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83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Harlot Riding Beast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harlot has OT symbolic background along two lines:</a:t>
            </a:r>
          </a:p>
          <a:p>
            <a:pPr lvl="1"/>
            <a:r>
              <a:rPr lang="en-US" altLang="en-US"/>
              <a:t>Israel as harlot: </a:t>
            </a:r>
          </a:p>
          <a:p>
            <a:pPr lvl="2"/>
            <a:r>
              <a:rPr lang="en-US" altLang="en-US"/>
              <a:t>Isa 1:21 </a:t>
            </a:r>
          </a:p>
          <a:p>
            <a:pPr lvl="2"/>
            <a:r>
              <a:rPr lang="en-US" altLang="en-US"/>
              <a:t>Jer 2:20 </a:t>
            </a:r>
          </a:p>
          <a:p>
            <a:pPr lvl="2"/>
            <a:r>
              <a:rPr lang="en-US" altLang="en-US"/>
              <a:t>Ezek 16</a:t>
            </a:r>
          </a:p>
          <a:p>
            <a:pPr lvl="1"/>
            <a:r>
              <a:rPr lang="en-US" altLang="en-US"/>
              <a:t>Pagan city as harlot:</a:t>
            </a:r>
          </a:p>
          <a:p>
            <a:pPr lvl="2"/>
            <a:r>
              <a:rPr lang="en-US" altLang="en-US"/>
              <a:t>Tyre – Isa 23:17</a:t>
            </a:r>
          </a:p>
          <a:p>
            <a:pPr lvl="2"/>
            <a:r>
              <a:rPr lang="en-US" altLang="en-US"/>
              <a:t>Nineveh – Nahum 3:4</a:t>
            </a:r>
          </a:p>
        </p:txBody>
      </p:sp>
    </p:spTree>
    <p:custDataLst>
      <p:tags r:id="rId1"/>
    </p:custDataLst>
  </p:cSld>
  <p:clrMapOvr>
    <a:masterClrMapping/>
  </p:clrMapOvr>
  <p:transition advTm="22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Harlot Riding Beast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riding motif does not occur in the OT.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But in Greco-Roman mythology, there is a striking parallel in the Europa myth. According to Apollodorus and Ovid: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Zeus sees Europa, daughter of a Phoenician king, playing with her friends at the seashore.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 disguises himself as a bull &amp; gets Europa to climb on his back.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He heads out to sea, takes her to Crete, &amp; has children by her.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Clearly, the rider was not here in control of the mount!</a:t>
            </a:r>
          </a:p>
        </p:txBody>
      </p:sp>
    </p:spTree>
    <p:custDataLst>
      <p:tags r:id="rId1"/>
    </p:custDataLst>
  </p:cSld>
  <p:clrMapOvr>
    <a:masterClrMapping/>
  </p:clrMapOvr>
  <p:transition advTm="82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Zeus &amp; Europa</a:t>
            </a:r>
          </a:p>
        </p:txBody>
      </p:sp>
      <p:pic>
        <p:nvPicPr>
          <p:cNvPr id="64516" name="Picture 4" descr="europa0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800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3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Harlot Riding Beast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For believers seeking to correlate Revelation with current events, it is intriguing to note that the Europa symbol has recently been used to represent the European Union:</a:t>
            </a:r>
          </a:p>
          <a:p>
            <a:pPr lvl="1"/>
            <a:r>
              <a:rPr lang="en-US" altLang="en-US" sz="2400"/>
              <a:t>UK stamp</a:t>
            </a:r>
          </a:p>
          <a:p>
            <a:pPr lvl="1"/>
            <a:r>
              <a:rPr lang="en-US" altLang="en-US" sz="2400" i="1"/>
              <a:t>TIME</a:t>
            </a:r>
            <a:r>
              <a:rPr lang="en-US" altLang="en-US" sz="2400"/>
              <a:t> article</a:t>
            </a:r>
          </a:p>
          <a:p>
            <a:pPr lvl="1"/>
            <a:r>
              <a:rPr lang="en-US" altLang="en-US" sz="2400" i="1"/>
              <a:t>Der Spiegel</a:t>
            </a:r>
            <a:r>
              <a:rPr lang="en-US" altLang="en-US" sz="2400"/>
              <a:t> cover</a:t>
            </a:r>
          </a:p>
          <a:p>
            <a:pPr lvl="1"/>
            <a:r>
              <a:rPr lang="en-US" altLang="en-US" sz="2400"/>
              <a:t>2 Euro coin</a:t>
            </a:r>
          </a:p>
          <a:p>
            <a:r>
              <a:rPr lang="en-US" altLang="en-US" sz="2800"/>
              <a:t>Perhaps we are to read the harlot picture as alluding to Europe as well as Babylon &amp; Rome.</a:t>
            </a:r>
          </a:p>
        </p:txBody>
      </p:sp>
    </p:spTree>
    <p:custDataLst>
      <p:tags r:id="rId1"/>
    </p:custDataLst>
  </p:cSld>
  <p:clrMapOvr>
    <a:masterClrMapping/>
  </p:clrMapOvr>
  <p:transition advTm="33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Harlot Riding Beast</a:t>
            </a:r>
          </a:p>
        </p:txBody>
      </p:sp>
      <p:pic>
        <p:nvPicPr>
          <p:cNvPr id="60420" name="Picture 4" descr="Eu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438400"/>
            <a:ext cx="3354387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WomanBeast-DerSpie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0067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EuropaSta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438" r="4651" b="7164"/>
          <a:stretch>
            <a:fillRect/>
          </a:stretch>
        </p:blipFill>
        <p:spPr bwMode="auto">
          <a:xfrm>
            <a:off x="3124200" y="1447800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55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oin_final_blue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3152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62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In our quick tour of Revelation, we found a number of allusions to Greco-Roman symbols, more than ten.</a:t>
            </a:r>
          </a:p>
          <a:p>
            <a:r>
              <a:rPr lang="en-US" altLang="en-US" sz="2800"/>
              <a:t>I suspect a real inhabitant of the ancient Greco-Roman culture could have found even more.</a:t>
            </a:r>
          </a:p>
          <a:p>
            <a:r>
              <a:rPr lang="en-US" altLang="en-US" sz="2800"/>
              <a:t>Most of the pictorial elements chosen to make Revelation vivid to its original readers come from Scripture, which is not surprising since the readers are professing Christians.</a:t>
            </a:r>
          </a:p>
        </p:txBody>
      </p:sp>
    </p:spTree>
    <p:custDataLst>
      <p:tags r:id="rId1"/>
    </p:custDataLst>
  </p:cSld>
  <p:clrMapOvr>
    <a:masterClrMapping/>
  </p:clrMapOvr>
  <p:transition advTm="232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Testament Allusions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Other allusions are more complex:</a:t>
            </a:r>
          </a:p>
          <a:p>
            <a:pPr lvl="1"/>
            <a:r>
              <a:rPr lang="en-US" altLang="en-US"/>
              <a:t>The several references to a two-edged sword coming from Jesus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mouth are a combination:</a:t>
            </a:r>
          </a:p>
          <a:p>
            <a:pPr lvl="2"/>
            <a:r>
              <a:rPr lang="en-US" altLang="en-US"/>
              <a:t>Of Isa 49:2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He made my mouth like a sharpened sword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</a:t>
            </a:r>
          </a:p>
          <a:p>
            <a:pPr lvl="2"/>
            <a:r>
              <a:rPr lang="en-US" altLang="en-US"/>
              <a:t>And Isa 11:4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He will strike the earth with the rod of his mouth; with the breath of his lips he will slay the wicked</a:t>
            </a:r>
            <a:r>
              <a:rPr lang="en-US" altLang="en-US">
                <a:cs typeface="Arial" charset="0"/>
              </a:rPr>
              <a:t>'</a:t>
            </a:r>
          </a:p>
          <a:p>
            <a:pPr lvl="1"/>
            <a:r>
              <a:rPr lang="en-US" altLang="en-US"/>
              <a:t>The beast of Revelation 13 is a combination:</a:t>
            </a:r>
          </a:p>
          <a:p>
            <a:pPr lvl="2"/>
            <a:r>
              <a:rPr lang="en-US" altLang="en-US"/>
              <a:t>Of the four beasts of Daniel 7</a:t>
            </a:r>
          </a:p>
        </p:txBody>
      </p:sp>
    </p:spTree>
    <p:custDataLst>
      <p:tags r:id="rId1"/>
    </p:custDataLst>
  </p:cSld>
  <p:clrMapOvr>
    <a:masterClrMapping/>
  </p:clrMapOvr>
  <p:transition advTm="367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Yet a significant number are from their background Gentile culture, and some even from pagan mythology.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It is true that Revelation does not tell us it is getting these pictures from the culture, but neither does it tell us it is getting the others from the OT.  </a:t>
            </a:r>
          </a:p>
          <a:p>
            <a:pPr>
              <a:lnSpc>
                <a:spcPct val="90000"/>
              </a:lnSpc>
            </a:pPr>
            <a:r>
              <a:rPr lang="en-US" altLang="en-US"/>
              <a:t>Only the person who is familiar with the material will recognize the allusions.</a:t>
            </a:r>
          </a:p>
        </p:txBody>
      </p:sp>
    </p:spTree>
    <p:custDataLst>
      <p:tags r:id="rId1"/>
    </p:custDataLst>
  </p:cSld>
  <p:clrMapOvr>
    <a:masterClrMapping/>
  </p:clrMapOvr>
  <p:transition advTm="51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Regarding the question of contextualizing the Gospel, the example of Revelation needs to be factored into our thinking.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should also cause us to consider, what sort of presence did God maintain among the Gentiles during those centuries when he concentrated on Israel?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sort of presence is He maintaining even now?</a:t>
            </a:r>
          </a:p>
        </p:txBody>
      </p:sp>
    </p:spTree>
    <p:custDataLst>
      <p:tags r:id="rId1"/>
    </p:custDataLst>
  </p:cSld>
  <p:clrMapOvr>
    <a:masterClrMapping/>
  </p:clrMapOvr>
  <p:transition advTm="90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Further Reading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more detailed treatment of this topic is given in my paper,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Greco-Roman Symbolism in the Book of Revelation,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available from the Theological Research Exchange Network, at </a:t>
            </a:r>
            <a:r>
              <a:rPr lang="en-US" altLang="en-US">
                <a:hlinkClick r:id="rId3"/>
              </a:rPr>
              <a:t>www.tren.com</a:t>
            </a:r>
            <a:r>
              <a:rPr lang="en-US" altLang="en-US"/>
              <a:t>.</a:t>
            </a:r>
          </a:p>
        </p:txBody>
      </p:sp>
    </p:spTree>
    <p:custDataLst>
      <p:tags r:id="rId1"/>
    </p:custDataLst>
  </p:cSld>
  <p:clrMapOvr>
    <a:masterClrMapping/>
  </p:clrMapOvr>
  <p:transition advTm="19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coin_final_blue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3152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6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Allusions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Besides these many Old Testament allusions, some suggest that Revelation includes allusions to non-biblical works:</a:t>
            </a:r>
          </a:p>
          <a:p>
            <a:pPr lvl="1"/>
            <a:r>
              <a:rPr lang="en-US" altLang="en-US"/>
              <a:t>UBS Greek New Testament 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Index of Allusions and Verbal Parallels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 has 32 entries for apocryphal and pseudepigraphal Jewish works.</a:t>
            </a:r>
          </a:p>
          <a:p>
            <a:pPr lvl="1"/>
            <a:r>
              <a:rPr lang="en-US" altLang="en-US"/>
              <a:t>Our interest here is with Greco-Roman connections rather than Jewish ones.</a:t>
            </a:r>
          </a:p>
          <a:p>
            <a:pPr lvl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4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Greco-Roman Allusions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William M. Ramsay has found a number of these in the letters to the seven churches (Rev 2-3).  Some examples: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Sardis was never taken by storm, but only by stealth at night (cp Rev 3:3): (NIV) Remember, therefore, what you have received and heard; obey it, and repent. But if you do not wake up, I will come like a thief, and you will not know at what time I will come to you.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Laodicea was plagued with a water supply which was only lukewarm by the time it reached the city (cp Rev 3:16): (NIV) So, because you are lukewarm--neither hot nor cold--I am about to spit you out of my mouth.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These are not controversial.</a:t>
            </a:r>
          </a:p>
        </p:txBody>
      </p:sp>
    </p:spTree>
    <p:custDataLst>
      <p:tags r:id="rId1"/>
    </p:custDataLst>
  </p:cSld>
  <p:clrMapOvr>
    <a:masterClrMapping/>
  </p:clrMapOvr>
  <p:transition advTm="73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Greco-Roman Allusions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Evangelicals are more skeptical about alleged allusions to Greco-Roman paganism: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Partly due to biblical teaching against idolatry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Partly to impression some commentators give that author of Revelation was faking a vision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 suggest another spin on this data, that God (the book’s ultimate author) was communicating to his Greco-Roman readers in terms they would understand, since most of them were raised in paganism.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Let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see.</a:t>
            </a:r>
          </a:p>
        </p:txBody>
      </p:sp>
    </p:spTree>
    <p:custDataLst>
      <p:tags r:id="rId1"/>
    </p:custDataLst>
  </p:cSld>
  <p:clrMapOvr>
    <a:masterClrMapping/>
  </p:clrMapOvr>
  <p:transition advTm="87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oin_final_blue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0138"/>
            <a:ext cx="73152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Symbols with Little or No Old Testament Background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9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Little or No OT Background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(1) The white stone (Rev 2:17)</a:t>
            </a:r>
          </a:p>
          <a:p>
            <a:r>
              <a:rPr lang="en-US" altLang="en-US" sz="2800"/>
              <a:t>(2) Deep secrets &amp; mysteries (Rev 2:24; 10:7)</a:t>
            </a:r>
          </a:p>
          <a:p>
            <a:r>
              <a:rPr lang="en-US" altLang="en-US" sz="2800"/>
              <a:t>(3) The seven hills (Rev 17:9)</a:t>
            </a:r>
          </a:p>
          <a:p>
            <a:r>
              <a:rPr lang="en-US" altLang="en-US" sz="2800"/>
              <a:t>(4) Title on her forehead (Rev 17:5)</a:t>
            </a:r>
          </a:p>
        </p:txBody>
      </p:sp>
      <p:pic>
        <p:nvPicPr>
          <p:cNvPr id="14341" name="Picture 5" descr="whitepeb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22475"/>
            <a:ext cx="4038600" cy="3681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8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2.5|8.7|5.9|23.8|18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9|18.6|69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9.6|38.5|1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2|3.1|8.4|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9|3.2|15.5|14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6|10.5|5.4|13.8|7.5|2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2.6|5.8|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4|25.2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5.9|6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7.6|27.2|8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8.5|5.2|10.8|8.3|9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7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6.9|36.1|7.4|11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6|4.2|7.9|4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|21.9|20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7|2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7|57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1.9|1.2|2.1|2.6|2.2|3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6.6|10.7|14.7|9.1|8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.9|2.9|3.1|6.1|4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3.5|24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4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|5|4.6|8.9|3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8|10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1.6|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7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4|35.1|2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4.4|6.6|10|5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3.4|10|8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2056</Words>
  <Application>Microsoft Office PowerPoint</Application>
  <PresentationFormat>On-screen Show (4:3)</PresentationFormat>
  <Paragraphs>174</Paragraphs>
  <Slides>43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Greco-Roman Symbolism in the Book of Revelation</vt:lpstr>
      <vt:lpstr>Old Testament Allusions</vt:lpstr>
      <vt:lpstr>Old Testament Allusions</vt:lpstr>
      <vt:lpstr>Old Testament Allusions</vt:lpstr>
      <vt:lpstr>Other Allusions</vt:lpstr>
      <vt:lpstr>Greco-Roman Allusions</vt:lpstr>
      <vt:lpstr>Greco-Roman Allusions</vt:lpstr>
      <vt:lpstr>Symbols with Little or No Old Testament Background</vt:lpstr>
      <vt:lpstr>Little or No OT Background</vt:lpstr>
      <vt:lpstr>The White Stone</vt:lpstr>
      <vt:lpstr>Deep Secrets</vt:lpstr>
      <vt:lpstr>Seven Hills</vt:lpstr>
      <vt:lpstr>Name on Forehead</vt:lpstr>
      <vt:lpstr>Name on Forehead</vt:lpstr>
      <vt:lpstr>Symbols with OT Background but Unique Features</vt:lpstr>
      <vt:lpstr>Some Unique Features</vt:lpstr>
      <vt:lpstr>Crowns to Overcomers</vt:lpstr>
      <vt:lpstr>Four Horsemen</vt:lpstr>
      <vt:lpstr>Four Horsemen</vt:lpstr>
      <vt:lpstr>Seven-Sealed Scroll</vt:lpstr>
      <vt:lpstr>Seven-Sealed Scroll</vt:lpstr>
      <vt:lpstr>He Who Is…</vt:lpstr>
      <vt:lpstr>He Who Is…</vt:lpstr>
      <vt:lpstr>The Seven Stars</vt:lpstr>
      <vt:lpstr>Symbols Resembling  Pagan Mythology</vt:lpstr>
      <vt:lpstr>Resembling Pagan Mythology</vt:lpstr>
      <vt:lpstr>Woman, Child, Dragon</vt:lpstr>
      <vt:lpstr>Isis w/ Horus, and Typhon</vt:lpstr>
      <vt:lpstr>Leto with Children</vt:lpstr>
      <vt:lpstr>Woman, Child, Dragon</vt:lpstr>
      <vt:lpstr>Woman, Child, Dragon</vt:lpstr>
      <vt:lpstr>Harlot Riding Beast</vt:lpstr>
      <vt:lpstr>Harlot Riding Beast</vt:lpstr>
      <vt:lpstr>Harlot Riding Beast</vt:lpstr>
      <vt:lpstr>Zeus &amp; Europa</vt:lpstr>
      <vt:lpstr>Harlot Riding Beast</vt:lpstr>
      <vt:lpstr>Harlot Riding Beast</vt:lpstr>
      <vt:lpstr>Conclusions</vt:lpstr>
      <vt:lpstr>Conclusions</vt:lpstr>
      <vt:lpstr>Conclusions</vt:lpstr>
      <vt:lpstr>Conclusions</vt:lpstr>
      <vt:lpstr>For Further Reading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Greco-Roman Symbolism in the Book of Revelation</dc:title>
  <dc:creator>rnewman</dc:creator>
  <cp:lastModifiedBy>Newman</cp:lastModifiedBy>
  <cp:revision>142</cp:revision>
  <dcterms:created xsi:type="dcterms:W3CDTF">2007-04-18T14:31:08Z</dcterms:created>
  <dcterms:modified xsi:type="dcterms:W3CDTF">2015-07-04T17:36:11Z</dcterms:modified>
</cp:coreProperties>
</file>