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530A8F-92B9-459B-B74C-6B23ABD65D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80430-27D1-4D4C-814F-BA3C43FB3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55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EE32-3CC9-4122-ACF9-5850A380C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361E03-57F5-49C7-A9C6-A100DB3B0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34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16A02-1BEF-4ECD-B6D6-7DA1CA659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0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AB07C-FB4F-4B8C-80C1-DF2B7DB52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90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3A6-E777-4D2E-A692-90BD540CF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571D-1B69-49E0-B8B2-1189C1F9B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3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088B-E321-410C-B3B8-3C0666ADB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9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DF31D-17ED-4CF1-8EA9-982DC9CF3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4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1DD6-D3E8-4FBA-9AC3-0845AB41C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6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D847A-1D06-4877-8EE5-0428CD4C5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03A3E2-4CB1-4366-A804-AF646AEAC7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Gospel Genres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  <a:p>
            <a:r>
              <a:rPr lang="en-US" altLang="en-US"/>
              <a:t>Biblical Theological Seminary</a:t>
            </a:r>
          </a:p>
        </p:txBody>
      </p:sp>
      <p:pic>
        <p:nvPicPr>
          <p:cNvPr id="2" name="GospelGenr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Tares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5608" r="6250" b="4672"/>
          <a:stretch>
            <a:fillRect/>
          </a:stretch>
        </p:blipFill>
        <p:spPr bwMode="auto">
          <a:xfrm>
            <a:off x="5943600" y="1447800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characterizes a parable?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brief story, told to illustrate a spiritual or ethical teaching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it has characteristics of: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narrative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story-telling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usually teaches by analogy: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Tenor – the lesson topic being taught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Vehicle – the story being used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Points of resemblance – how the tenor is analogous to the vehicle</a:t>
            </a:r>
          </a:p>
        </p:txBody>
      </p:sp>
    </p:spTree>
    <p:custDataLst>
      <p:tags r:id="rId1"/>
    </p:custDataLst>
  </p:cSld>
  <p:clrMapOvr>
    <a:masterClrMapping/>
  </p:clrMapOvr>
  <p:transition advTm="215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characterizes a symbolic action?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an acted parable</a:t>
            </a:r>
          </a:p>
          <a:p>
            <a:r>
              <a:rPr lang="en-US" altLang="en-US"/>
              <a:t>The action is often unusual:</a:t>
            </a:r>
          </a:p>
          <a:p>
            <a:pPr lvl="1"/>
            <a:r>
              <a:rPr lang="en-US" altLang="en-US"/>
              <a:t>Cursing fig tree, washing feet</a:t>
            </a:r>
          </a:p>
          <a:p>
            <a:r>
              <a:rPr lang="en-US" altLang="en-US"/>
              <a:t>The audience/reader is expected to:</a:t>
            </a:r>
          </a:p>
          <a:p>
            <a:pPr lvl="1"/>
            <a:r>
              <a:rPr lang="en-US" altLang="en-US"/>
              <a:t>Realize that the action is symbolic</a:t>
            </a:r>
          </a:p>
          <a:p>
            <a:pPr lvl="1"/>
            <a:r>
              <a:rPr lang="en-US" altLang="en-US"/>
              <a:t>Try to discern what it is symbolic of</a:t>
            </a:r>
          </a:p>
          <a:p>
            <a:pPr lvl="1"/>
            <a:r>
              <a:rPr lang="en-US" altLang="en-US"/>
              <a:t>i.e., what is the tenor of which the action is the vehicle?</a:t>
            </a:r>
          </a:p>
        </p:txBody>
      </p:sp>
      <p:pic>
        <p:nvPicPr>
          <p:cNvPr id="17412" name="Picture 4" descr="Cleansing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81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67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genea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4263"/>
            <a:ext cx="4038600" cy="302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characterizes a genealogy?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More common in the OT than the 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list of names of ancestors &amp; descendants, usually marked to indicate which are which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Interpretive questions: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What is the author’s purpose in giving this genealogy?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Why does he include or exclude various items?</a:t>
            </a:r>
          </a:p>
        </p:txBody>
      </p:sp>
    </p:spTree>
    <p:custDataLst>
      <p:tags r:id="rId1"/>
    </p:custDataLst>
  </p:cSld>
  <p:clrMapOvr>
    <a:masterClrMapping/>
  </p:clrMapOvr>
  <p:transition advTm="257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There is probably no end to this sort of analysis, but this is a start, and we need to stop here!</a:t>
            </a:r>
          </a:p>
        </p:txBody>
      </p:sp>
    </p:spTree>
    <p:custDataLst>
      <p:tags r:id="rId1"/>
    </p:custDataLst>
  </p:cSld>
  <p:clrMapOvr>
    <a:masterClrMapping/>
  </p:clrMapOvr>
  <p:transition advTm="48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Genre?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A kind, sort, type; said of works of literature, art, etc.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  </a:t>
            </a:r>
            <a:r>
              <a:rPr lang="en-US" altLang="en-US" sz="2800" i="1"/>
              <a:t>Webster’s New World Dictionary</a:t>
            </a:r>
          </a:p>
          <a:p>
            <a:pPr lvl="1"/>
            <a:r>
              <a:rPr lang="en-US" altLang="en-US" sz="2400"/>
              <a:t>Literature: fiction, biography, novel, poetry, murder mystery, limerick, sermon …</a:t>
            </a:r>
          </a:p>
          <a:p>
            <a:pPr lvl="1"/>
            <a:r>
              <a:rPr lang="en-US" altLang="en-US" sz="2400"/>
              <a:t>Art: portrait, landscape, abstract, still life, cartoon, caricature, art deco …</a:t>
            </a:r>
          </a:p>
          <a:p>
            <a:r>
              <a:rPr lang="en-US" altLang="en-US" sz="2800"/>
              <a:t>A sort of written, oral or visual communication that arouses particular expectations in the reader/listener due to certain distinctive markers.</a:t>
            </a:r>
          </a:p>
        </p:txBody>
      </p:sp>
    </p:spTree>
    <p:custDataLst>
      <p:tags r:id="rId1"/>
    </p:custDataLst>
  </p:cSld>
  <p:clrMapOvr>
    <a:masterClrMapping/>
  </p:clrMapOvr>
  <p:transition advTm="103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Genres in the Gospels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Narrative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Dialogue</a:t>
            </a:r>
          </a:p>
          <a:p>
            <a:pPr>
              <a:lnSpc>
                <a:spcPct val="90000"/>
              </a:lnSpc>
            </a:pPr>
            <a:r>
              <a:rPr lang="en-US" altLang="en-US"/>
              <a:t>Miracle Account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Controversy Account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Discourse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Parable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Symbolic Action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Genealogy</a:t>
            </a:r>
          </a:p>
        </p:txBody>
      </p:sp>
      <p:pic>
        <p:nvPicPr>
          <p:cNvPr id="8197" name="Picture 5" descr="Howto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686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7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leansing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600200"/>
            <a:ext cx="365283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sorts of things </a:t>
            </a:r>
            <a:br>
              <a:rPr lang="en-US" altLang="en-US" sz="4000"/>
            </a:br>
            <a:r>
              <a:rPr lang="en-US" altLang="en-US" sz="4000"/>
              <a:t>characterize narratives?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narrative is a story or tale of events, either factual or fictional.</a:t>
            </a:r>
          </a:p>
          <a:p>
            <a:r>
              <a:rPr lang="en-US" altLang="en-US"/>
              <a:t>Components of a narrative:</a:t>
            </a:r>
          </a:p>
          <a:p>
            <a:pPr lvl="1"/>
            <a:r>
              <a:rPr lang="en-US" altLang="en-US"/>
              <a:t>Actors/Characters</a:t>
            </a:r>
          </a:p>
          <a:p>
            <a:pPr lvl="1"/>
            <a:r>
              <a:rPr lang="en-US" altLang="en-US"/>
              <a:t>Events/Action</a:t>
            </a:r>
          </a:p>
          <a:p>
            <a:pPr lvl="1"/>
            <a:r>
              <a:rPr lang="en-US" altLang="en-US"/>
              <a:t>Scene(s)</a:t>
            </a:r>
          </a:p>
          <a:p>
            <a:pPr lvl="1"/>
            <a:r>
              <a:rPr lang="en-US" altLang="en-US"/>
              <a:t>Plot(s)</a:t>
            </a:r>
          </a:p>
        </p:txBody>
      </p:sp>
    </p:spTree>
    <p:custDataLst>
      <p:tags r:id="rId1"/>
    </p:custDataLst>
  </p:cSld>
  <p:clrMapOvr>
    <a:masterClrMapping/>
  </p:clrMapOvr>
  <p:transition advTm="162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Types of narrative in the Gospels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Annunciation/nativity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Calling/vocation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Recognition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Witness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Encounter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Conflict/controversy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Pronouncement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Miracle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Passion stories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Hybrid stories</a:t>
            </a:r>
          </a:p>
        </p:txBody>
      </p:sp>
      <p:pic>
        <p:nvPicPr>
          <p:cNvPr id="12292" name="Picture 4" descr="Wordsof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752600"/>
            <a:ext cx="3111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01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amaritanWoma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1"/>
          <a:stretch>
            <a:fillRect/>
          </a:stretch>
        </p:blipFill>
        <p:spPr bwMode="auto">
          <a:xfrm>
            <a:off x="4930775" y="2514600"/>
            <a:ext cx="3478213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characterizes dialogue?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Recorded speech of two or more speakers interacting with one another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Characterized by: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Direct discourse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Relatively little narration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Used to: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Show character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Record debate/argument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Answer questions</a:t>
            </a:r>
          </a:p>
        </p:txBody>
      </p:sp>
    </p:spTree>
    <p:custDataLst>
      <p:tags r:id="rId1"/>
    </p:custDataLst>
  </p:cSld>
  <p:clrMapOvr>
    <a:masterClrMapping/>
  </p:clrMapOvr>
  <p:transition advTm="151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characterizes </a:t>
            </a:r>
            <a:br>
              <a:rPr lang="en-US" altLang="en-US" sz="4000"/>
            </a:br>
            <a:r>
              <a:rPr lang="en-US" altLang="en-US" sz="4000"/>
              <a:t>a miracle account?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Obviously, a narrative in which a miracle is the central action</a:t>
            </a:r>
          </a:p>
          <a:p>
            <a:r>
              <a:rPr lang="en-US" altLang="en-US" sz="2800"/>
              <a:t>Characteristics:</a:t>
            </a:r>
          </a:p>
          <a:p>
            <a:pPr lvl="1"/>
            <a:r>
              <a:rPr lang="en-US" altLang="en-US" sz="2400"/>
              <a:t>The need is described</a:t>
            </a:r>
          </a:p>
          <a:p>
            <a:pPr lvl="1"/>
            <a:r>
              <a:rPr lang="en-US" altLang="en-US" sz="2400"/>
              <a:t>Jesus’ help is sought</a:t>
            </a:r>
          </a:p>
          <a:p>
            <a:pPr lvl="1"/>
            <a:r>
              <a:rPr lang="en-US" altLang="en-US" sz="2400"/>
              <a:t>Person in need (or helper) expresses faith</a:t>
            </a:r>
          </a:p>
          <a:p>
            <a:pPr lvl="1"/>
            <a:r>
              <a:rPr lang="en-US" altLang="en-US" sz="2400"/>
              <a:t>Jesus performs miracle</a:t>
            </a:r>
          </a:p>
          <a:p>
            <a:pPr lvl="1"/>
            <a:r>
              <a:rPr lang="en-US" altLang="en-US" sz="2400"/>
              <a:t>Characters respond to miracle/Jesus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13316" name="Picture 4" descr="Feeding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4286" r="17500" b="1428"/>
          <a:stretch>
            <a:fillRect/>
          </a:stretch>
        </p:blipFill>
        <p:spPr bwMode="auto">
          <a:xfrm>
            <a:off x="4572000" y="2233613"/>
            <a:ext cx="4191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characterizes </a:t>
            </a:r>
            <a:br>
              <a:rPr lang="en-US" altLang="en-US" sz="4000"/>
            </a:br>
            <a:r>
              <a:rPr lang="en-US" altLang="en-US" sz="4000"/>
              <a:t>a controversy account?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Narrative dominated by a controversy</a:t>
            </a:r>
          </a:p>
          <a:p>
            <a:pPr lvl="1"/>
            <a:r>
              <a:rPr lang="en-US" altLang="en-US" sz="2400"/>
              <a:t>May be more dialogue or more discourse</a:t>
            </a:r>
          </a:p>
          <a:p>
            <a:r>
              <a:rPr lang="en-US" altLang="en-US" sz="2800"/>
              <a:t>Interpretive Qs:</a:t>
            </a:r>
          </a:p>
          <a:p>
            <a:pPr lvl="1"/>
            <a:r>
              <a:rPr lang="en-US" altLang="en-US" sz="2400"/>
              <a:t>Plot – what is the controversy?</a:t>
            </a:r>
          </a:p>
          <a:p>
            <a:pPr lvl="1"/>
            <a:r>
              <a:rPr lang="en-US" altLang="en-US" sz="2400"/>
              <a:t>Actors – where are they coming from?</a:t>
            </a:r>
          </a:p>
          <a:p>
            <a:pPr lvl="1"/>
            <a:r>
              <a:rPr lang="en-US" altLang="en-US" sz="2400"/>
              <a:t>Actions – what do they say/do; how relate to the controversy?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  <p:pic>
        <p:nvPicPr>
          <p:cNvPr id="14341" name="Picture 5" descr="JesDeb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4038600" cy="367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8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characterizes discourse?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speech of a single speaker</a:t>
            </a:r>
          </a:p>
          <a:p>
            <a:r>
              <a:rPr lang="en-US" altLang="en-US" sz="2800"/>
              <a:t>May be included in narrative or may stand alone</a:t>
            </a:r>
          </a:p>
          <a:p>
            <a:r>
              <a:rPr lang="en-US" altLang="en-US" sz="2800"/>
              <a:t>Things to look for:</a:t>
            </a:r>
          </a:p>
          <a:p>
            <a:pPr lvl="1"/>
            <a:r>
              <a:rPr lang="en-US" altLang="en-US" sz="2400"/>
              <a:t>What is the topic?</a:t>
            </a:r>
          </a:p>
          <a:p>
            <a:pPr lvl="1"/>
            <a:r>
              <a:rPr lang="en-US" altLang="en-US" sz="2400"/>
              <a:t>How is speaker developing the topic?</a:t>
            </a:r>
          </a:p>
          <a:p>
            <a:pPr lvl="1"/>
            <a:r>
              <a:rPr lang="en-US" altLang="en-US" sz="2400"/>
              <a:t>What is the flow of the argument?</a:t>
            </a:r>
          </a:p>
        </p:txBody>
      </p:sp>
      <p:pic>
        <p:nvPicPr>
          <p:cNvPr id="15368" name="Picture 8" descr="JesTe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/>
          <a:stretch>
            <a:fillRect/>
          </a:stretch>
        </p:blipFill>
        <p:spPr>
          <a:xfrm>
            <a:off x="4648200" y="2327275"/>
            <a:ext cx="4038600" cy="354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48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8.6|9.7|3.8|23.5|9.4|78.9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10.6|1.8|18.4|2.1|16.1|5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6|2.8|16.8|2.7|22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2|15.7|3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7|5.6|2|2.6|2.9|1.9|1.4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6|3.3|1.2|25.4|18.7|3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7|78|30.3|53.8|27.9|53.9|11.8|22.1|41.7|3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.9|1.5|1.4|7.9|30.9|1.2|28|3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2|12.3|1.8|19.9|19.9|28.6|2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2|1.9|3.6|9.1|8.1|2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3.8|3.7|22.6|2|7.8|30"/>
</p:tagLst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164</TotalTime>
  <Words>517</Words>
  <Application>Microsoft Office PowerPoint</Application>
  <PresentationFormat>On-screen Show (4:3)</PresentationFormat>
  <Paragraphs>91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Balance</vt:lpstr>
      <vt:lpstr>Gospel Genres</vt:lpstr>
      <vt:lpstr>What is a Genre?</vt:lpstr>
      <vt:lpstr>Common Genres in the Gospels</vt:lpstr>
      <vt:lpstr>What sorts of things  characterize narratives?</vt:lpstr>
      <vt:lpstr>Types of narrative in the Gospels</vt:lpstr>
      <vt:lpstr>What characterizes dialogue?</vt:lpstr>
      <vt:lpstr>What characterizes  a miracle account?</vt:lpstr>
      <vt:lpstr>What characterizes  a controversy account?</vt:lpstr>
      <vt:lpstr>What characterizes discourse?</vt:lpstr>
      <vt:lpstr>What characterizes a parable?</vt:lpstr>
      <vt:lpstr>What characterizes a symbolic action?</vt:lpstr>
      <vt:lpstr>What characterizes a genealogy?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Genres</dc:title>
  <dc:creator>Robert C. Newman</dc:creator>
  <cp:lastModifiedBy>Newman</cp:lastModifiedBy>
  <cp:revision>71</cp:revision>
  <dcterms:created xsi:type="dcterms:W3CDTF">2004-10-11T16:40:11Z</dcterms:created>
  <dcterms:modified xsi:type="dcterms:W3CDTF">2015-07-04T17:22:32Z</dcterms:modified>
</cp:coreProperties>
</file>