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sldIdLst>
    <p:sldId id="256" r:id="rId2"/>
    <p:sldId id="283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77" r:id="rId15"/>
    <p:sldId id="275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8" r:id="rId24"/>
    <p:sldId id="279" r:id="rId25"/>
    <p:sldId id="280" r:id="rId26"/>
    <p:sldId id="281" r:id="rId27"/>
    <p:sldId id="282" r:id="rId28"/>
    <p:sldId id="284" r:id="rId29"/>
    <p:sldId id="285" r:id="rId30"/>
    <p:sldId id="286" r:id="rId31"/>
    <p:sldId id="276" r:id="rId3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C0C0C0"/>
    <a:srgbClr val="5F5F5F"/>
    <a:srgbClr val="8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0" autoAdjust="0"/>
    <p:restoredTop sz="94660" autoAdjust="0"/>
  </p:normalViewPr>
  <p:slideViewPr>
    <p:cSldViewPr>
      <p:cViewPr varScale="1">
        <p:scale>
          <a:sx n="110" d="100"/>
          <a:sy n="110" d="100"/>
        </p:scale>
        <p:origin x="-160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882"/>
    </p:cViewPr>
  </p:sorterViewPr>
  <p:notesViewPr>
    <p:cSldViewPr>
      <p:cViewPr varScale="1">
        <p:scale>
          <a:sx n="61" d="100"/>
          <a:sy n="61" d="100"/>
        </p:scale>
        <p:origin x="-1698" y="-5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347" name="Group 75"/>
          <p:cNvGrpSpPr>
            <a:grpSpLocks/>
          </p:cNvGrpSpPr>
          <p:nvPr/>
        </p:nvGrpSpPr>
        <p:grpSpPr bwMode="auto">
          <a:xfrm>
            <a:off x="-3175" y="0"/>
            <a:ext cx="9147175" cy="6867525"/>
            <a:chOff x="-2" y="0"/>
            <a:chExt cx="5762" cy="4326"/>
          </a:xfrm>
        </p:grpSpPr>
        <p:grpSp>
          <p:nvGrpSpPr>
            <p:cNvPr id="54343" name="Group 71"/>
            <p:cNvGrpSpPr>
              <a:grpSpLocks/>
            </p:cNvGrpSpPr>
            <p:nvPr userDrawn="1"/>
          </p:nvGrpSpPr>
          <p:grpSpPr bwMode="auto">
            <a:xfrm>
              <a:off x="-2" y="0"/>
              <a:ext cx="5712" cy="4326"/>
              <a:chOff x="-2" y="0"/>
              <a:chExt cx="5712" cy="4326"/>
            </a:xfrm>
          </p:grpSpPr>
          <p:sp>
            <p:nvSpPr>
              <p:cNvPr id="54275" name="Rectangle 3"/>
              <p:cNvSpPr>
                <a:spLocks noChangeArrowheads="1"/>
              </p:cNvSpPr>
              <p:nvPr/>
            </p:nvSpPr>
            <p:spPr bwMode="auto">
              <a:xfrm>
                <a:off x="-2" y="0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276" name="Rectangle 4"/>
              <p:cNvSpPr>
                <a:spLocks noChangeArrowheads="1"/>
              </p:cNvSpPr>
              <p:nvPr/>
            </p:nvSpPr>
            <p:spPr bwMode="auto">
              <a:xfrm>
                <a:off x="9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277" name="Rectangle 5"/>
              <p:cNvSpPr>
                <a:spLocks noChangeArrowheads="1"/>
              </p:cNvSpPr>
              <p:nvPr/>
            </p:nvSpPr>
            <p:spPr bwMode="auto">
              <a:xfrm>
                <a:off x="19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278" name="Rectangle 6"/>
              <p:cNvSpPr>
                <a:spLocks noChangeArrowheads="1"/>
              </p:cNvSpPr>
              <p:nvPr/>
            </p:nvSpPr>
            <p:spPr bwMode="auto">
              <a:xfrm>
                <a:off x="28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279" name="Rectangle 7"/>
              <p:cNvSpPr>
                <a:spLocks noChangeArrowheads="1"/>
              </p:cNvSpPr>
              <p:nvPr/>
            </p:nvSpPr>
            <p:spPr bwMode="auto">
              <a:xfrm>
                <a:off x="38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280" name="Rectangle 8"/>
              <p:cNvSpPr>
                <a:spLocks noChangeArrowheads="1"/>
              </p:cNvSpPr>
              <p:nvPr/>
            </p:nvSpPr>
            <p:spPr bwMode="auto">
              <a:xfrm>
                <a:off x="47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281" name="Rectangle 9"/>
              <p:cNvSpPr>
                <a:spLocks noChangeArrowheads="1"/>
              </p:cNvSpPr>
              <p:nvPr/>
            </p:nvSpPr>
            <p:spPr bwMode="auto">
              <a:xfrm>
                <a:off x="57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282" name="Rectangle 10"/>
              <p:cNvSpPr>
                <a:spLocks noChangeArrowheads="1"/>
              </p:cNvSpPr>
              <p:nvPr/>
            </p:nvSpPr>
            <p:spPr bwMode="auto">
              <a:xfrm>
                <a:off x="67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283" name="Rectangle 11"/>
              <p:cNvSpPr>
                <a:spLocks noChangeArrowheads="1"/>
              </p:cNvSpPr>
              <p:nvPr/>
            </p:nvSpPr>
            <p:spPr bwMode="auto">
              <a:xfrm>
                <a:off x="76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284" name="Rectangle 12"/>
              <p:cNvSpPr>
                <a:spLocks noChangeArrowheads="1"/>
              </p:cNvSpPr>
              <p:nvPr/>
            </p:nvSpPr>
            <p:spPr bwMode="auto">
              <a:xfrm>
                <a:off x="86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285" name="Rectangle 13"/>
              <p:cNvSpPr>
                <a:spLocks noChangeArrowheads="1"/>
              </p:cNvSpPr>
              <p:nvPr/>
            </p:nvSpPr>
            <p:spPr bwMode="auto">
              <a:xfrm>
                <a:off x="95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286" name="Rectangle 14"/>
              <p:cNvSpPr>
                <a:spLocks noChangeArrowheads="1"/>
              </p:cNvSpPr>
              <p:nvPr/>
            </p:nvSpPr>
            <p:spPr bwMode="auto">
              <a:xfrm>
                <a:off x="105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287" name="Rectangle 15"/>
              <p:cNvSpPr>
                <a:spLocks noChangeArrowheads="1"/>
              </p:cNvSpPr>
              <p:nvPr/>
            </p:nvSpPr>
            <p:spPr bwMode="auto">
              <a:xfrm>
                <a:off x="115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288" name="Rectangle 16"/>
              <p:cNvSpPr>
                <a:spLocks noChangeArrowheads="1"/>
              </p:cNvSpPr>
              <p:nvPr/>
            </p:nvSpPr>
            <p:spPr bwMode="auto">
              <a:xfrm>
                <a:off x="124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289" name="Rectangle 17"/>
              <p:cNvSpPr>
                <a:spLocks noChangeArrowheads="1"/>
              </p:cNvSpPr>
              <p:nvPr/>
            </p:nvSpPr>
            <p:spPr bwMode="auto">
              <a:xfrm>
                <a:off x="134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290" name="Rectangle 18"/>
              <p:cNvSpPr>
                <a:spLocks noChangeArrowheads="1"/>
              </p:cNvSpPr>
              <p:nvPr/>
            </p:nvSpPr>
            <p:spPr bwMode="auto">
              <a:xfrm>
                <a:off x="143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291" name="Rectangle 19"/>
              <p:cNvSpPr>
                <a:spLocks noChangeArrowheads="1"/>
              </p:cNvSpPr>
              <p:nvPr/>
            </p:nvSpPr>
            <p:spPr bwMode="auto">
              <a:xfrm>
                <a:off x="153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292" name="Rectangle 20"/>
              <p:cNvSpPr>
                <a:spLocks noChangeArrowheads="1"/>
              </p:cNvSpPr>
              <p:nvPr/>
            </p:nvSpPr>
            <p:spPr bwMode="auto">
              <a:xfrm>
                <a:off x="163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293" name="Rectangle 21"/>
              <p:cNvSpPr>
                <a:spLocks noChangeArrowheads="1"/>
              </p:cNvSpPr>
              <p:nvPr/>
            </p:nvSpPr>
            <p:spPr bwMode="auto">
              <a:xfrm>
                <a:off x="172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294" name="Rectangle 22"/>
              <p:cNvSpPr>
                <a:spLocks noChangeArrowheads="1"/>
              </p:cNvSpPr>
              <p:nvPr/>
            </p:nvSpPr>
            <p:spPr bwMode="auto">
              <a:xfrm>
                <a:off x="182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295" name="Rectangle 23"/>
              <p:cNvSpPr>
                <a:spLocks noChangeArrowheads="1"/>
              </p:cNvSpPr>
              <p:nvPr/>
            </p:nvSpPr>
            <p:spPr bwMode="auto">
              <a:xfrm>
                <a:off x="191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296" name="Rectangle 24"/>
              <p:cNvSpPr>
                <a:spLocks noChangeArrowheads="1"/>
              </p:cNvSpPr>
              <p:nvPr/>
            </p:nvSpPr>
            <p:spPr bwMode="auto">
              <a:xfrm>
                <a:off x="201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297" name="Rectangle 25"/>
              <p:cNvSpPr>
                <a:spLocks noChangeArrowheads="1"/>
              </p:cNvSpPr>
              <p:nvPr/>
            </p:nvSpPr>
            <p:spPr bwMode="auto">
              <a:xfrm>
                <a:off x="211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298" name="Rectangle 26"/>
              <p:cNvSpPr>
                <a:spLocks noChangeArrowheads="1"/>
              </p:cNvSpPr>
              <p:nvPr/>
            </p:nvSpPr>
            <p:spPr bwMode="auto">
              <a:xfrm>
                <a:off x="220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299" name="Rectangle 27"/>
              <p:cNvSpPr>
                <a:spLocks noChangeArrowheads="1"/>
              </p:cNvSpPr>
              <p:nvPr/>
            </p:nvSpPr>
            <p:spPr bwMode="auto">
              <a:xfrm>
                <a:off x="230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300" name="Rectangle 28"/>
              <p:cNvSpPr>
                <a:spLocks noChangeArrowheads="1"/>
              </p:cNvSpPr>
              <p:nvPr/>
            </p:nvSpPr>
            <p:spPr bwMode="auto">
              <a:xfrm>
                <a:off x="239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301" name="Rectangle 29"/>
              <p:cNvSpPr>
                <a:spLocks noChangeArrowheads="1"/>
              </p:cNvSpPr>
              <p:nvPr/>
            </p:nvSpPr>
            <p:spPr bwMode="auto">
              <a:xfrm>
                <a:off x="249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302" name="Rectangle 30"/>
              <p:cNvSpPr>
                <a:spLocks noChangeArrowheads="1"/>
              </p:cNvSpPr>
              <p:nvPr/>
            </p:nvSpPr>
            <p:spPr bwMode="auto">
              <a:xfrm>
                <a:off x="259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303" name="Rectangle 31"/>
              <p:cNvSpPr>
                <a:spLocks noChangeArrowheads="1"/>
              </p:cNvSpPr>
              <p:nvPr/>
            </p:nvSpPr>
            <p:spPr bwMode="auto">
              <a:xfrm>
                <a:off x="268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304" name="Rectangle 32"/>
              <p:cNvSpPr>
                <a:spLocks noChangeArrowheads="1"/>
              </p:cNvSpPr>
              <p:nvPr/>
            </p:nvSpPr>
            <p:spPr bwMode="auto">
              <a:xfrm>
                <a:off x="278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305" name="Rectangle 33"/>
              <p:cNvSpPr>
                <a:spLocks noChangeArrowheads="1"/>
              </p:cNvSpPr>
              <p:nvPr/>
            </p:nvSpPr>
            <p:spPr bwMode="auto">
              <a:xfrm>
                <a:off x="287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306" name="Rectangle 34"/>
              <p:cNvSpPr>
                <a:spLocks noChangeArrowheads="1"/>
              </p:cNvSpPr>
              <p:nvPr/>
            </p:nvSpPr>
            <p:spPr bwMode="auto">
              <a:xfrm>
                <a:off x="297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307" name="Rectangle 35"/>
              <p:cNvSpPr>
                <a:spLocks noChangeArrowheads="1"/>
              </p:cNvSpPr>
              <p:nvPr/>
            </p:nvSpPr>
            <p:spPr bwMode="auto">
              <a:xfrm>
                <a:off x="307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308" name="Rectangle 36"/>
              <p:cNvSpPr>
                <a:spLocks noChangeArrowheads="1"/>
              </p:cNvSpPr>
              <p:nvPr/>
            </p:nvSpPr>
            <p:spPr bwMode="auto">
              <a:xfrm>
                <a:off x="316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309" name="Rectangle 37"/>
              <p:cNvSpPr>
                <a:spLocks noChangeArrowheads="1"/>
              </p:cNvSpPr>
              <p:nvPr/>
            </p:nvSpPr>
            <p:spPr bwMode="auto">
              <a:xfrm>
                <a:off x="326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310" name="Rectangle 38"/>
              <p:cNvSpPr>
                <a:spLocks noChangeArrowheads="1"/>
              </p:cNvSpPr>
              <p:nvPr/>
            </p:nvSpPr>
            <p:spPr bwMode="auto">
              <a:xfrm>
                <a:off x="335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311" name="Rectangle 39"/>
              <p:cNvSpPr>
                <a:spLocks noChangeArrowheads="1"/>
              </p:cNvSpPr>
              <p:nvPr/>
            </p:nvSpPr>
            <p:spPr bwMode="auto">
              <a:xfrm>
                <a:off x="345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312" name="Rectangle 40"/>
              <p:cNvSpPr>
                <a:spLocks noChangeArrowheads="1"/>
              </p:cNvSpPr>
              <p:nvPr/>
            </p:nvSpPr>
            <p:spPr bwMode="auto">
              <a:xfrm>
                <a:off x="355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313" name="Rectangle 41"/>
              <p:cNvSpPr>
                <a:spLocks noChangeArrowheads="1"/>
              </p:cNvSpPr>
              <p:nvPr/>
            </p:nvSpPr>
            <p:spPr bwMode="auto">
              <a:xfrm>
                <a:off x="364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314" name="Rectangle 42"/>
              <p:cNvSpPr>
                <a:spLocks noChangeArrowheads="1"/>
              </p:cNvSpPr>
              <p:nvPr/>
            </p:nvSpPr>
            <p:spPr bwMode="auto">
              <a:xfrm>
                <a:off x="374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315" name="Rectangle 43"/>
              <p:cNvSpPr>
                <a:spLocks noChangeArrowheads="1"/>
              </p:cNvSpPr>
              <p:nvPr/>
            </p:nvSpPr>
            <p:spPr bwMode="auto">
              <a:xfrm>
                <a:off x="383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316" name="Rectangle 44"/>
              <p:cNvSpPr>
                <a:spLocks noChangeArrowheads="1"/>
              </p:cNvSpPr>
              <p:nvPr/>
            </p:nvSpPr>
            <p:spPr bwMode="auto">
              <a:xfrm>
                <a:off x="393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317" name="Rectangle 45"/>
              <p:cNvSpPr>
                <a:spLocks noChangeArrowheads="1"/>
              </p:cNvSpPr>
              <p:nvPr/>
            </p:nvSpPr>
            <p:spPr bwMode="auto">
              <a:xfrm>
                <a:off x="403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318" name="Rectangle 46"/>
              <p:cNvSpPr>
                <a:spLocks noChangeArrowheads="1"/>
              </p:cNvSpPr>
              <p:nvPr/>
            </p:nvSpPr>
            <p:spPr bwMode="auto">
              <a:xfrm>
                <a:off x="412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319" name="Rectangle 47"/>
              <p:cNvSpPr>
                <a:spLocks noChangeArrowheads="1"/>
              </p:cNvSpPr>
              <p:nvPr/>
            </p:nvSpPr>
            <p:spPr bwMode="auto">
              <a:xfrm>
                <a:off x="422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320" name="Rectangle 48"/>
              <p:cNvSpPr>
                <a:spLocks noChangeArrowheads="1"/>
              </p:cNvSpPr>
              <p:nvPr/>
            </p:nvSpPr>
            <p:spPr bwMode="auto">
              <a:xfrm>
                <a:off x="431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321" name="Rectangle 49"/>
              <p:cNvSpPr>
                <a:spLocks noChangeArrowheads="1"/>
              </p:cNvSpPr>
              <p:nvPr/>
            </p:nvSpPr>
            <p:spPr bwMode="auto">
              <a:xfrm>
                <a:off x="441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322" name="Rectangle 50"/>
              <p:cNvSpPr>
                <a:spLocks noChangeArrowheads="1"/>
              </p:cNvSpPr>
              <p:nvPr/>
            </p:nvSpPr>
            <p:spPr bwMode="auto">
              <a:xfrm>
                <a:off x="451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323" name="Rectangle 51"/>
              <p:cNvSpPr>
                <a:spLocks noChangeArrowheads="1"/>
              </p:cNvSpPr>
              <p:nvPr/>
            </p:nvSpPr>
            <p:spPr bwMode="auto">
              <a:xfrm>
                <a:off x="460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324" name="Rectangle 52"/>
              <p:cNvSpPr>
                <a:spLocks noChangeArrowheads="1"/>
              </p:cNvSpPr>
              <p:nvPr/>
            </p:nvSpPr>
            <p:spPr bwMode="auto">
              <a:xfrm>
                <a:off x="470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325" name="Rectangle 53"/>
              <p:cNvSpPr>
                <a:spLocks noChangeArrowheads="1"/>
              </p:cNvSpPr>
              <p:nvPr/>
            </p:nvSpPr>
            <p:spPr bwMode="auto">
              <a:xfrm>
                <a:off x="479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326" name="Rectangle 54"/>
              <p:cNvSpPr>
                <a:spLocks noChangeArrowheads="1"/>
              </p:cNvSpPr>
              <p:nvPr/>
            </p:nvSpPr>
            <p:spPr bwMode="auto">
              <a:xfrm>
                <a:off x="489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327" name="Rectangle 55"/>
              <p:cNvSpPr>
                <a:spLocks noChangeArrowheads="1"/>
              </p:cNvSpPr>
              <p:nvPr/>
            </p:nvSpPr>
            <p:spPr bwMode="auto">
              <a:xfrm>
                <a:off x="499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328" name="Rectangle 56"/>
              <p:cNvSpPr>
                <a:spLocks noChangeArrowheads="1"/>
              </p:cNvSpPr>
              <p:nvPr/>
            </p:nvSpPr>
            <p:spPr bwMode="auto">
              <a:xfrm>
                <a:off x="508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329" name="Rectangle 57"/>
              <p:cNvSpPr>
                <a:spLocks noChangeArrowheads="1"/>
              </p:cNvSpPr>
              <p:nvPr/>
            </p:nvSpPr>
            <p:spPr bwMode="auto">
              <a:xfrm>
                <a:off x="518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330" name="Rectangle 58"/>
              <p:cNvSpPr>
                <a:spLocks noChangeArrowheads="1"/>
              </p:cNvSpPr>
              <p:nvPr/>
            </p:nvSpPr>
            <p:spPr bwMode="auto">
              <a:xfrm>
                <a:off x="527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331" name="Rectangle 59"/>
              <p:cNvSpPr>
                <a:spLocks noChangeArrowheads="1"/>
              </p:cNvSpPr>
              <p:nvPr/>
            </p:nvSpPr>
            <p:spPr bwMode="auto">
              <a:xfrm>
                <a:off x="537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332" name="Rectangle 60"/>
              <p:cNvSpPr>
                <a:spLocks noChangeArrowheads="1"/>
              </p:cNvSpPr>
              <p:nvPr/>
            </p:nvSpPr>
            <p:spPr bwMode="auto">
              <a:xfrm>
                <a:off x="547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333" name="Rectangle 61"/>
              <p:cNvSpPr>
                <a:spLocks noChangeArrowheads="1"/>
              </p:cNvSpPr>
              <p:nvPr/>
            </p:nvSpPr>
            <p:spPr bwMode="auto">
              <a:xfrm>
                <a:off x="556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334" name="Rectangle 62"/>
              <p:cNvSpPr>
                <a:spLocks noChangeArrowheads="1"/>
              </p:cNvSpPr>
              <p:nvPr/>
            </p:nvSpPr>
            <p:spPr bwMode="auto">
              <a:xfrm>
                <a:off x="566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54335" name="Rectangle 63"/>
            <p:cNvSpPr>
              <a:spLocks noChangeArrowheads="1"/>
            </p:cNvSpPr>
            <p:nvPr userDrawn="1"/>
          </p:nvSpPr>
          <p:spPr bwMode="auto">
            <a:xfrm>
              <a:off x="429" y="0"/>
              <a:ext cx="5331" cy="4320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336" name="Rectangle 64"/>
            <p:cNvSpPr>
              <a:spLocks noChangeArrowheads="1"/>
            </p:cNvSpPr>
            <p:nvPr userDrawn="1"/>
          </p:nvSpPr>
          <p:spPr bwMode="auto">
            <a:xfrm>
              <a:off x="0" y="0"/>
              <a:ext cx="5760" cy="321"/>
            </a:xfrm>
            <a:prstGeom prst="rect">
              <a:avLst/>
            </a:prstGeom>
            <a:solidFill>
              <a:schemeClr val="hlink">
                <a:alpha val="5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4337" name="Rectangle 65"/>
          <p:cNvSpPr>
            <a:spLocks noChangeArrowheads="1"/>
          </p:cNvSpPr>
          <p:nvPr/>
        </p:nvSpPr>
        <p:spPr bwMode="auto">
          <a:xfrm>
            <a:off x="3505200" y="2590800"/>
            <a:ext cx="4892675" cy="76200"/>
          </a:xfrm>
          <a:prstGeom prst="rect">
            <a:avLst/>
          </a:prstGeom>
          <a:solidFill>
            <a:schemeClr val="hlink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kumimoji="1" lang="en-US" altLang="en-US"/>
          </a:p>
        </p:txBody>
      </p:sp>
      <p:sp>
        <p:nvSpPr>
          <p:cNvPr id="54338" name="Rectangle 66"/>
          <p:cNvSpPr>
            <a:spLocks noGrp="1" noChangeArrowheads="1"/>
          </p:cNvSpPr>
          <p:nvPr>
            <p:ph type="ctrTitle" sz="quarter"/>
          </p:nvPr>
        </p:nvSpPr>
        <p:spPr>
          <a:xfrm>
            <a:off x="779463" y="1096963"/>
            <a:ext cx="7678737" cy="1431925"/>
          </a:xfrm>
        </p:spPr>
        <p:txBody>
          <a:bodyPr/>
          <a:lstStyle>
            <a:lvl1pPr algn="r">
              <a:defRPr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54339" name="Rectangle 6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4021138" y="2860675"/>
            <a:ext cx="4437062" cy="3114675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54340" name="Rectangle 68"/>
          <p:cNvSpPr>
            <a:spLocks noGrp="1" noChangeArrowheads="1"/>
          </p:cNvSpPr>
          <p:nvPr>
            <p:ph type="dt" sz="quarter" idx="2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4341" name="Rectangle 69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4342" name="Rectangle 70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8B7DDA76-7B64-4179-9CB4-1A31EF98F2E3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B8D39B-4D92-4CF5-821D-3E5DC8AA520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687488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94525" y="192088"/>
            <a:ext cx="2039938" cy="59039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71538" y="192088"/>
            <a:ext cx="5970587" cy="59039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18D90E-02FA-412D-ADF4-2DBA9289D27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370476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1538" y="192088"/>
            <a:ext cx="8162925" cy="14319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2813" y="1905000"/>
            <a:ext cx="3978275" cy="4191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3488" y="1905000"/>
            <a:ext cx="3979862" cy="4191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152525" y="62865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590925" y="62865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19925" y="62865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7858A9B5-D344-4749-912A-B1F031C9F67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667741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AC8C1C-32C6-41B6-A140-8A7BE38AD36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753733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2DF840-2E0A-482E-BA6F-A4923E4069A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046296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2813" y="1905000"/>
            <a:ext cx="39782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3488" y="1905000"/>
            <a:ext cx="3979862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067753-46E4-43F7-8A35-3AB9E6A9B85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99109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9795B5-D489-4F8E-B422-6744972AD4B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76710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4A97C6-D22B-4AF6-89A8-77A40E3BF28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141644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9947A0-C517-4389-B21D-892BEBEC27D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997415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5CD1DA-D6FF-4904-9C4D-59481E2D247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452542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F60A39-A010-44DC-9100-75F10CF655E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42019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319" name="Group 71"/>
          <p:cNvGrpSpPr>
            <a:grpSpLocks/>
          </p:cNvGrpSpPr>
          <p:nvPr/>
        </p:nvGrpSpPr>
        <p:grpSpPr bwMode="auto">
          <a:xfrm>
            <a:off x="0" y="0"/>
            <a:ext cx="9147175" cy="6867525"/>
            <a:chOff x="0" y="0"/>
            <a:chExt cx="5762" cy="4326"/>
          </a:xfrm>
        </p:grpSpPr>
        <p:sp>
          <p:nvSpPr>
            <p:cNvPr id="53251" name="Rectangle 3"/>
            <p:cNvSpPr>
              <a:spLocks noChangeArrowheads="1"/>
            </p:cNvSpPr>
            <p:nvPr userDrawn="1"/>
          </p:nvSpPr>
          <p:spPr bwMode="hidden">
            <a:xfrm>
              <a:off x="0" y="0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252" name="Rectangle 4"/>
            <p:cNvSpPr>
              <a:spLocks noChangeArrowheads="1"/>
            </p:cNvSpPr>
            <p:nvPr userDrawn="1"/>
          </p:nvSpPr>
          <p:spPr bwMode="hidden">
            <a:xfrm>
              <a:off x="96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253" name="Rectangle 5"/>
            <p:cNvSpPr>
              <a:spLocks noChangeArrowheads="1"/>
            </p:cNvSpPr>
            <p:nvPr userDrawn="1"/>
          </p:nvSpPr>
          <p:spPr bwMode="hidden">
            <a:xfrm>
              <a:off x="192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254" name="Rectangle 6"/>
            <p:cNvSpPr>
              <a:spLocks noChangeArrowheads="1"/>
            </p:cNvSpPr>
            <p:nvPr userDrawn="1"/>
          </p:nvSpPr>
          <p:spPr bwMode="hidden">
            <a:xfrm>
              <a:off x="288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255" name="Rectangle 7"/>
            <p:cNvSpPr>
              <a:spLocks noChangeArrowheads="1"/>
            </p:cNvSpPr>
            <p:nvPr userDrawn="1"/>
          </p:nvSpPr>
          <p:spPr bwMode="hidden">
            <a:xfrm>
              <a:off x="384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256" name="Rectangle 8"/>
            <p:cNvSpPr>
              <a:spLocks noChangeArrowheads="1"/>
            </p:cNvSpPr>
            <p:nvPr userDrawn="1"/>
          </p:nvSpPr>
          <p:spPr bwMode="hidden">
            <a:xfrm>
              <a:off x="480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257" name="Rectangle 9"/>
            <p:cNvSpPr>
              <a:spLocks noChangeArrowheads="1"/>
            </p:cNvSpPr>
            <p:nvPr userDrawn="1"/>
          </p:nvSpPr>
          <p:spPr bwMode="hidden">
            <a:xfrm>
              <a:off x="576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258" name="Rectangle 10"/>
            <p:cNvSpPr>
              <a:spLocks noChangeArrowheads="1"/>
            </p:cNvSpPr>
            <p:nvPr userDrawn="1"/>
          </p:nvSpPr>
          <p:spPr bwMode="hidden">
            <a:xfrm>
              <a:off x="672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259" name="Rectangle 11"/>
            <p:cNvSpPr>
              <a:spLocks noChangeArrowheads="1"/>
            </p:cNvSpPr>
            <p:nvPr userDrawn="1"/>
          </p:nvSpPr>
          <p:spPr bwMode="hidden">
            <a:xfrm>
              <a:off x="768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260" name="Rectangle 12"/>
            <p:cNvSpPr>
              <a:spLocks noChangeArrowheads="1"/>
            </p:cNvSpPr>
            <p:nvPr userDrawn="1"/>
          </p:nvSpPr>
          <p:spPr bwMode="hidden">
            <a:xfrm>
              <a:off x="864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261" name="Rectangle 13"/>
            <p:cNvSpPr>
              <a:spLocks noChangeArrowheads="1"/>
            </p:cNvSpPr>
            <p:nvPr userDrawn="1"/>
          </p:nvSpPr>
          <p:spPr bwMode="hidden">
            <a:xfrm>
              <a:off x="960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262" name="Rectangle 14"/>
            <p:cNvSpPr>
              <a:spLocks noChangeArrowheads="1"/>
            </p:cNvSpPr>
            <p:nvPr userDrawn="1"/>
          </p:nvSpPr>
          <p:spPr bwMode="hidden">
            <a:xfrm>
              <a:off x="1056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263" name="Rectangle 15"/>
            <p:cNvSpPr>
              <a:spLocks noChangeArrowheads="1"/>
            </p:cNvSpPr>
            <p:nvPr userDrawn="1"/>
          </p:nvSpPr>
          <p:spPr bwMode="hidden">
            <a:xfrm>
              <a:off x="1152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264" name="Rectangle 16"/>
            <p:cNvSpPr>
              <a:spLocks noChangeArrowheads="1"/>
            </p:cNvSpPr>
            <p:nvPr userDrawn="1"/>
          </p:nvSpPr>
          <p:spPr bwMode="hidden">
            <a:xfrm>
              <a:off x="1248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265" name="Rectangle 17"/>
            <p:cNvSpPr>
              <a:spLocks noChangeArrowheads="1"/>
            </p:cNvSpPr>
            <p:nvPr userDrawn="1"/>
          </p:nvSpPr>
          <p:spPr bwMode="hidden">
            <a:xfrm>
              <a:off x="1344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266" name="Rectangle 18"/>
            <p:cNvSpPr>
              <a:spLocks noChangeArrowheads="1"/>
            </p:cNvSpPr>
            <p:nvPr userDrawn="1"/>
          </p:nvSpPr>
          <p:spPr bwMode="hidden">
            <a:xfrm>
              <a:off x="1440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267" name="Rectangle 19"/>
            <p:cNvSpPr>
              <a:spLocks noChangeArrowheads="1"/>
            </p:cNvSpPr>
            <p:nvPr userDrawn="1"/>
          </p:nvSpPr>
          <p:spPr bwMode="hidden">
            <a:xfrm>
              <a:off x="1536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268" name="Rectangle 20"/>
            <p:cNvSpPr>
              <a:spLocks noChangeArrowheads="1"/>
            </p:cNvSpPr>
            <p:nvPr userDrawn="1"/>
          </p:nvSpPr>
          <p:spPr bwMode="hidden">
            <a:xfrm>
              <a:off x="1632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269" name="Rectangle 21"/>
            <p:cNvSpPr>
              <a:spLocks noChangeArrowheads="1"/>
            </p:cNvSpPr>
            <p:nvPr userDrawn="1"/>
          </p:nvSpPr>
          <p:spPr bwMode="hidden">
            <a:xfrm>
              <a:off x="1728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270" name="Rectangle 22"/>
            <p:cNvSpPr>
              <a:spLocks noChangeArrowheads="1"/>
            </p:cNvSpPr>
            <p:nvPr userDrawn="1"/>
          </p:nvSpPr>
          <p:spPr bwMode="hidden">
            <a:xfrm>
              <a:off x="1824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271" name="Rectangle 23"/>
            <p:cNvSpPr>
              <a:spLocks noChangeArrowheads="1"/>
            </p:cNvSpPr>
            <p:nvPr userDrawn="1"/>
          </p:nvSpPr>
          <p:spPr bwMode="hidden">
            <a:xfrm>
              <a:off x="1920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272" name="Rectangle 24"/>
            <p:cNvSpPr>
              <a:spLocks noChangeArrowheads="1"/>
            </p:cNvSpPr>
            <p:nvPr userDrawn="1"/>
          </p:nvSpPr>
          <p:spPr bwMode="hidden">
            <a:xfrm>
              <a:off x="2016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273" name="Rectangle 25"/>
            <p:cNvSpPr>
              <a:spLocks noChangeArrowheads="1"/>
            </p:cNvSpPr>
            <p:nvPr userDrawn="1"/>
          </p:nvSpPr>
          <p:spPr bwMode="hidden">
            <a:xfrm>
              <a:off x="2112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274" name="Rectangle 26"/>
            <p:cNvSpPr>
              <a:spLocks noChangeArrowheads="1"/>
            </p:cNvSpPr>
            <p:nvPr userDrawn="1"/>
          </p:nvSpPr>
          <p:spPr bwMode="hidden">
            <a:xfrm>
              <a:off x="2208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275" name="Rectangle 27"/>
            <p:cNvSpPr>
              <a:spLocks noChangeArrowheads="1"/>
            </p:cNvSpPr>
            <p:nvPr userDrawn="1"/>
          </p:nvSpPr>
          <p:spPr bwMode="hidden">
            <a:xfrm>
              <a:off x="2304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276" name="Rectangle 28"/>
            <p:cNvSpPr>
              <a:spLocks noChangeArrowheads="1"/>
            </p:cNvSpPr>
            <p:nvPr userDrawn="1"/>
          </p:nvSpPr>
          <p:spPr bwMode="hidden">
            <a:xfrm>
              <a:off x="2400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277" name="Rectangle 29"/>
            <p:cNvSpPr>
              <a:spLocks noChangeArrowheads="1"/>
            </p:cNvSpPr>
            <p:nvPr userDrawn="1"/>
          </p:nvSpPr>
          <p:spPr bwMode="hidden">
            <a:xfrm>
              <a:off x="2496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278" name="Rectangle 30"/>
            <p:cNvSpPr>
              <a:spLocks noChangeArrowheads="1"/>
            </p:cNvSpPr>
            <p:nvPr userDrawn="1"/>
          </p:nvSpPr>
          <p:spPr bwMode="hidden">
            <a:xfrm>
              <a:off x="2592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279" name="Rectangle 31"/>
            <p:cNvSpPr>
              <a:spLocks noChangeArrowheads="1"/>
            </p:cNvSpPr>
            <p:nvPr userDrawn="1"/>
          </p:nvSpPr>
          <p:spPr bwMode="hidden">
            <a:xfrm>
              <a:off x="2688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280" name="Rectangle 32"/>
            <p:cNvSpPr>
              <a:spLocks noChangeArrowheads="1"/>
            </p:cNvSpPr>
            <p:nvPr userDrawn="1"/>
          </p:nvSpPr>
          <p:spPr bwMode="hidden">
            <a:xfrm>
              <a:off x="2784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281" name="Rectangle 33"/>
            <p:cNvSpPr>
              <a:spLocks noChangeArrowheads="1"/>
            </p:cNvSpPr>
            <p:nvPr userDrawn="1"/>
          </p:nvSpPr>
          <p:spPr bwMode="hidden">
            <a:xfrm>
              <a:off x="2880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282" name="Rectangle 34"/>
            <p:cNvSpPr>
              <a:spLocks noChangeArrowheads="1"/>
            </p:cNvSpPr>
            <p:nvPr userDrawn="1"/>
          </p:nvSpPr>
          <p:spPr bwMode="hidden">
            <a:xfrm>
              <a:off x="2976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283" name="Rectangle 35"/>
            <p:cNvSpPr>
              <a:spLocks noChangeArrowheads="1"/>
            </p:cNvSpPr>
            <p:nvPr userDrawn="1"/>
          </p:nvSpPr>
          <p:spPr bwMode="hidden">
            <a:xfrm>
              <a:off x="3072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284" name="Rectangle 36"/>
            <p:cNvSpPr>
              <a:spLocks noChangeArrowheads="1"/>
            </p:cNvSpPr>
            <p:nvPr userDrawn="1"/>
          </p:nvSpPr>
          <p:spPr bwMode="hidden">
            <a:xfrm>
              <a:off x="3168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285" name="Rectangle 37"/>
            <p:cNvSpPr>
              <a:spLocks noChangeArrowheads="1"/>
            </p:cNvSpPr>
            <p:nvPr userDrawn="1"/>
          </p:nvSpPr>
          <p:spPr bwMode="hidden">
            <a:xfrm>
              <a:off x="3264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286" name="Rectangle 38"/>
            <p:cNvSpPr>
              <a:spLocks noChangeArrowheads="1"/>
            </p:cNvSpPr>
            <p:nvPr userDrawn="1"/>
          </p:nvSpPr>
          <p:spPr bwMode="hidden">
            <a:xfrm>
              <a:off x="3360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287" name="Rectangle 39"/>
            <p:cNvSpPr>
              <a:spLocks noChangeArrowheads="1"/>
            </p:cNvSpPr>
            <p:nvPr userDrawn="1"/>
          </p:nvSpPr>
          <p:spPr bwMode="hidden">
            <a:xfrm>
              <a:off x="3456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288" name="Rectangle 40"/>
            <p:cNvSpPr>
              <a:spLocks noChangeArrowheads="1"/>
            </p:cNvSpPr>
            <p:nvPr userDrawn="1"/>
          </p:nvSpPr>
          <p:spPr bwMode="hidden">
            <a:xfrm>
              <a:off x="3552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289" name="Rectangle 41"/>
            <p:cNvSpPr>
              <a:spLocks noChangeArrowheads="1"/>
            </p:cNvSpPr>
            <p:nvPr userDrawn="1"/>
          </p:nvSpPr>
          <p:spPr bwMode="hidden">
            <a:xfrm>
              <a:off x="3648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290" name="Rectangle 42"/>
            <p:cNvSpPr>
              <a:spLocks noChangeArrowheads="1"/>
            </p:cNvSpPr>
            <p:nvPr userDrawn="1"/>
          </p:nvSpPr>
          <p:spPr bwMode="hidden">
            <a:xfrm>
              <a:off x="3744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291" name="Rectangle 43"/>
            <p:cNvSpPr>
              <a:spLocks noChangeArrowheads="1"/>
            </p:cNvSpPr>
            <p:nvPr userDrawn="1"/>
          </p:nvSpPr>
          <p:spPr bwMode="hidden">
            <a:xfrm>
              <a:off x="3840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292" name="Rectangle 44"/>
            <p:cNvSpPr>
              <a:spLocks noChangeArrowheads="1"/>
            </p:cNvSpPr>
            <p:nvPr userDrawn="1"/>
          </p:nvSpPr>
          <p:spPr bwMode="hidden">
            <a:xfrm>
              <a:off x="3936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293" name="Rectangle 45"/>
            <p:cNvSpPr>
              <a:spLocks noChangeArrowheads="1"/>
            </p:cNvSpPr>
            <p:nvPr userDrawn="1"/>
          </p:nvSpPr>
          <p:spPr bwMode="hidden">
            <a:xfrm>
              <a:off x="4032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294" name="Rectangle 46"/>
            <p:cNvSpPr>
              <a:spLocks noChangeArrowheads="1"/>
            </p:cNvSpPr>
            <p:nvPr userDrawn="1"/>
          </p:nvSpPr>
          <p:spPr bwMode="hidden">
            <a:xfrm>
              <a:off x="4128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295" name="Rectangle 47"/>
            <p:cNvSpPr>
              <a:spLocks noChangeArrowheads="1"/>
            </p:cNvSpPr>
            <p:nvPr userDrawn="1"/>
          </p:nvSpPr>
          <p:spPr bwMode="hidden">
            <a:xfrm>
              <a:off x="4224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296" name="Rectangle 48"/>
            <p:cNvSpPr>
              <a:spLocks noChangeArrowheads="1"/>
            </p:cNvSpPr>
            <p:nvPr userDrawn="1"/>
          </p:nvSpPr>
          <p:spPr bwMode="hidden">
            <a:xfrm>
              <a:off x="4320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297" name="Rectangle 49"/>
            <p:cNvSpPr>
              <a:spLocks noChangeArrowheads="1"/>
            </p:cNvSpPr>
            <p:nvPr userDrawn="1"/>
          </p:nvSpPr>
          <p:spPr bwMode="hidden">
            <a:xfrm>
              <a:off x="4416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298" name="Rectangle 50"/>
            <p:cNvSpPr>
              <a:spLocks noChangeArrowheads="1"/>
            </p:cNvSpPr>
            <p:nvPr userDrawn="1"/>
          </p:nvSpPr>
          <p:spPr bwMode="hidden">
            <a:xfrm>
              <a:off x="4512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299" name="Rectangle 51"/>
            <p:cNvSpPr>
              <a:spLocks noChangeArrowheads="1"/>
            </p:cNvSpPr>
            <p:nvPr userDrawn="1"/>
          </p:nvSpPr>
          <p:spPr bwMode="hidden">
            <a:xfrm>
              <a:off x="4608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300" name="Rectangle 52"/>
            <p:cNvSpPr>
              <a:spLocks noChangeArrowheads="1"/>
            </p:cNvSpPr>
            <p:nvPr userDrawn="1"/>
          </p:nvSpPr>
          <p:spPr bwMode="hidden">
            <a:xfrm>
              <a:off x="4704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301" name="Rectangle 53"/>
            <p:cNvSpPr>
              <a:spLocks noChangeArrowheads="1"/>
            </p:cNvSpPr>
            <p:nvPr userDrawn="1"/>
          </p:nvSpPr>
          <p:spPr bwMode="hidden">
            <a:xfrm>
              <a:off x="4800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302" name="Rectangle 54"/>
            <p:cNvSpPr>
              <a:spLocks noChangeArrowheads="1"/>
            </p:cNvSpPr>
            <p:nvPr userDrawn="1"/>
          </p:nvSpPr>
          <p:spPr bwMode="hidden">
            <a:xfrm>
              <a:off x="4896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303" name="Rectangle 55"/>
            <p:cNvSpPr>
              <a:spLocks noChangeArrowheads="1"/>
            </p:cNvSpPr>
            <p:nvPr userDrawn="1"/>
          </p:nvSpPr>
          <p:spPr bwMode="hidden">
            <a:xfrm>
              <a:off x="4992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304" name="Rectangle 56"/>
            <p:cNvSpPr>
              <a:spLocks noChangeArrowheads="1"/>
            </p:cNvSpPr>
            <p:nvPr userDrawn="1"/>
          </p:nvSpPr>
          <p:spPr bwMode="hidden">
            <a:xfrm>
              <a:off x="5088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305" name="Rectangle 57"/>
            <p:cNvSpPr>
              <a:spLocks noChangeArrowheads="1"/>
            </p:cNvSpPr>
            <p:nvPr userDrawn="1"/>
          </p:nvSpPr>
          <p:spPr bwMode="hidden">
            <a:xfrm>
              <a:off x="5184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306" name="Rectangle 58"/>
            <p:cNvSpPr>
              <a:spLocks noChangeArrowheads="1"/>
            </p:cNvSpPr>
            <p:nvPr userDrawn="1"/>
          </p:nvSpPr>
          <p:spPr bwMode="hidden">
            <a:xfrm>
              <a:off x="5280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307" name="Rectangle 59"/>
            <p:cNvSpPr>
              <a:spLocks noChangeArrowheads="1"/>
            </p:cNvSpPr>
            <p:nvPr userDrawn="1"/>
          </p:nvSpPr>
          <p:spPr bwMode="hidden">
            <a:xfrm>
              <a:off x="5376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308" name="Rectangle 60"/>
            <p:cNvSpPr>
              <a:spLocks noChangeArrowheads="1"/>
            </p:cNvSpPr>
            <p:nvPr userDrawn="1"/>
          </p:nvSpPr>
          <p:spPr bwMode="hidden">
            <a:xfrm>
              <a:off x="5472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309" name="Rectangle 61"/>
            <p:cNvSpPr>
              <a:spLocks noChangeArrowheads="1"/>
            </p:cNvSpPr>
            <p:nvPr userDrawn="1"/>
          </p:nvSpPr>
          <p:spPr bwMode="hidden">
            <a:xfrm>
              <a:off x="5568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310" name="Rectangle 62"/>
            <p:cNvSpPr>
              <a:spLocks noChangeArrowheads="1"/>
            </p:cNvSpPr>
            <p:nvPr userDrawn="1"/>
          </p:nvSpPr>
          <p:spPr bwMode="hidden">
            <a:xfrm>
              <a:off x="5664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311" name="Rectangle 63"/>
            <p:cNvSpPr>
              <a:spLocks noChangeArrowheads="1"/>
            </p:cNvSpPr>
            <p:nvPr userDrawn="1"/>
          </p:nvSpPr>
          <p:spPr bwMode="hidden">
            <a:xfrm>
              <a:off x="431" y="0"/>
              <a:ext cx="5331" cy="4320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312" name="Rectangle 64"/>
            <p:cNvSpPr>
              <a:spLocks noChangeArrowheads="1"/>
            </p:cNvSpPr>
            <p:nvPr userDrawn="1"/>
          </p:nvSpPr>
          <p:spPr bwMode="blackGray">
            <a:xfrm>
              <a:off x="0" y="1081"/>
              <a:ext cx="4378" cy="47"/>
            </a:xfrm>
            <a:prstGeom prst="rect">
              <a:avLst/>
            </a:prstGeom>
            <a:solidFill>
              <a:schemeClr val="hlink">
                <a:alpha val="5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3313" name="Rectangle 65"/>
          <p:cNvSpPr>
            <a:spLocks noGrp="1" noChangeArrowheads="1"/>
          </p:cNvSpPr>
          <p:nvPr>
            <p:ph type="title"/>
          </p:nvPr>
        </p:nvSpPr>
        <p:spPr bwMode="auto">
          <a:xfrm>
            <a:off x="871538" y="192088"/>
            <a:ext cx="8162925" cy="143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3314" name="Rectangle 66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2813" y="1905000"/>
            <a:ext cx="8110537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53315" name="Rectangle 6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52525" y="62865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53316" name="Rectangle 6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90925" y="62865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en-US"/>
          </a:p>
        </p:txBody>
      </p:sp>
      <p:sp>
        <p:nvSpPr>
          <p:cNvPr id="53317" name="Rectangle 6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9925" y="62865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40CB2FD6-997E-44B2-BB33-3433D4DCB856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</p:sldLayoutIdLst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mp3"/><Relationship Id="rId2" Type="http://schemas.microsoft.com/office/2007/relationships/media" Target="../media/media1.mp3"/><Relationship Id="rId1" Type="http://schemas.openxmlformats.org/officeDocument/2006/relationships/tags" Target="../tags/tag1.xml"/><Relationship Id="rId6" Type="http://schemas.openxmlformats.org/officeDocument/2006/relationships/image" Target="../media/image2.png"/><Relationship Id="rId5" Type="http://schemas.openxmlformats.org/officeDocument/2006/relationships/image" Target="../media/image1.wmf"/><Relationship Id="rId4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2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/>
              <a:t>The Gospels </a:t>
            </a:r>
            <a:br>
              <a:rPr lang="en-US" altLang="en-US"/>
            </a:br>
            <a:r>
              <a:rPr lang="en-US" altLang="en-US"/>
              <a:t>as Literary Works</a:t>
            </a:r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en-US"/>
              <a:t>Robert C. Newman</a:t>
            </a:r>
          </a:p>
          <a:p>
            <a:r>
              <a:rPr lang="en-US" altLang="en-US" i="1"/>
              <a:t>Biblical Theological Seminary</a:t>
            </a:r>
          </a:p>
        </p:txBody>
      </p:sp>
      <p:pic>
        <p:nvPicPr>
          <p:cNvPr id="86020" name="Picture 4" descr="MCj01985650000[1]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048000"/>
            <a:ext cx="3124200" cy="307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GospLitWk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772400" y="5559245"/>
            <a:ext cx="609600" cy="609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5593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60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60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6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6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60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60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6018" grpId="0" autoUpdateAnimBg="0"/>
      <p:bldP spid="86019" grpId="0" build="p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Characteristics of </a:t>
            </a:r>
            <a:br>
              <a:rPr lang="en-US" altLang="en-US"/>
            </a:br>
            <a:r>
              <a:rPr lang="en-US" altLang="en-US"/>
              <a:t>Dramatic History</a:t>
            </a:r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/>
              <a:t>Essentially fair representation of events</a:t>
            </a:r>
          </a:p>
          <a:p>
            <a:pPr>
              <a:lnSpc>
                <a:spcPct val="90000"/>
              </a:lnSpc>
            </a:pPr>
            <a:r>
              <a:rPr lang="en-US" altLang="en-US"/>
              <a:t>Directed to a broad, general audience</a:t>
            </a:r>
          </a:p>
          <a:p>
            <a:pPr>
              <a:lnSpc>
                <a:spcPct val="90000"/>
              </a:lnSpc>
            </a:pPr>
            <a:r>
              <a:rPr lang="en-US" altLang="en-US"/>
              <a:t>Condensed to hold attention</a:t>
            </a:r>
          </a:p>
          <a:p>
            <a:pPr>
              <a:lnSpc>
                <a:spcPct val="90000"/>
              </a:lnSpc>
            </a:pPr>
            <a:r>
              <a:rPr lang="en-US" altLang="en-US"/>
              <a:t>Use representative (sample) people, incidents, actions to give accurate picture while keeping length down</a:t>
            </a:r>
          </a:p>
        </p:txBody>
      </p:sp>
    </p:spTree>
    <p:custDataLst>
      <p:tags r:id="rId1"/>
    </p:custDataLst>
  </p:cSld>
  <p:clrMapOvr>
    <a:masterClrMapping/>
  </p:clrMapOvr>
  <p:transition advTm="17086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4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4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42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42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42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42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42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42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11" grpId="0" build="p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>
          <a:xfrm>
            <a:off x="871538" y="862013"/>
            <a:ext cx="8162925" cy="762000"/>
          </a:xfrm>
        </p:spPr>
        <p:txBody>
          <a:bodyPr/>
          <a:lstStyle/>
          <a:p>
            <a:r>
              <a:rPr lang="en-US" altLang="en-US"/>
              <a:t>Collections of Stories?</a:t>
            </a:r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In contrast to modern biographies, the Gospels are most striking in being a collection of stories:</a:t>
            </a:r>
          </a:p>
          <a:p>
            <a:pPr lvl="1"/>
            <a:r>
              <a:rPr lang="en-US" altLang="en-US"/>
              <a:t>Incidents, speeches, sayings</a:t>
            </a:r>
          </a:p>
          <a:p>
            <a:r>
              <a:rPr lang="en-US" altLang="en-US"/>
              <a:t>The Gospels are action-packed</a:t>
            </a:r>
          </a:p>
          <a:p>
            <a:pPr lvl="1"/>
            <a:r>
              <a:rPr lang="en-US" altLang="en-US"/>
              <a:t>Numerous brief stories allow more of this than connected narrative does.</a:t>
            </a:r>
          </a:p>
        </p:txBody>
      </p:sp>
    </p:spTree>
    <p:custDataLst>
      <p:tags r:id="rId1"/>
    </p:custDataLst>
  </p:cSld>
  <p:clrMapOvr>
    <a:masterClrMapping/>
  </p:clrMapOvr>
  <p:transition advTm="5180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5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5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5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5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52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52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52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52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35" grpId="0" build="p" bldLvl="2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>
          <a:xfrm>
            <a:off x="871538" y="862013"/>
            <a:ext cx="8162925" cy="762000"/>
          </a:xfrm>
        </p:spPr>
        <p:txBody>
          <a:bodyPr/>
          <a:lstStyle/>
          <a:p>
            <a:r>
              <a:rPr lang="en-US" altLang="en-US"/>
              <a:t>Collections of Stories?</a:t>
            </a:r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They center on Jesus</a:t>
            </a:r>
          </a:p>
          <a:p>
            <a:pPr lvl="1"/>
            <a:r>
              <a:rPr lang="en-US" altLang="en-US"/>
              <a:t>Person and work</a:t>
            </a:r>
          </a:p>
          <a:p>
            <a:pPr lvl="1"/>
            <a:r>
              <a:rPr lang="en-US" altLang="en-US"/>
              <a:t>Explain and celebrate Jesus</a:t>
            </a:r>
          </a:p>
          <a:p>
            <a:pPr lvl="1"/>
            <a:r>
              <a:rPr lang="en-US" altLang="en-US"/>
              <a:t>Use narrative to show:</a:t>
            </a:r>
          </a:p>
          <a:p>
            <a:pPr lvl="2"/>
            <a:r>
              <a:rPr lang="en-US" altLang="en-US"/>
              <a:t>His actions</a:t>
            </a:r>
          </a:p>
          <a:p>
            <a:pPr lvl="2"/>
            <a:r>
              <a:rPr lang="en-US" altLang="en-US"/>
              <a:t>His words</a:t>
            </a:r>
          </a:p>
          <a:p>
            <a:pPr lvl="2"/>
            <a:r>
              <a:rPr lang="en-US" altLang="en-US"/>
              <a:t>Responses of others to him</a:t>
            </a:r>
          </a:p>
        </p:txBody>
      </p:sp>
    </p:spTree>
    <p:custDataLst>
      <p:tags r:id="rId1"/>
    </p:custDataLst>
  </p:cSld>
  <p:clrMapOvr>
    <a:masterClrMapping/>
  </p:clrMapOvr>
  <p:transition advTm="5020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6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6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62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62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62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62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62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62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62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62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62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62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62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62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259" grpId="0" build="p" bldLvl="3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>
          <a:xfrm>
            <a:off x="871538" y="862013"/>
            <a:ext cx="8162925" cy="762000"/>
          </a:xfrm>
        </p:spPr>
        <p:txBody>
          <a:bodyPr/>
          <a:lstStyle/>
          <a:p>
            <a:r>
              <a:rPr lang="en-US" altLang="en-US"/>
              <a:t>Collections of Stories?</a:t>
            </a:r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/>
              <a:t>They contain varied materials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Probably used independently before compilation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Various categories of narratives</a:t>
            </a:r>
          </a:p>
          <a:p>
            <a:pPr lvl="2">
              <a:lnSpc>
                <a:spcPct val="90000"/>
              </a:lnSpc>
            </a:pPr>
            <a:r>
              <a:rPr lang="en-US" altLang="en-US"/>
              <a:t>Sketched or detailed events, dialogues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Words of Jesus:</a:t>
            </a:r>
          </a:p>
          <a:p>
            <a:pPr lvl="2">
              <a:lnSpc>
                <a:spcPct val="90000"/>
              </a:lnSpc>
            </a:pPr>
            <a:r>
              <a:rPr lang="en-US" altLang="en-US"/>
              <a:t>Brief sayings</a:t>
            </a:r>
          </a:p>
          <a:p>
            <a:pPr lvl="2">
              <a:lnSpc>
                <a:spcPct val="90000"/>
              </a:lnSpc>
            </a:pPr>
            <a:r>
              <a:rPr lang="en-US" altLang="en-US"/>
              <a:t>Extended discourse</a:t>
            </a:r>
          </a:p>
          <a:p>
            <a:pPr lvl="2">
              <a:lnSpc>
                <a:spcPct val="90000"/>
              </a:lnSpc>
            </a:pPr>
            <a:r>
              <a:rPr lang="en-US" altLang="en-US"/>
              <a:t>Parables </a:t>
            </a:r>
          </a:p>
        </p:txBody>
      </p:sp>
    </p:spTree>
    <p:custDataLst>
      <p:tags r:id="rId1"/>
    </p:custDataLst>
  </p:cSld>
  <p:clrMapOvr>
    <a:masterClrMapping/>
  </p:clrMapOvr>
  <p:transition advTm="9933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7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7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7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7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7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7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72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72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72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72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72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72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72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72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72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72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83" grpId="0" build="p" bldLvl="3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>
          <a:xfrm>
            <a:off x="871538" y="862013"/>
            <a:ext cx="8162925" cy="762000"/>
          </a:xfrm>
        </p:spPr>
        <p:txBody>
          <a:bodyPr/>
          <a:lstStyle/>
          <a:p>
            <a:r>
              <a:rPr lang="en-US" altLang="en-US"/>
              <a:t>Summary on Genre</a:t>
            </a:r>
          </a:p>
        </p:txBody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 altLang="en-US">
                <a:solidFill>
                  <a:schemeClr val="folHlink"/>
                </a:solidFill>
              </a:rPr>
              <a:t>Gospels are like:</a:t>
            </a:r>
          </a:p>
          <a:p>
            <a:r>
              <a:rPr lang="en-US" altLang="en-US"/>
              <a:t>Ancient, popular biography</a:t>
            </a:r>
          </a:p>
          <a:p>
            <a:r>
              <a:rPr lang="en-US" altLang="en-US"/>
              <a:t>Seeking to propagate faith</a:t>
            </a:r>
          </a:p>
          <a:p>
            <a:r>
              <a:rPr lang="en-US" altLang="en-US"/>
              <a:t>Dramatic history</a:t>
            </a:r>
          </a:p>
          <a:p>
            <a:r>
              <a:rPr lang="en-US" altLang="en-US"/>
              <a:t>Collections of stories</a:t>
            </a:r>
          </a:p>
          <a:p>
            <a:pPr>
              <a:buFont typeface="Wingdings" pitchFamily="2" charset="2"/>
              <a:buNone/>
            </a:pPr>
            <a:endParaRPr lang="en-US" altLang="en-US"/>
          </a:p>
        </p:txBody>
      </p:sp>
    </p:spTree>
    <p:custDataLst>
      <p:tags r:id="rId1"/>
    </p:custDataLst>
  </p:cSld>
  <p:clrMapOvr>
    <a:masterClrMapping/>
  </p:clrMapOvr>
  <p:transition advTm="4178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7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7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7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7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75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75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75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75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75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75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79463" y="1766888"/>
            <a:ext cx="7678737" cy="762000"/>
          </a:xfrm>
        </p:spPr>
        <p:txBody>
          <a:bodyPr/>
          <a:lstStyle/>
          <a:p>
            <a:r>
              <a:rPr lang="en-US" altLang="en-US"/>
              <a:t>Their Techniques</a:t>
            </a:r>
          </a:p>
        </p:txBody>
      </p:sp>
      <p:sp>
        <p:nvSpPr>
          <p:cNvPr id="10547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en-US"/>
              <a:t>How do the Gospels do this?</a:t>
            </a:r>
          </a:p>
        </p:txBody>
      </p:sp>
      <p:pic>
        <p:nvPicPr>
          <p:cNvPr id="105476" name="Picture 4" descr="MCj0198565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048000"/>
            <a:ext cx="3124200" cy="307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p:transition advTm="1214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54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54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05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474" grpId="0"/>
      <p:bldP spid="105475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>
          <a:xfrm>
            <a:off x="871538" y="862013"/>
            <a:ext cx="8162925" cy="762000"/>
          </a:xfrm>
        </p:spPr>
        <p:txBody>
          <a:bodyPr/>
          <a:lstStyle/>
          <a:p>
            <a:r>
              <a:rPr lang="en-US" altLang="en-US"/>
              <a:t>Gospel Techniques</a:t>
            </a:r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Restraint &amp; objectivity</a:t>
            </a:r>
          </a:p>
          <a:p>
            <a:r>
              <a:rPr lang="en-US" altLang="en-US"/>
              <a:t>Concise, compressed accounts</a:t>
            </a:r>
          </a:p>
          <a:p>
            <a:r>
              <a:rPr lang="en-US" altLang="en-US"/>
              <a:t>Very concrete narration</a:t>
            </a:r>
          </a:p>
          <a:p>
            <a:r>
              <a:rPr lang="en-US" altLang="en-US"/>
              <a:t>Selection of materials</a:t>
            </a:r>
          </a:p>
          <a:p>
            <a:r>
              <a:rPr lang="en-US" altLang="en-US"/>
              <a:t>Variety</a:t>
            </a:r>
          </a:p>
          <a:p>
            <a:r>
              <a:rPr lang="en-US" altLang="en-US"/>
              <a:t>Sampling</a:t>
            </a:r>
          </a:p>
        </p:txBody>
      </p:sp>
    </p:spTree>
    <p:custDataLst>
      <p:tags r:id="rId1"/>
    </p:custDataLst>
  </p:cSld>
  <p:clrMapOvr>
    <a:masterClrMapping/>
  </p:clrMapOvr>
  <p:transition advTm="2058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8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8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83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83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83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83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83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83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83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83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83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83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307" grpId="0" build="p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>
          <a:xfrm>
            <a:off x="871538" y="862013"/>
            <a:ext cx="8162925" cy="762000"/>
          </a:xfrm>
        </p:spPr>
        <p:txBody>
          <a:bodyPr/>
          <a:lstStyle/>
          <a:p>
            <a:r>
              <a:rPr lang="en-US" altLang="en-US"/>
              <a:t>Restraint &amp; Objectivity</a:t>
            </a:r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Gospels unusual here, even compared to ancient biographies</a:t>
            </a:r>
          </a:p>
          <a:p>
            <a:r>
              <a:rPr lang="en-US" altLang="en-US"/>
              <a:t>Authors let Jesus speak &amp; act</a:t>
            </a:r>
          </a:p>
          <a:p>
            <a:pPr lvl="1"/>
            <a:r>
              <a:rPr lang="en-US" altLang="en-US"/>
              <a:t>Do not try to persuade or to influence the reader by evaluative comments</a:t>
            </a:r>
          </a:p>
          <a:p>
            <a:pPr lvl="1"/>
            <a:r>
              <a:rPr lang="en-US" altLang="en-US"/>
              <a:t>Only technique used here is selection</a:t>
            </a:r>
          </a:p>
        </p:txBody>
      </p:sp>
    </p:spTree>
    <p:custDataLst>
      <p:tags r:id="rId1"/>
    </p:custDataLst>
  </p:cSld>
  <p:clrMapOvr>
    <a:masterClrMapping/>
  </p:clrMapOvr>
  <p:transition advTm="5665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9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9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93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93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93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93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93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93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31" grpId="0" build="p" bldLvl="2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>
          <a:xfrm>
            <a:off x="871538" y="862013"/>
            <a:ext cx="8162925" cy="762000"/>
          </a:xfrm>
        </p:spPr>
        <p:txBody>
          <a:bodyPr/>
          <a:lstStyle/>
          <a:p>
            <a:r>
              <a:rPr lang="en-US" altLang="en-US"/>
              <a:t>Concise &amp; Compressed</a:t>
            </a:r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Especially in the Synoptics, most incidents are:</a:t>
            </a:r>
          </a:p>
          <a:p>
            <a:pPr lvl="1"/>
            <a:r>
              <a:rPr lang="en-US" altLang="en-US"/>
              <a:t>Single scene</a:t>
            </a:r>
          </a:p>
          <a:p>
            <a:pPr lvl="1"/>
            <a:r>
              <a:rPr lang="en-US" altLang="en-US"/>
              <a:t>Two actors (group as unit)</a:t>
            </a:r>
          </a:p>
          <a:p>
            <a:pPr lvl="1"/>
            <a:r>
              <a:rPr lang="en-US" altLang="en-US"/>
              <a:t>Told w/ very economical use of words</a:t>
            </a:r>
          </a:p>
          <a:p>
            <a:r>
              <a:rPr lang="en-US" altLang="en-US"/>
              <a:t>John works with fewer accounts, but longer and more detailed.</a:t>
            </a:r>
          </a:p>
        </p:txBody>
      </p:sp>
    </p:spTree>
    <p:custDataLst>
      <p:tags r:id="rId1"/>
    </p:custDataLst>
  </p:cSld>
  <p:clrMapOvr>
    <a:masterClrMapping/>
  </p:clrMapOvr>
  <p:transition advTm="6780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0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0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03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03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03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03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03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03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03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03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55" grpId="0" build="p" bldLvl="2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>
          <a:xfrm>
            <a:off x="871538" y="862013"/>
            <a:ext cx="8162925" cy="762000"/>
          </a:xfrm>
        </p:spPr>
        <p:txBody>
          <a:bodyPr/>
          <a:lstStyle/>
          <a:p>
            <a:r>
              <a:rPr lang="en-US" altLang="en-US"/>
              <a:t>Concrete Narration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To avoid danger in brief accounts of generality, blandness…</a:t>
            </a:r>
          </a:p>
          <a:p>
            <a:r>
              <a:rPr lang="en-US" altLang="en-US"/>
              <a:t>… Use specific incidents, with short, vivid description (like artist’s sketch)</a:t>
            </a:r>
          </a:p>
          <a:p>
            <a:r>
              <a:rPr lang="en-US" altLang="en-US"/>
              <a:t>… Use direct discourse</a:t>
            </a:r>
          </a:p>
          <a:p>
            <a:r>
              <a:rPr lang="en-US" altLang="en-US"/>
              <a:t>… Characterization by actor's words or actions rather than by description</a:t>
            </a:r>
          </a:p>
        </p:txBody>
      </p:sp>
    </p:spTree>
    <p:custDataLst>
      <p:tags r:id="rId1"/>
    </p:custDataLst>
  </p:cSld>
  <p:clrMapOvr>
    <a:masterClrMapping/>
  </p:clrMapOvr>
  <p:transition advTm="1806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1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1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13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13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13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13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13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13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379" grpId="0" build="p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2" name="Rectangle 4"/>
          <p:cNvSpPr>
            <a:spLocks noGrp="1" noChangeArrowheads="1"/>
          </p:cNvSpPr>
          <p:nvPr>
            <p:ph type="title"/>
          </p:nvPr>
        </p:nvSpPr>
        <p:spPr>
          <a:xfrm>
            <a:off x="871538" y="862013"/>
            <a:ext cx="8162925" cy="762000"/>
          </a:xfrm>
        </p:spPr>
        <p:txBody>
          <a:bodyPr/>
          <a:lstStyle/>
          <a:p>
            <a:r>
              <a:rPr lang="en-US" altLang="en-US"/>
              <a:t>Leland Ryken</a:t>
            </a:r>
          </a:p>
        </p:txBody>
      </p:sp>
      <p:sp>
        <p:nvSpPr>
          <p:cNvPr id="114693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800"/>
              <a:t>Words of Life: A Literary Introduction to the New Testament</a:t>
            </a:r>
          </a:p>
          <a:p>
            <a:pPr>
              <a:lnSpc>
                <a:spcPct val="90000"/>
              </a:lnSpc>
            </a:pPr>
            <a:r>
              <a:rPr lang="en-US" altLang="en-US" sz="2800"/>
              <a:t>Words of Delight – expanded for the whole Bible</a:t>
            </a:r>
          </a:p>
          <a:p>
            <a:pPr>
              <a:lnSpc>
                <a:spcPct val="90000"/>
              </a:lnSpc>
            </a:pPr>
            <a:r>
              <a:rPr lang="en-US" altLang="en-US" sz="2800"/>
              <a:t>See also his Dictionary of Biblical Imagery</a:t>
            </a:r>
          </a:p>
        </p:txBody>
      </p:sp>
      <p:pic>
        <p:nvPicPr>
          <p:cNvPr id="114695" name="Picture 7" descr="WordsofLife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429375" y="533400"/>
            <a:ext cx="2109788" cy="3048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4696" name="Picture 8" descr="Wordsof Deligh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752600"/>
            <a:ext cx="2136775" cy="3257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4697" name="Picture 9" descr="DictBiblImager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429000"/>
            <a:ext cx="2103438" cy="299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p:transition advTm="4793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46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46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146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46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46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1146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46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46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1146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693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>
          <a:xfrm>
            <a:off x="871538" y="862013"/>
            <a:ext cx="8162925" cy="762000"/>
          </a:xfrm>
        </p:spPr>
        <p:txBody>
          <a:bodyPr/>
          <a:lstStyle/>
          <a:p>
            <a:r>
              <a:rPr lang="en-US" altLang="en-US"/>
              <a:t>Selection of Materials</a:t>
            </a:r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The author selects:</a:t>
            </a:r>
          </a:p>
          <a:p>
            <a:pPr lvl="1"/>
            <a:r>
              <a:rPr lang="en-US" altLang="en-US"/>
              <a:t>Which event he will recount</a:t>
            </a:r>
          </a:p>
          <a:p>
            <a:pPr lvl="1"/>
            <a:r>
              <a:rPr lang="en-US" altLang="en-US"/>
              <a:t>How he will tell it</a:t>
            </a:r>
          </a:p>
          <a:p>
            <a:r>
              <a:rPr lang="en-US" altLang="en-US"/>
              <a:t>Author communicates his emphasis:</a:t>
            </a:r>
          </a:p>
          <a:p>
            <a:pPr lvl="1"/>
            <a:r>
              <a:rPr lang="en-US" altLang="en-US"/>
              <a:t>Not by evaluation</a:t>
            </a:r>
          </a:p>
          <a:p>
            <a:pPr lvl="1"/>
            <a:r>
              <a:rPr lang="en-US" altLang="en-US"/>
              <a:t>But by space provided</a:t>
            </a:r>
          </a:p>
          <a:p>
            <a:pPr lvl="1"/>
            <a:r>
              <a:rPr lang="en-US" altLang="en-US"/>
              <a:t>By expectations aroused</a:t>
            </a:r>
          </a:p>
        </p:txBody>
      </p:sp>
    </p:spTree>
    <p:custDataLst>
      <p:tags r:id="rId1"/>
    </p:custDataLst>
  </p:cSld>
  <p:clrMapOvr>
    <a:masterClrMapping/>
  </p:clrMapOvr>
  <p:transition advTm="14642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4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4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4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4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4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4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24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24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24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24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24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24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03" grpId="0" build="p" bldLvl="2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>
          <a:xfrm>
            <a:off x="871538" y="862013"/>
            <a:ext cx="8162925" cy="762000"/>
          </a:xfrm>
        </p:spPr>
        <p:txBody>
          <a:bodyPr/>
          <a:lstStyle/>
          <a:p>
            <a:r>
              <a:rPr lang="en-US" altLang="en-US"/>
              <a:t>Variety</a:t>
            </a:r>
          </a:p>
        </p:txBody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The author groups material to provide variety:</a:t>
            </a:r>
          </a:p>
          <a:p>
            <a:pPr lvl="1"/>
            <a:r>
              <a:rPr lang="en-US" altLang="en-US"/>
              <a:t>Alternation of actions/words</a:t>
            </a:r>
          </a:p>
          <a:p>
            <a:pPr lvl="1"/>
            <a:r>
              <a:rPr lang="en-US" altLang="en-US"/>
              <a:t>Alternation of miracles/controversies</a:t>
            </a:r>
          </a:p>
          <a:p>
            <a:pPr lvl="1"/>
            <a:r>
              <a:rPr lang="en-US" altLang="en-US"/>
              <a:t>Alternation of followers/opponents</a:t>
            </a:r>
          </a:p>
          <a:p>
            <a:r>
              <a:rPr lang="en-US" altLang="en-US"/>
              <a:t>Helps keep attention of audience</a:t>
            </a:r>
          </a:p>
        </p:txBody>
      </p:sp>
    </p:spTree>
    <p:custDataLst>
      <p:tags r:id="rId1"/>
    </p:custDataLst>
  </p:cSld>
  <p:clrMapOvr>
    <a:masterClrMapping/>
  </p:clrMapOvr>
  <p:transition advTm="7172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3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3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34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34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34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34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34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34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34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34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27" grpId="0" build="p" bldLvl="2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>
          <a:xfrm>
            <a:off x="871538" y="862013"/>
            <a:ext cx="8162925" cy="762000"/>
          </a:xfrm>
        </p:spPr>
        <p:txBody>
          <a:bodyPr/>
          <a:lstStyle/>
          <a:p>
            <a:r>
              <a:rPr lang="en-US" altLang="en-US"/>
              <a:t>Sampling</a:t>
            </a:r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Rather than give a full report, the Gospel writers give us samples of Jesus' speech and actions.</a:t>
            </a:r>
          </a:p>
          <a:p>
            <a:r>
              <a:rPr lang="en-US" altLang="en-US"/>
              <a:t>Various kinds of samples:</a:t>
            </a:r>
          </a:p>
          <a:p>
            <a:pPr lvl="1"/>
            <a:r>
              <a:rPr lang="en-US" altLang="en-US"/>
              <a:t>Types of miracles</a:t>
            </a:r>
          </a:p>
          <a:p>
            <a:pPr lvl="1"/>
            <a:r>
              <a:rPr lang="en-US" altLang="en-US"/>
              <a:t>Various kinds of people</a:t>
            </a:r>
          </a:p>
          <a:p>
            <a:pPr lvl="1"/>
            <a:r>
              <a:rPr lang="en-US" altLang="en-US"/>
              <a:t>Sorts of opposition</a:t>
            </a:r>
          </a:p>
          <a:p>
            <a:pPr lvl="1"/>
            <a:r>
              <a:rPr lang="en-US" altLang="en-US"/>
              <a:t>Speeches on various occasions</a:t>
            </a:r>
          </a:p>
        </p:txBody>
      </p:sp>
    </p:spTree>
    <p:custDataLst>
      <p:tags r:id="rId1"/>
    </p:custDataLst>
  </p:cSld>
  <p:clrMapOvr>
    <a:masterClrMapping/>
  </p:clrMapOvr>
  <p:transition advTm="8115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4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4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44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44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44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44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44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44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44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44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44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44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51" grpId="0" build="p" bldLvl="2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779463" y="1766888"/>
            <a:ext cx="7678737" cy="762000"/>
          </a:xfrm>
        </p:spPr>
        <p:txBody>
          <a:bodyPr/>
          <a:lstStyle/>
          <a:p>
            <a:r>
              <a:rPr lang="en-US" altLang="en-US"/>
              <a:t>Jesus' Speeches</a:t>
            </a:r>
          </a:p>
        </p:txBody>
      </p:sp>
      <p:sp>
        <p:nvSpPr>
          <p:cNvPr id="108549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en-US"/>
              <a:t>Typical features of his discourses</a:t>
            </a:r>
          </a:p>
        </p:txBody>
      </p:sp>
      <p:pic>
        <p:nvPicPr>
          <p:cNvPr id="108550" name="Picture 6" descr="JesTeac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189"/>
          <a:stretch>
            <a:fillRect/>
          </a:stretch>
        </p:blipFill>
        <p:spPr bwMode="auto">
          <a:xfrm>
            <a:off x="609600" y="3429000"/>
            <a:ext cx="3028950" cy="3001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p:transition advTm="873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85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85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85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85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548" grpId="0"/>
      <p:bldP spid="108549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>
          <a:xfrm>
            <a:off x="871538" y="862013"/>
            <a:ext cx="8162925" cy="762000"/>
          </a:xfrm>
        </p:spPr>
        <p:txBody>
          <a:bodyPr/>
          <a:lstStyle/>
          <a:p>
            <a:r>
              <a:rPr lang="en-US" altLang="en-US"/>
              <a:t>Jesus' Speeches</a:t>
            </a:r>
          </a:p>
        </p:txBody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Aphoristic</a:t>
            </a:r>
          </a:p>
          <a:p>
            <a:r>
              <a:rPr lang="en-US" altLang="en-US"/>
              <a:t>Poetic</a:t>
            </a:r>
          </a:p>
          <a:p>
            <a:r>
              <a:rPr lang="en-US" altLang="en-US"/>
              <a:t>Patterned</a:t>
            </a:r>
          </a:p>
          <a:p>
            <a:r>
              <a:rPr lang="en-US" altLang="en-US"/>
              <a:t>Subversive</a:t>
            </a:r>
          </a:p>
          <a:p>
            <a:r>
              <a:rPr lang="en-US" altLang="en-US"/>
              <a:t>Fusion of genres</a:t>
            </a:r>
          </a:p>
          <a:p>
            <a:r>
              <a:rPr lang="en-US" altLang="en-US"/>
              <a:t>Structured</a:t>
            </a:r>
          </a:p>
        </p:txBody>
      </p:sp>
    </p:spTree>
    <p:custDataLst>
      <p:tags r:id="rId1"/>
    </p:custDataLst>
  </p:cSld>
  <p:clrMapOvr>
    <a:masterClrMapping/>
  </p:clrMapOvr>
  <p:transition advTm="1580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0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0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05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05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05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05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05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05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05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05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05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05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595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>
          <a:xfrm>
            <a:off x="871538" y="862013"/>
            <a:ext cx="8162925" cy="762000"/>
          </a:xfrm>
        </p:spPr>
        <p:txBody>
          <a:bodyPr/>
          <a:lstStyle/>
          <a:p>
            <a:r>
              <a:rPr lang="en-US" altLang="en-US"/>
              <a:t>Aphoristic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Brief (sound-bites)</a:t>
            </a:r>
          </a:p>
          <a:p>
            <a:r>
              <a:rPr lang="en-US" altLang="en-US"/>
              <a:t>Memorable (structure, word-play)</a:t>
            </a:r>
          </a:p>
          <a:p>
            <a:r>
              <a:rPr lang="en-US" altLang="en-US"/>
              <a:t>Proverb-like</a:t>
            </a:r>
          </a:p>
          <a:p>
            <a:r>
              <a:rPr lang="en-US" altLang="en-US"/>
              <a:t>"Do not judge, or you too will be judged."</a:t>
            </a:r>
          </a:p>
          <a:p>
            <a:r>
              <a:rPr lang="en-US" altLang="en-US"/>
              <a:t>"If the blind lead the blind, both will fall into the ditch."</a:t>
            </a:r>
          </a:p>
          <a:p>
            <a:endParaRPr lang="en-US" altLang="en-US"/>
          </a:p>
        </p:txBody>
      </p:sp>
    </p:spTree>
    <p:custDataLst>
      <p:tags r:id="rId1"/>
    </p:custDataLst>
  </p:cSld>
  <p:clrMapOvr>
    <a:masterClrMapping/>
  </p:clrMapOvr>
  <p:transition advTm="19187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1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1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1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1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1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1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19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title"/>
          </p:nvPr>
        </p:nvSpPr>
        <p:spPr>
          <a:xfrm>
            <a:off x="871538" y="862013"/>
            <a:ext cx="8162925" cy="762000"/>
          </a:xfrm>
        </p:spPr>
        <p:txBody>
          <a:bodyPr/>
          <a:lstStyle/>
          <a:p>
            <a:r>
              <a:rPr lang="en-US" altLang="en-US"/>
              <a:t>Poetic</a:t>
            </a:r>
          </a:p>
        </p:txBody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800"/>
              <a:t>Not rhyming or metric, but …</a:t>
            </a:r>
          </a:p>
          <a:p>
            <a:pPr>
              <a:lnSpc>
                <a:spcPct val="90000"/>
              </a:lnSpc>
            </a:pPr>
            <a:r>
              <a:rPr lang="en-US" altLang="en-US" sz="2800"/>
              <a:t>Often Hebrew parallelism</a:t>
            </a:r>
          </a:p>
          <a:p>
            <a:pPr>
              <a:lnSpc>
                <a:spcPct val="90000"/>
              </a:lnSpc>
            </a:pPr>
            <a:r>
              <a:rPr lang="en-US" altLang="en-US" sz="2800"/>
              <a:t>Concrete images</a:t>
            </a:r>
          </a:p>
          <a:p>
            <a:pPr>
              <a:lnSpc>
                <a:spcPct val="90000"/>
              </a:lnSpc>
            </a:pPr>
            <a:r>
              <a:rPr lang="en-US" altLang="en-US" sz="2800"/>
              <a:t>Metaphor and simile</a:t>
            </a:r>
          </a:p>
          <a:p>
            <a:pPr>
              <a:lnSpc>
                <a:spcPct val="90000"/>
              </a:lnSpc>
            </a:pPr>
            <a:r>
              <a:rPr lang="en-US" altLang="en-US" sz="2800"/>
              <a:t>Paradox</a:t>
            </a:r>
          </a:p>
          <a:p>
            <a:pPr>
              <a:lnSpc>
                <a:spcPct val="90000"/>
              </a:lnSpc>
            </a:pPr>
            <a:r>
              <a:rPr lang="en-US" altLang="en-US" sz="2800"/>
              <a:t>Hyperbole</a:t>
            </a:r>
          </a:p>
          <a:p>
            <a:pPr>
              <a:lnSpc>
                <a:spcPct val="90000"/>
              </a:lnSpc>
            </a:pPr>
            <a:r>
              <a:rPr lang="en-US" altLang="en-US" sz="2800"/>
              <a:t>"It is easier for a camel to go thru the eye of a needle than for a rich man to enter heaven."</a:t>
            </a:r>
          </a:p>
        </p:txBody>
      </p:sp>
    </p:spTree>
    <p:custDataLst>
      <p:tags r:id="rId1"/>
    </p:custDataLst>
  </p:cSld>
  <p:clrMapOvr>
    <a:masterClrMapping/>
  </p:clrMapOvr>
  <p:transition advTm="21104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26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26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26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26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26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26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26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26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26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26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26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26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4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>
          <a:xfrm>
            <a:off x="871538" y="862013"/>
            <a:ext cx="8162925" cy="762000"/>
          </a:xfrm>
        </p:spPr>
        <p:txBody>
          <a:bodyPr/>
          <a:lstStyle/>
          <a:p>
            <a:r>
              <a:rPr lang="en-US" altLang="en-US"/>
              <a:t>Patterned</a:t>
            </a:r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Repetition</a:t>
            </a:r>
          </a:p>
          <a:p>
            <a:r>
              <a:rPr lang="en-US" altLang="en-US"/>
              <a:t>Balance</a:t>
            </a:r>
          </a:p>
          <a:p>
            <a:r>
              <a:rPr lang="en-US" altLang="en-US"/>
              <a:t>"Ask and it will be given to you; seek and you will find; knock and the door will be opened to you…"</a:t>
            </a:r>
          </a:p>
          <a:p>
            <a:endParaRPr lang="en-US" altLang="en-US"/>
          </a:p>
        </p:txBody>
      </p:sp>
    </p:spTree>
    <p:custDataLst>
      <p:tags r:id="rId1"/>
    </p:custDataLst>
  </p:cSld>
  <p:clrMapOvr>
    <a:masterClrMapping/>
  </p:clrMapOvr>
  <p:transition advTm="6782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3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3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36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36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36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36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667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>
          <a:xfrm>
            <a:off x="871538" y="862013"/>
            <a:ext cx="8162925" cy="762000"/>
          </a:xfrm>
        </p:spPr>
        <p:txBody>
          <a:bodyPr/>
          <a:lstStyle/>
          <a:p>
            <a:r>
              <a:rPr lang="en-US" altLang="en-US"/>
              <a:t>Subversive</a:t>
            </a:r>
          </a:p>
        </p:txBody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Jesus attacks our everyday way of thinking</a:t>
            </a:r>
          </a:p>
          <a:p>
            <a:r>
              <a:rPr lang="en-US" altLang="en-US"/>
              <a:t>He undermines our conventional values</a:t>
            </a:r>
          </a:p>
          <a:p>
            <a:r>
              <a:rPr lang="en-US" altLang="en-US"/>
              <a:t>Consider the Beatitudes</a:t>
            </a:r>
          </a:p>
        </p:txBody>
      </p:sp>
    </p:spTree>
    <p:custDataLst>
      <p:tags r:id="rId1"/>
    </p:custDataLst>
  </p:cSld>
  <p:clrMapOvr>
    <a:masterClrMapping/>
  </p:clrMapOvr>
  <p:transition advTm="16621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7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7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77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77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77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77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76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title"/>
          </p:nvPr>
        </p:nvSpPr>
        <p:spPr>
          <a:xfrm>
            <a:off x="871538" y="862013"/>
            <a:ext cx="8162925" cy="762000"/>
          </a:xfrm>
        </p:spPr>
        <p:txBody>
          <a:bodyPr/>
          <a:lstStyle/>
          <a:p>
            <a:r>
              <a:rPr lang="en-US" altLang="en-US"/>
              <a:t>Fusion of Genres</a:t>
            </a:r>
          </a:p>
        </p:txBody>
      </p:sp>
      <p:sp>
        <p:nvSpPr>
          <p:cNvPr id="11878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 altLang="en-US">
                <a:solidFill>
                  <a:schemeClr val="folHlink"/>
                </a:solidFill>
              </a:rPr>
              <a:t>Sermon on Mount:</a:t>
            </a:r>
          </a:p>
          <a:p>
            <a:r>
              <a:rPr lang="en-US" altLang="en-US"/>
              <a:t>Beatitude</a:t>
            </a:r>
          </a:p>
          <a:p>
            <a:r>
              <a:rPr lang="en-US" altLang="en-US"/>
              <a:t>Character sketch</a:t>
            </a:r>
          </a:p>
          <a:p>
            <a:r>
              <a:rPr lang="en-US" altLang="en-US"/>
              <a:t>Proverb</a:t>
            </a:r>
          </a:p>
          <a:p>
            <a:r>
              <a:rPr lang="en-US" altLang="en-US"/>
              <a:t>Satire</a:t>
            </a:r>
          </a:p>
          <a:p>
            <a:r>
              <a:rPr lang="en-US" altLang="en-US"/>
              <a:t>Lyric</a:t>
            </a:r>
          </a:p>
          <a:p>
            <a:r>
              <a:rPr lang="en-US" altLang="en-US"/>
              <a:t>Parable</a:t>
            </a:r>
          </a:p>
        </p:txBody>
      </p:sp>
      <p:sp>
        <p:nvSpPr>
          <p:cNvPr id="118788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 altLang="en-US">
                <a:solidFill>
                  <a:schemeClr val="folHlink"/>
                </a:solidFill>
              </a:rPr>
              <a:t>Sermon as whole:</a:t>
            </a:r>
          </a:p>
          <a:p>
            <a:r>
              <a:rPr lang="en-US" altLang="en-US"/>
              <a:t>Utopian literature</a:t>
            </a:r>
          </a:p>
          <a:p>
            <a:r>
              <a:rPr lang="en-US" altLang="en-US"/>
              <a:t>Inaugural address</a:t>
            </a:r>
          </a:p>
          <a:p>
            <a:r>
              <a:rPr lang="en-US" altLang="en-US"/>
              <a:t>Wisdom literature</a:t>
            </a:r>
          </a:p>
        </p:txBody>
      </p:sp>
    </p:spTree>
    <p:custDataLst>
      <p:tags r:id="rId1"/>
    </p:custDataLst>
  </p:cSld>
  <p:clrMapOvr>
    <a:masterClrMapping/>
  </p:clrMapOvr>
  <p:transition advTm="14317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8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8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87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87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87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87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87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87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87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87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87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87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87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87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87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87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87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87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187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187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187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187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787" grpId="0" build="p"/>
      <p:bldP spid="118788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79463" y="1766888"/>
            <a:ext cx="7678737" cy="762000"/>
          </a:xfrm>
        </p:spPr>
        <p:txBody>
          <a:bodyPr/>
          <a:lstStyle/>
          <a:p>
            <a:r>
              <a:rPr lang="en-US" altLang="en-US"/>
              <a:t>Their Literary Form</a:t>
            </a:r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en-US"/>
              <a:t>What kind of writings are the Gospels?</a:t>
            </a:r>
          </a:p>
        </p:txBody>
      </p:sp>
      <p:pic>
        <p:nvPicPr>
          <p:cNvPr id="87044" name="Picture 4" descr="MCj0198565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048000"/>
            <a:ext cx="3124200" cy="307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p:transition advTm="900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70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70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87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42" grpId="0"/>
      <p:bldP spid="8704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>
          <a:xfrm>
            <a:off x="871538" y="862013"/>
            <a:ext cx="8162925" cy="762000"/>
          </a:xfrm>
        </p:spPr>
        <p:txBody>
          <a:bodyPr/>
          <a:lstStyle/>
          <a:p>
            <a:r>
              <a:rPr lang="en-US" altLang="en-US"/>
              <a:t>Structured</a:t>
            </a:r>
          </a:p>
        </p:txBody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2800"/>
              <a:t>Simple</a:t>
            </a:r>
          </a:p>
          <a:p>
            <a:r>
              <a:rPr lang="en-US" altLang="en-US" sz="2800"/>
              <a:t>Highly artistic</a:t>
            </a:r>
          </a:p>
          <a:p>
            <a:r>
              <a:rPr lang="en-US" altLang="en-US" sz="2800"/>
              <a:t>Single themes or three-fold examples</a:t>
            </a:r>
          </a:p>
          <a:p>
            <a:r>
              <a:rPr lang="en-US" altLang="en-US" sz="2800"/>
              <a:t>"The artistry of the design is apparent.  There is no reason why the sermon as it stands could not be exactly the form Jesus' longer sermons took." – WOL,120</a:t>
            </a:r>
          </a:p>
        </p:txBody>
      </p:sp>
    </p:spTree>
    <p:custDataLst>
      <p:tags r:id="rId1"/>
    </p:custDataLst>
  </p:cSld>
  <p:clrMapOvr>
    <a:masterClrMapping/>
  </p:clrMapOvr>
  <p:transition advTm="7308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08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08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08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08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08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08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08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08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835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79463" y="1766888"/>
            <a:ext cx="7678737" cy="762000"/>
          </a:xfrm>
        </p:spPr>
        <p:txBody>
          <a:bodyPr/>
          <a:lstStyle/>
          <a:p>
            <a:r>
              <a:rPr lang="en-US" altLang="en-US"/>
              <a:t>The End</a:t>
            </a: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en-US"/>
              <a:t>Try to be on the lookout for these features.</a:t>
            </a:r>
          </a:p>
        </p:txBody>
      </p:sp>
      <p:pic>
        <p:nvPicPr>
          <p:cNvPr id="106500" name="Picture 4" descr="MCj0198565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048000"/>
            <a:ext cx="3124200" cy="307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p:transition advTm="2383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64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64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6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6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498" grpId="0" autoUpdateAnimBg="0"/>
      <p:bldP spid="106499" grpId="0" build="p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What is the Overall </a:t>
            </a:r>
            <a:br>
              <a:rPr lang="en-US" altLang="en-US"/>
            </a:br>
            <a:r>
              <a:rPr lang="en-US" altLang="en-US"/>
              <a:t>Genre of the Gospels?</a:t>
            </a:r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 altLang="en-US"/>
              <a:t>Some Suggestions:</a:t>
            </a:r>
          </a:p>
          <a:p>
            <a:r>
              <a:rPr lang="en-US" altLang="en-US"/>
              <a:t>Biography?</a:t>
            </a:r>
          </a:p>
          <a:p>
            <a:r>
              <a:rPr lang="en-US" altLang="en-US"/>
              <a:t>Propaganda?</a:t>
            </a:r>
          </a:p>
          <a:p>
            <a:r>
              <a:rPr lang="en-US" altLang="en-US"/>
              <a:t>Dramatic History?</a:t>
            </a:r>
          </a:p>
          <a:p>
            <a:r>
              <a:rPr lang="en-US" altLang="en-US"/>
              <a:t>Collections of Stories?</a:t>
            </a:r>
          </a:p>
        </p:txBody>
      </p:sp>
    </p:spTree>
    <p:custDataLst>
      <p:tags r:id="rId1"/>
    </p:custDataLst>
  </p:cSld>
  <p:clrMapOvr>
    <a:masterClrMapping/>
  </p:clrMapOvr>
  <p:transition advTm="2153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8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8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8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8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8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8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80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80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80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80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67" grpId="0" build="p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>
          <a:xfrm>
            <a:off x="871538" y="862013"/>
            <a:ext cx="8162925" cy="762000"/>
          </a:xfrm>
        </p:spPr>
        <p:txBody>
          <a:bodyPr/>
          <a:lstStyle/>
          <a:p>
            <a:r>
              <a:rPr lang="en-US" altLang="en-US"/>
              <a:t>Genre "Biography"?</a:t>
            </a:r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2800"/>
              <a:t>Obviously Gospels are:</a:t>
            </a:r>
          </a:p>
          <a:p>
            <a:pPr lvl="1"/>
            <a:r>
              <a:rPr lang="en-US" altLang="en-US" sz="2400"/>
              <a:t>Presenting information about Jesus</a:t>
            </a:r>
          </a:p>
          <a:p>
            <a:pPr lvl="1"/>
            <a:r>
              <a:rPr lang="en-US" altLang="en-US" sz="2400"/>
              <a:t>Jesus actually lived in history</a:t>
            </a:r>
          </a:p>
          <a:p>
            <a:pPr lvl="1"/>
            <a:r>
              <a:rPr lang="en-US" altLang="en-US" sz="2400"/>
              <a:t>So biographical in some sense</a:t>
            </a:r>
          </a:p>
          <a:p>
            <a:r>
              <a:rPr lang="en-US" altLang="en-US" sz="2800"/>
              <a:t>Not biography in modern scholarly sense:</a:t>
            </a:r>
          </a:p>
          <a:p>
            <a:pPr lvl="1"/>
            <a:r>
              <a:rPr lang="en-US" altLang="en-US" sz="2400"/>
              <a:t>Not by uninvolved, detached observer</a:t>
            </a:r>
          </a:p>
          <a:p>
            <a:pPr lvl="1"/>
            <a:r>
              <a:rPr lang="en-US" altLang="en-US" sz="2400"/>
              <a:t>Not giving all important dates &amp; facts</a:t>
            </a:r>
          </a:p>
          <a:p>
            <a:pPr lvl="1"/>
            <a:r>
              <a:rPr lang="en-US" altLang="en-US" sz="2400"/>
              <a:t>Not primarily personal reminiscences and character studies</a:t>
            </a:r>
          </a:p>
        </p:txBody>
      </p:sp>
    </p:spTree>
    <p:custDataLst>
      <p:tags r:id="rId1"/>
    </p:custDataLst>
  </p:cSld>
  <p:clrMapOvr>
    <a:masterClrMapping/>
  </p:clrMapOvr>
  <p:transition advTm="17947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9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9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90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90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9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9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90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90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90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90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90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90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90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90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90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90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091" grpId="0" build="p" bldLvl="2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>
          <a:xfrm>
            <a:off x="871538" y="862013"/>
            <a:ext cx="8162925" cy="762000"/>
          </a:xfrm>
        </p:spPr>
        <p:txBody>
          <a:bodyPr/>
          <a:lstStyle/>
          <a:p>
            <a:r>
              <a:rPr lang="en-US" altLang="en-US"/>
              <a:t>Genre "Biography"?</a:t>
            </a:r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/>
              <a:t>More like biography in ancient, popular sense: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Author has practical concerns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Acquainting reader w/ historical person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Giving an account of his deeds, words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Resemble ancient biographies about:</a:t>
            </a:r>
          </a:p>
          <a:p>
            <a:pPr lvl="2">
              <a:lnSpc>
                <a:spcPct val="90000"/>
              </a:lnSpc>
            </a:pPr>
            <a:r>
              <a:rPr lang="en-US" altLang="en-US"/>
              <a:t>Socrates, Epictetus, Apollonius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But Gospels concentrate on Jesus' death, and on reactions to him</a:t>
            </a:r>
          </a:p>
        </p:txBody>
      </p:sp>
    </p:spTree>
    <p:custDataLst>
      <p:tags r:id="rId1"/>
    </p:custDataLst>
  </p:cSld>
  <p:clrMapOvr>
    <a:masterClrMapping/>
  </p:clrMapOvr>
  <p:transition advTm="12030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0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0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0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0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0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0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01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01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01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01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01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01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01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01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15" grpId="0" build="p" bldLvl="2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>
          <a:xfrm>
            <a:off x="871538" y="862013"/>
            <a:ext cx="8162925" cy="762000"/>
          </a:xfrm>
        </p:spPr>
        <p:txBody>
          <a:bodyPr/>
          <a:lstStyle/>
          <a:p>
            <a:r>
              <a:rPr lang="en-US" altLang="en-US"/>
              <a:t>Genre "Propaganda"?</a:t>
            </a:r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800"/>
              <a:t>Also popularly called:</a:t>
            </a:r>
          </a:p>
          <a:p>
            <a:pPr lvl="1">
              <a:lnSpc>
                <a:spcPct val="90000"/>
              </a:lnSpc>
            </a:pPr>
            <a:r>
              <a:rPr lang="en-US" altLang="en-US" sz="2400"/>
              <a:t>PR, sales pitch, hype</a:t>
            </a:r>
          </a:p>
          <a:p>
            <a:pPr>
              <a:lnSpc>
                <a:spcPct val="90000"/>
              </a:lnSpc>
            </a:pPr>
            <a:r>
              <a:rPr lang="en-US" altLang="en-US" sz="2800"/>
              <a:t>The Gospels </a:t>
            </a:r>
            <a:r>
              <a:rPr lang="en-US" altLang="en-US" sz="2800">
                <a:solidFill>
                  <a:schemeClr val="folHlink"/>
                </a:solidFill>
              </a:rPr>
              <a:t>are</a:t>
            </a:r>
            <a:r>
              <a:rPr lang="en-US" altLang="en-US" sz="2800"/>
              <a:t> trying to convince readers that Jesus is vitally important &amp; to move them to respond to him.</a:t>
            </a:r>
          </a:p>
          <a:p>
            <a:pPr>
              <a:lnSpc>
                <a:spcPct val="90000"/>
              </a:lnSpc>
            </a:pPr>
            <a:r>
              <a:rPr lang="en-US" altLang="en-US" sz="2800"/>
              <a:t>But propaganda</a:t>
            </a:r>
          </a:p>
          <a:p>
            <a:pPr lvl="1">
              <a:lnSpc>
                <a:spcPct val="90000"/>
              </a:lnSpc>
            </a:pPr>
            <a:r>
              <a:rPr lang="en-US" altLang="en-US" sz="2400"/>
              <a:t>Seeks to propagate ideas or attitudes</a:t>
            </a:r>
          </a:p>
          <a:p>
            <a:pPr lvl="1">
              <a:lnSpc>
                <a:spcPct val="90000"/>
              </a:lnSpc>
            </a:pPr>
            <a:r>
              <a:rPr lang="en-US" altLang="en-US" sz="2400"/>
              <a:t>A dirty word today, since it usually involves:</a:t>
            </a:r>
          </a:p>
          <a:p>
            <a:pPr lvl="2">
              <a:lnSpc>
                <a:spcPct val="90000"/>
              </a:lnSpc>
            </a:pPr>
            <a:r>
              <a:rPr lang="en-US" altLang="en-US" sz="2000"/>
              <a:t>Playing fast &amp; loose with the truth;</a:t>
            </a:r>
          </a:p>
          <a:p>
            <a:pPr lvl="2">
              <a:lnSpc>
                <a:spcPct val="90000"/>
              </a:lnSpc>
            </a:pPr>
            <a:r>
              <a:rPr lang="en-US" altLang="en-US" sz="2000"/>
              <a:t>Working on fears, prejudices, exciting emotions.</a:t>
            </a:r>
          </a:p>
        </p:txBody>
      </p:sp>
    </p:spTree>
    <p:custDataLst>
      <p:tags r:id="rId1"/>
    </p:custDataLst>
  </p:cSld>
  <p:clrMapOvr>
    <a:masterClrMapping/>
  </p:clrMapOvr>
  <p:transition advTm="6388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1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1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1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1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1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1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11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11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11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11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11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11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11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11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11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11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39" grpId="0" build="p" bldLvl="3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>
          <a:xfrm>
            <a:off x="871538" y="862013"/>
            <a:ext cx="8162925" cy="762000"/>
          </a:xfrm>
        </p:spPr>
        <p:txBody>
          <a:bodyPr/>
          <a:lstStyle/>
          <a:p>
            <a:r>
              <a:rPr lang="en-US" altLang="en-US"/>
              <a:t>Genre "Propaganda"?</a:t>
            </a:r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Gospel writers are inviting a reader response.</a:t>
            </a:r>
          </a:p>
          <a:p>
            <a:pPr lvl="1"/>
            <a:r>
              <a:rPr lang="en-US" altLang="en-US"/>
              <a:t>Not mainly interest or imagination</a:t>
            </a:r>
          </a:p>
          <a:p>
            <a:pPr lvl="1"/>
            <a:r>
              <a:rPr lang="en-US" altLang="en-US"/>
              <a:t>But rather faith or trust in Jesus</a:t>
            </a:r>
          </a:p>
          <a:p>
            <a:r>
              <a:rPr lang="en-US" altLang="en-US"/>
              <a:t>Gospel writers are surprising:</a:t>
            </a:r>
          </a:p>
          <a:p>
            <a:pPr lvl="1"/>
            <a:r>
              <a:rPr lang="en-US" altLang="en-US"/>
              <a:t>They restrain their post-Easter faith in telling the story.</a:t>
            </a:r>
          </a:p>
          <a:p>
            <a:pPr lvl="1"/>
            <a:r>
              <a:rPr lang="en-US" altLang="en-US"/>
              <a:t>They let the events tell their own story.</a:t>
            </a:r>
          </a:p>
        </p:txBody>
      </p:sp>
    </p:spTree>
    <p:custDataLst>
      <p:tags r:id="rId1"/>
    </p:custDataLst>
  </p:cSld>
  <p:clrMapOvr>
    <a:masterClrMapping/>
  </p:clrMapOvr>
  <p:transition advTm="11896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2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2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2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21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21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21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21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21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21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63" grpId="0" build="p" bldLvl="2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>
          <a:xfrm>
            <a:off x="871538" y="862013"/>
            <a:ext cx="8162925" cy="762000"/>
          </a:xfrm>
        </p:spPr>
        <p:txBody>
          <a:bodyPr/>
          <a:lstStyle/>
          <a:p>
            <a:r>
              <a:rPr lang="en-US" altLang="en-US"/>
              <a:t>Genre "Dramatic History"?</a:t>
            </a:r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800"/>
              <a:t>The Gospels are telling a dramatic story of the person, actions, and impact of Jesus, a real figure in history.</a:t>
            </a:r>
          </a:p>
          <a:p>
            <a:pPr>
              <a:lnSpc>
                <a:spcPct val="90000"/>
              </a:lnSpc>
            </a:pPr>
            <a:r>
              <a:rPr lang="en-US" altLang="en-US" sz="2800"/>
              <a:t>They do in some ways look more like plays than modern narratives.</a:t>
            </a:r>
          </a:p>
          <a:p>
            <a:pPr>
              <a:lnSpc>
                <a:spcPct val="90000"/>
              </a:lnSpc>
            </a:pPr>
            <a:r>
              <a:rPr lang="en-US" altLang="en-US" sz="2800"/>
              <a:t>Roland Frye thinks the Gospels should be classed as dramatic histories, like those of:</a:t>
            </a:r>
          </a:p>
          <a:p>
            <a:pPr lvl="1">
              <a:lnSpc>
                <a:spcPct val="90000"/>
              </a:lnSpc>
            </a:pPr>
            <a:r>
              <a:rPr lang="en-US" altLang="en-US" sz="2400"/>
              <a:t>Shakespeare</a:t>
            </a:r>
          </a:p>
          <a:p>
            <a:pPr lvl="1">
              <a:lnSpc>
                <a:spcPct val="90000"/>
              </a:lnSpc>
            </a:pPr>
            <a:r>
              <a:rPr lang="en-US" altLang="en-US" sz="2400"/>
              <a:t>George Bernard Shaw</a:t>
            </a:r>
          </a:p>
        </p:txBody>
      </p:sp>
    </p:spTree>
    <p:custDataLst>
      <p:tags r:id="rId1"/>
    </p:custDataLst>
  </p:cSld>
  <p:clrMapOvr>
    <a:masterClrMapping/>
  </p:clrMapOvr>
  <p:transition advTm="6667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3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3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31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31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187" grpId="0" build="p" bldLvl="2" autoUpdateAnimBg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1|2.8|0.9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19.3|20.3|92.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7|19.1|9.5|7.3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2.4|4|27.4|1.7|1.5|3.7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5.5|38.7|5.6|14.7|1.8|6.3|6.7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|7.6|3.1|6.5|7.7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2.5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|2.7|3|2.8|2.2|2.7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5|4.7|15.4|23.9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3|5.7|3.3|18.9|22.6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1|62|38.1|36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8|2.2|7.3|2|8.3|3.9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1|1.8|6.9|10|3.3|7.1|27.6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5|4.4|10|16.8|18.4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9|13|4.1|13.9|19.5|5.9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1.8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2.6|0.9|1.3|1.8|3.5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|13.1|12.3|17.8|67.9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7|25.5|14.5|25.9|20.1|8.8|37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9|2|4.9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7.4|32.3|28.7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6|2.6|2.5|17.3|2.9|3.4|6.2|10.7|6.8|61.7|17.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3.8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2|5|1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3.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7.3|2.9|3.1|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1|2.5|11.1|9.5|16.9|3.4|20|37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9.5|19.9|7.1|10.1|14.9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3|0.7|6.8|9.6|3.8|9.2|1.1|18.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7.9|8.8|29.4|6.6|45.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2|11.5|29.6|7.8|1.3"/>
</p:tagLst>
</file>

<file path=ppt/theme/theme1.xml><?xml version="1.0" encoding="utf-8"?>
<a:theme xmlns:a="http://schemas.openxmlformats.org/drawingml/2006/main" name="Bold Stripes">
  <a:themeElements>
    <a:clrScheme name="Bold Stripes 2">
      <a:dk1>
        <a:srgbClr val="000000"/>
      </a:dk1>
      <a:lt1>
        <a:srgbClr val="EAEAEA"/>
      </a:lt1>
      <a:dk2>
        <a:srgbClr val="003366"/>
      </a:dk2>
      <a:lt2>
        <a:srgbClr val="EAEAEA"/>
      </a:lt2>
      <a:accent1>
        <a:srgbClr val="FFFFFF"/>
      </a:accent1>
      <a:accent2>
        <a:srgbClr val="DDDDDD"/>
      </a:accent2>
      <a:accent3>
        <a:srgbClr val="F3F3F3"/>
      </a:accent3>
      <a:accent4>
        <a:srgbClr val="000000"/>
      </a:accent4>
      <a:accent5>
        <a:srgbClr val="FFFFFF"/>
      </a:accent5>
      <a:accent6>
        <a:srgbClr val="C8C8C8"/>
      </a:accent6>
      <a:hlink>
        <a:srgbClr val="336699"/>
      </a:hlink>
      <a:folHlink>
        <a:srgbClr val="9A0000"/>
      </a:folHlink>
    </a:clrScheme>
    <a:fontScheme name="Bold Stripe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Bold Stripes 1">
        <a:dk1>
          <a:srgbClr val="356677"/>
        </a:dk1>
        <a:lt1>
          <a:srgbClr val="FFFFFF"/>
        </a:lt1>
        <a:dk2>
          <a:srgbClr val="3E798E"/>
        </a:dk2>
        <a:lt2>
          <a:srgbClr val="FFFFCC"/>
        </a:lt2>
        <a:accent1>
          <a:srgbClr val="7FA0B1"/>
        </a:accent1>
        <a:accent2>
          <a:srgbClr val="3A7184"/>
        </a:accent2>
        <a:accent3>
          <a:srgbClr val="AFBEC6"/>
        </a:accent3>
        <a:accent4>
          <a:srgbClr val="DADADA"/>
        </a:accent4>
        <a:accent5>
          <a:srgbClr val="C0CDD5"/>
        </a:accent5>
        <a:accent6>
          <a:srgbClr val="346677"/>
        </a:accent6>
        <a:hlink>
          <a:srgbClr val="FFBF0B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ld Stripes 2">
        <a:dk1>
          <a:srgbClr val="000000"/>
        </a:dk1>
        <a:lt1>
          <a:srgbClr val="EAEAEA"/>
        </a:lt1>
        <a:dk2>
          <a:srgbClr val="003366"/>
        </a:dk2>
        <a:lt2>
          <a:srgbClr val="EAEAEA"/>
        </a:lt2>
        <a:accent1>
          <a:srgbClr val="FFFFFF"/>
        </a:accent1>
        <a:accent2>
          <a:srgbClr val="DDDDDD"/>
        </a:accent2>
        <a:accent3>
          <a:srgbClr val="F3F3F3"/>
        </a:accent3>
        <a:accent4>
          <a:srgbClr val="000000"/>
        </a:accent4>
        <a:accent5>
          <a:srgbClr val="FFFFFF"/>
        </a:accent5>
        <a:accent6>
          <a:srgbClr val="C8C8C8"/>
        </a:accent6>
        <a:hlink>
          <a:srgbClr val="336699"/>
        </a:hlink>
        <a:folHlink>
          <a:srgbClr val="9A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ld Stripes 3">
        <a:dk1>
          <a:srgbClr val="000000"/>
        </a:dk1>
        <a:lt1>
          <a:srgbClr val="EAEAEA"/>
        </a:lt1>
        <a:dk2>
          <a:srgbClr val="000000"/>
        </a:dk2>
        <a:lt2>
          <a:srgbClr val="EAEAEA"/>
        </a:lt2>
        <a:accent1>
          <a:srgbClr val="FFFFFF"/>
        </a:accent1>
        <a:accent2>
          <a:srgbClr val="DDDDDD"/>
        </a:accent2>
        <a:accent3>
          <a:srgbClr val="F3F3F3"/>
        </a:accent3>
        <a:accent4>
          <a:srgbClr val="000000"/>
        </a:accent4>
        <a:accent5>
          <a:srgbClr val="FFFFFF"/>
        </a:accent5>
        <a:accent6>
          <a:srgbClr val="C8C8C8"/>
        </a:accent6>
        <a:hlink>
          <a:srgbClr val="777777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ld Stripes 4">
        <a:dk1>
          <a:srgbClr val="492417"/>
        </a:dk1>
        <a:lt1>
          <a:srgbClr val="D4D5C3"/>
        </a:lt1>
        <a:dk2>
          <a:srgbClr val="6E4900"/>
        </a:dk2>
        <a:lt2>
          <a:srgbClr val="B9BA9C"/>
        </a:lt2>
        <a:accent1>
          <a:srgbClr val="DBD8CF"/>
        </a:accent1>
        <a:accent2>
          <a:srgbClr val="C7C8B0"/>
        </a:accent2>
        <a:accent3>
          <a:srgbClr val="E6E7DE"/>
        </a:accent3>
        <a:accent4>
          <a:srgbClr val="3D1D12"/>
        </a:accent4>
        <a:accent5>
          <a:srgbClr val="EAE9E4"/>
        </a:accent5>
        <a:accent6>
          <a:srgbClr val="B4B59F"/>
        </a:accent6>
        <a:hlink>
          <a:srgbClr val="CC99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Designs\Bold Stripes.pot</Template>
  <TotalTime>262</TotalTime>
  <Words>975</Words>
  <Application>Microsoft Office PowerPoint</Application>
  <PresentationFormat>On-screen Show (4:3)</PresentationFormat>
  <Paragraphs>183</Paragraphs>
  <Slides>31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Bold Stripes</vt:lpstr>
      <vt:lpstr>The Gospels  as Literary Works</vt:lpstr>
      <vt:lpstr>Leland Ryken</vt:lpstr>
      <vt:lpstr>Their Literary Form</vt:lpstr>
      <vt:lpstr>What is the Overall  Genre of the Gospels?</vt:lpstr>
      <vt:lpstr>Genre "Biography"?</vt:lpstr>
      <vt:lpstr>Genre "Biography"?</vt:lpstr>
      <vt:lpstr>Genre "Propaganda"?</vt:lpstr>
      <vt:lpstr>Genre "Propaganda"?</vt:lpstr>
      <vt:lpstr>Genre "Dramatic History"?</vt:lpstr>
      <vt:lpstr>Characteristics of  Dramatic History</vt:lpstr>
      <vt:lpstr>Collections of Stories?</vt:lpstr>
      <vt:lpstr>Collections of Stories?</vt:lpstr>
      <vt:lpstr>Collections of Stories?</vt:lpstr>
      <vt:lpstr>Summary on Genre</vt:lpstr>
      <vt:lpstr>Their Techniques</vt:lpstr>
      <vt:lpstr>Gospel Techniques</vt:lpstr>
      <vt:lpstr>Restraint &amp; Objectivity</vt:lpstr>
      <vt:lpstr>Concise &amp; Compressed</vt:lpstr>
      <vt:lpstr>Concrete Narration</vt:lpstr>
      <vt:lpstr>Selection of Materials</vt:lpstr>
      <vt:lpstr>Variety</vt:lpstr>
      <vt:lpstr>Sampling</vt:lpstr>
      <vt:lpstr>Jesus' Speeches</vt:lpstr>
      <vt:lpstr>Jesus' Speeches</vt:lpstr>
      <vt:lpstr>Aphoristic</vt:lpstr>
      <vt:lpstr>Poetic</vt:lpstr>
      <vt:lpstr>Patterned</vt:lpstr>
      <vt:lpstr>Subversive</vt:lpstr>
      <vt:lpstr>Fusion of Genres</vt:lpstr>
      <vt:lpstr>Structured</vt:lpstr>
      <vt:lpstr>The End</vt:lpstr>
    </vt:vector>
  </TitlesOfParts>
  <Company>Biblical Theological Seminary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Gospels  as Literary Works</dc:title>
  <dc:creator>RC Newman</dc:creator>
  <cp:lastModifiedBy>Newman</cp:lastModifiedBy>
  <cp:revision>118</cp:revision>
  <cp:lastPrinted>1601-01-01T00:00:00Z</cp:lastPrinted>
  <dcterms:created xsi:type="dcterms:W3CDTF">2002-10-15T13:27:15Z</dcterms:created>
  <dcterms:modified xsi:type="dcterms:W3CDTF">2015-07-04T17:33:04Z</dcterms:modified>
</cp:coreProperties>
</file>