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56" r:id="rId2"/>
    <p:sldId id="261" r:id="rId3"/>
    <p:sldId id="262" r:id="rId4"/>
    <p:sldId id="257" r:id="rId5"/>
    <p:sldId id="258" r:id="rId6"/>
    <p:sldId id="259" r:id="rId7"/>
    <p:sldId id="260" r:id="rId8"/>
    <p:sldId id="267" r:id="rId9"/>
    <p:sldId id="263" r:id="rId10"/>
    <p:sldId id="264" r:id="rId11"/>
    <p:sldId id="265" r:id="rId12"/>
    <p:sldId id="266"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2867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286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64048F1-28E4-44BC-9FB7-DA0F73B8A786}" type="slidenum">
              <a:rPr lang="en-US" altLang="en-US"/>
              <a:pPr>
                <a:defRPr/>
              </a:pPr>
              <a:t>‹#›</a:t>
            </a:fld>
            <a:endParaRPr lang="en-US" altLang="en-US"/>
          </a:p>
        </p:txBody>
      </p:sp>
    </p:spTree>
    <p:extLst>
      <p:ext uri="{BB962C8B-B14F-4D97-AF65-F5344CB8AC3E}">
        <p14:creationId xmlns:p14="http://schemas.microsoft.com/office/powerpoint/2010/main" val="21017847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017DF92-703C-4FB6-BCAF-1A5759459C50}" type="slidenum">
              <a:rPr lang="en-US" altLang="en-US"/>
              <a:pPr>
                <a:defRPr/>
              </a:pPr>
              <a:t>‹#›</a:t>
            </a:fld>
            <a:endParaRPr lang="en-US" altLang="en-US"/>
          </a:p>
        </p:txBody>
      </p:sp>
    </p:spTree>
    <p:extLst>
      <p:ext uri="{BB962C8B-B14F-4D97-AF65-F5344CB8AC3E}">
        <p14:creationId xmlns:p14="http://schemas.microsoft.com/office/powerpoint/2010/main" val="197136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99C517-2BB3-484D-B0CF-F59DF10B24A1}" type="slidenum">
              <a:rPr lang="en-US" altLang="en-US"/>
              <a:pPr>
                <a:defRPr/>
              </a:pPr>
              <a:t>‹#›</a:t>
            </a:fld>
            <a:endParaRPr lang="en-US" altLang="en-US"/>
          </a:p>
        </p:txBody>
      </p:sp>
    </p:spTree>
    <p:extLst>
      <p:ext uri="{BB962C8B-B14F-4D97-AF65-F5344CB8AC3E}">
        <p14:creationId xmlns:p14="http://schemas.microsoft.com/office/powerpoint/2010/main" val="111964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6DC8D10-CCD1-40FE-A5D2-04BA15CED801}" type="slidenum">
              <a:rPr lang="en-US" altLang="en-US"/>
              <a:pPr>
                <a:defRPr/>
              </a:pPr>
              <a:t>‹#›</a:t>
            </a:fld>
            <a:endParaRPr lang="en-US" altLang="en-US"/>
          </a:p>
        </p:txBody>
      </p:sp>
    </p:spTree>
    <p:extLst>
      <p:ext uri="{BB962C8B-B14F-4D97-AF65-F5344CB8AC3E}">
        <p14:creationId xmlns:p14="http://schemas.microsoft.com/office/powerpoint/2010/main" val="243359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C88BCCA-1FEF-4162-AB8E-AE2816F8118D}" type="slidenum">
              <a:rPr lang="en-US" altLang="en-US"/>
              <a:pPr>
                <a:defRPr/>
              </a:pPr>
              <a:t>‹#›</a:t>
            </a:fld>
            <a:endParaRPr lang="en-US" altLang="en-US"/>
          </a:p>
        </p:txBody>
      </p:sp>
    </p:spTree>
    <p:extLst>
      <p:ext uri="{BB962C8B-B14F-4D97-AF65-F5344CB8AC3E}">
        <p14:creationId xmlns:p14="http://schemas.microsoft.com/office/powerpoint/2010/main" val="124942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C8B34E-59BD-4988-9749-439D99A2E5B9}" type="slidenum">
              <a:rPr lang="en-US" altLang="en-US"/>
              <a:pPr>
                <a:defRPr/>
              </a:pPr>
              <a:t>‹#›</a:t>
            </a:fld>
            <a:endParaRPr lang="en-US" altLang="en-US"/>
          </a:p>
        </p:txBody>
      </p:sp>
    </p:spTree>
    <p:extLst>
      <p:ext uri="{BB962C8B-B14F-4D97-AF65-F5344CB8AC3E}">
        <p14:creationId xmlns:p14="http://schemas.microsoft.com/office/powerpoint/2010/main" val="93436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7B7FDF-3F65-48E8-8515-F0D2B94A355E}" type="slidenum">
              <a:rPr lang="en-US" altLang="en-US"/>
              <a:pPr>
                <a:defRPr/>
              </a:pPr>
              <a:t>‹#›</a:t>
            </a:fld>
            <a:endParaRPr lang="en-US" altLang="en-US"/>
          </a:p>
        </p:txBody>
      </p:sp>
    </p:spTree>
    <p:extLst>
      <p:ext uri="{BB962C8B-B14F-4D97-AF65-F5344CB8AC3E}">
        <p14:creationId xmlns:p14="http://schemas.microsoft.com/office/powerpoint/2010/main" val="368506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2B8AD5F-DCB5-4875-9660-3AE12B000A7C}" type="slidenum">
              <a:rPr lang="en-US" altLang="en-US"/>
              <a:pPr>
                <a:defRPr/>
              </a:pPr>
              <a:t>‹#›</a:t>
            </a:fld>
            <a:endParaRPr lang="en-US" altLang="en-US"/>
          </a:p>
        </p:txBody>
      </p:sp>
    </p:spTree>
    <p:extLst>
      <p:ext uri="{BB962C8B-B14F-4D97-AF65-F5344CB8AC3E}">
        <p14:creationId xmlns:p14="http://schemas.microsoft.com/office/powerpoint/2010/main" val="388194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84D372C-D5D8-41D0-AF75-9C4D9E140CC7}" type="slidenum">
              <a:rPr lang="en-US" altLang="en-US"/>
              <a:pPr>
                <a:defRPr/>
              </a:pPr>
              <a:t>‹#›</a:t>
            </a:fld>
            <a:endParaRPr lang="en-US" altLang="en-US"/>
          </a:p>
        </p:txBody>
      </p:sp>
    </p:spTree>
    <p:extLst>
      <p:ext uri="{BB962C8B-B14F-4D97-AF65-F5344CB8AC3E}">
        <p14:creationId xmlns:p14="http://schemas.microsoft.com/office/powerpoint/2010/main" val="248386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65A17A9-4FDB-4D52-97A6-702BD41BE8C3}" type="slidenum">
              <a:rPr lang="en-US" altLang="en-US"/>
              <a:pPr>
                <a:defRPr/>
              </a:pPr>
              <a:t>‹#›</a:t>
            </a:fld>
            <a:endParaRPr lang="en-US" altLang="en-US"/>
          </a:p>
        </p:txBody>
      </p:sp>
    </p:spTree>
    <p:extLst>
      <p:ext uri="{BB962C8B-B14F-4D97-AF65-F5344CB8AC3E}">
        <p14:creationId xmlns:p14="http://schemas.microsoft.com/office/powerpoint/2010/main" val="180301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69047DD-67B6-4A77-9F66-45EBD60DC510}" type="slidenum">
              <a:rPr lang="en-US" altLang="en-US"/>
              <a:pPr>
                <a:defRPr/>
              </a:pPr>
              <a:t>‹#›</a:t>
            </a:fld>
            <a:endParaRPr lang="en-US" altLang="en-US"/>
          </a:p>
        </p:txBody>
      </p:sp>
    </p:spTree>
    <p:extLst>
      <p:ext uri="{BB962C8B-B14F-4D97-AF65-F5344CB8AC3E}">
        <p14:creationId xmlns:p14="http://schemas.microsoft.com/office/powerpoint/2010/main" val="260901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19F8858-0F54-43A5-98D7-9197FCEDC6BF}" type="slidenum">
              <a:rPr lang="en-US" altLang="en-US"/>
              <a:pPr>
                <a:defRPr/>
              </a:pPr>
              <a:t>‹#›</a:t>
            </a:fld>
            <a:endParaRPr lang="en-US" altLang="en-US"/>
          </a:p>
        </p:txBody>
      </p:sp>
    </p:spTree>
    <p:extLst>
      <p:ext uri="{BB962C8B-B14F-4D97-AF65-F5344CB8AC3E}">
        <p14:creationId xmlns:p14="http://schemas.microsoft.com/office/powerpoint/2010/main" val="1060301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D0D6173-3171-4C9B-91FF-8529F4EC5D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good-samaritan-came-to-him"/>
          <p:cNvPicPr>
            <a:picLocks noChangeAspect="1" noChangeArrowheads="1"/>
          </p:cNvPicPr>
          <p:nvPr/>
        </p:nvPicPr>
        <p:blipFill>
          <a:blip r:embed="rId5">
            <a:lum bright="50000" contrast="-50000"/>
            <a:extLst>
              <a:ext uri="{28A0092B-C50C-407E-A947-70E740481C1C}">
                <a14:useLocalDpi xmlns:a14="http://schemas.microsoft.com/office/drawing/2010/main" val="0"/>
              </a:ext>
            </a:extLst>
          </a:blip>
          <a:srcRect/>
          <a:stretch>
            <a:fillRect/>
          </a:stretch>
        </p:blipFill>
        <p:spPr bwMode="auto">
          <a:xfrm>
            <a:off x="914400" y="1009650"/>
            <a:ext cx="7315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ctrTitle"/>
          </p:nvPr>
        </p:nvSpPr>
        <p:spPr/>
        <p:txBody>
          <a:bodyPr/>
          <a:lstStyle/>
          <a:p>
            <a:pPr eaLnBrk="1" hangingPunct="1"/>
            <a:r>
              <a:rPr lang="en-US" altLang="en-US" smtClean="0"/>
              <a:t>The Good Samaritan</a:t>
            </a:r>
          </a:p>
        </p:txBody>
      </p:sp>
      <p:sp>
        <p:nvSpPr>
          <p:cNvPr id="2051" name="Rectangle 3"/>
          <p:cNvSpPr>
            <a:spLocks noGrp="1" noChangeArrowheads="1"/>
          </p:cNvSpPr>
          <p:nvPr>
            <p:ph type="subTitle" idx="1"/>
          </p:nvPr>
        </p:nvSpPr>
        <p:spPr/>
        <p:txBody>
          <a:bodyPr/>
          <a:lstStyle/>
          <a:p>
            <a:pPr eaLnBrk="1" hangingPunct="1"/>
            <a:r>
              <a:rPr lang="en-US" altLang="en-US" smtClean="0"/>
              <a:t>Luke 10:25-37</a:t>
            </a:r>
          </a:p>
          <a:p>
            <a:pPr eaLnBrk="1" hangingPunct="1"/>
            <a:r>
              <a:rPr lang="en-US" altLang="en-US" i="1" smtClean="0"/>
              <a:t>Robert C. Newman</a:t>
            </a:r>
          </a:p>
        </p:txBody>
      </p:sp>
      <p:pic>
        <p:nvPicPr>
          <p:cNvPr id="4" name="GoodSamaritan.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715000"/>
            <a:ext cx="609600" cy="609600"/>
          </a:xfrm>
          <a:prstGeom prst="rect">
            <a:avLst/>
          </a:prstGeom>
        </p:spPr>
      </p:pic>
    </p:spTree>
    <p:custDataLst>
      <p:tags r:id="rId1"/>
    </p:custDataLst>
  </p:cSld>
  <p:clrMapOvr>
    <a:masterClrMapping/>
  </p:clrMapOvr>
  <p:transition advTm="176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51">
                                            <p:txEl>
                                              <p:pRg st="1" end="1"/>
                                            </p:txEl>
                                          </p:spTgt>
                                        </p:tgtEl>
                                        <p:attrNameLst>
                                          <p:attrName>style.visibility</p:attrName>
                                        </p:attrNameLst>
                                      </p:cBhvr>
                                      <p:to>
                                        <p:strVal val="visible"/>
                                      </p:to>
                                    </p:set>
                                    <p:animEffect transition="in" filter="checkerboard(across)">
                                      <p:cBhvr>
                                        <p:cTn id="22" dur="5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4"/>
                </p:tgtEl>
              </p:cMediaNode>
            </p:audio>
          </p:childTnLst>
        </p:cTn>
      </p:par>
    </p:tnLst>
    <p:bldLst>
      <p:bldP spid="3"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The Priest &amp; the Levite</a:t>
            </a:r>
          </a:p>
        </p:txBody>
      </p:sp>
      <p:sp>
        <p:nvSpPr>
          <p:cNvPr id="13315" name="Rectangle 3"/>
          <p:cNvSpPr>
            <a:spLocks noGrp="1" noChangeArrowheads="1"/>
          </p:cNvSpPr>
          <p:nvPr>
            <p:ph type="body" idx="1"/>
          </p:nvPr>
        </p:nvSpPr>
        <p:spPr/>
        <p:txBody>
          <a:bodyPr/>
          <a:lstStyle/>
          <a:p>
            <a:pPr eaLnBrk="1" hangingPunct="1"/>
            <a:r>
              <a:rPr lang="en-US" altLang="en-US" smtClean="0"/>
              <a:t>Two men come along singly, but each passes him by without helping.</a:t>
            </a:r>
          </a:p>
          <a:p>
            <a:pPr eaLnBrk="1" hangingPunct="1"/>
            <a:r>
              <a:rPr lang="en-US" altLang="en-US" smtClean="0"/>
              <a:t>They are probably in a hurry, as otherwise they would not be travelling alone.</a:t>
            </a:r>
          </a:p>
          <a:p>
            <a:pPr eaLnBrk="1" hangingPunct="1"/>
            <a:r>
              <a:rPr lang="en-US" altLang="en-US" smtClean="0"/>
              <a:t>There is some danger in stopping to help:</a:t>
            </a:r>
          </a:p>
          <a:p>
            <a:pPr lvl="1" eaLnBrk="1" hangingPunct="1"/>
            <a:r>
              <a:rPr lang="en-US" altLang="en-US" smtClean="0"/>
              <a:t>Where are the robbers now?</a:t>
            </a:r>
          </a:p>
          <a:p>
            <a:pPr lvl="1" eaLnBrk="1" hangingPunct="1"/>
            <a:r>
              <a:rPr lang="en-US" altLang="en-US" smtClean="0"/>
              <a:t>Is this guy a decoy?</a:t>
            </a:r>
          </a:p>
          <a:p>
            <a:pPr eaLnBrk="1" hangingPunct="1"/>
            <a:r>
              <a:rPr lang="en-US" altLang="en-US" smtClean="0"/>
              <a:t>They may have other rationalizations.</a:t>
            </a:r>
          </a:p>
        </p:txBody>
      </p:sp>
    </p:spTree>
    <p:custDataLst>
      <p:tags r:id="rId1"/>
    </p:custDataLst>
  </p:cSld>
  <p:clrMapOvr>
    <a:masterClrMapping/>
  </p:clrMapOvr>
  <p:transition advTm="613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Other Rationalizations?</a:t>
            </a:r>
          </a:p>
        </p:txBody>
      </p:sp>
      <p:sp>
        <p:nvSpPr>
          <p:cNvPr id="14339" name="Rectangle 3"/>
          <p:cNvSpPr>
            <a:spLocks noGrp="1" noChangeArrowheads="1"/>
          </p:cNvSpPr>
          <p:nvPr>
            <p:ph type="body" idx="1"/>
          </p:nvPr>
        </p:nvSpPr>
        <p:spPr/>
        <p:txBody>
          <a:bodyPr/>
          <a:lstStyle/>
          <a:p>
            <a:pPr eaLnBrk="1" hangingPunct="1"/>
            <a:r>
              <a:rPr lang="en-US" altLang="en-US" smtClean="0"/>
              <a:t>Their Reasoning:</a:t>
            </a:r>
          </a:p>
          <a:p>
            <a:pPr lvl="1" eaLnBrk="1" hangingPunct="1"/>
            <a:r>
              <a:rPr lang="en-US" altLang="en-US" smtClean="0"/>
              <a:t>Service responsibilities?</a:t>
            </a:r>
          </a:p>
          <a:p>
            <a:pPr lvl="1" eaLnBrk="1" hangingPunct="1"/>
            <a:r>
              <a:rPr lang="en-US" altLang="en-US" smtClean="0"/>
              <a:t>Cleanliness?</a:t>
            </a:r>
          </a:p>
          <a:p>
            <a:pPr lvl="1" eaLnBrk="1" hangingPunct="1"/>
            <a:r>
              <a:rPr lang="en-US" altLang="en-US" smtClean="0"/>
              <a:t>Someone else will help?</a:t>
            </a:r>
          </a:p>
          <a:p>
            <a:pPr eaLnBrk="1" hangingPunct="1"/>
            <a:r>
              <a:rPr lang="en-US" altLang="en-US" smtClean="0"/>
              <a:t>But the man will surely die if not helped, and these two would be the most likely:</a:t>
            </a:r>
          </a:p>
          <a:p>
            <a:pPr lvl="1" eaLnBrk="1" hangingPunct="1"/>
            <a:r>
              <a:rPr lang="en-US" altLang="en-US" smtClean="0"/>
              <a:t>Fellow Jews</a:t>
            </a:r>
          </a:p>
          <a:p>
            <a:pPr lvl="1" eaLnBrk="1" hangingPunct="1"/>
            <a:r>
              <a:rPr lang="en-US" altLang="en-US" smtClean="0"/>
              <a:t>Especially involved in religious work</a:t>
            </a:r>
          </a:p>
        </p:txBody>
      </p:sp>
    </p:spTree>
    <p:custDataLst>
      <p:tags r:id="rId1"/>
    </p:custDataLst>
  </p:cSld>
  <p:clrMapOvr>
    <a:masterClrMapping/>
  </p:clrMapOvr>
  <p:transition advTm="1008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 calcmode="lin" valueType="num">
                                      <p:cBhvr additive="base">
                                        <p:cTn id="4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The Samaritan</a:t>
            </a:r>
          </a:p>
        </p:txBody>
      </p:sp>
      <p:sp>
        <p:nvSpPr>
          <p:cNvPr id="15363" name="Rectangle 3"/>
          <p:cNvSpPr>
            <a:spLocks noGrp="1" noChangeArrowheads="1"/>
          </p:cNvSpPr>
          <p:nvPr>
            <p:ph type="body" idx="1"/>
          </p:nvPr>
        </p:nvSpPr>
        <p:spPr/>
        <p:txBody>
          <a:bodyPr/>
          <a:lstStyle/>
          <a:p>
            <a:pPr eaLnBrk="1" hangingPunct="1"/>
            <a:r>
              <a:rPr lang="en-US" altLang="en-US" smtClean="0"/>
              <a:t>Only the Samaritan stops to help, yet he has better reasons than they do for not helping.</a:t>
            </a:r>
          </a:p>
          <a:p>
            <a:pPr lvl="1" eaLnBrk="1" hangingPunct="1"/>
            <a:r>
              <a:rPr lang="en-US" altLang="en-US" smtClean="0"/>
              <a:t>He is helping someone he doesn’t know from a hostile ethnic group.</a:t>
            </a:r>
          </a:p>
          <a:p>
            <a:pPr lvl="1" eaLnBrk="1" hangingPunct="1"/>
            <a:r>
              <a:rPr lang="en-US" altLang="en-US" smtClean="0"/>
              <a:t>He is endangering himself, perhaps even more than the priest or Levite</a:t>
            </a:r>
          </a:p>
          <a:p>
            <a:pPr lvl="1" eaLnBrk="1" hangingPunct="1"/>
            <a:r>
              <a:rPr lang="en-US" altLang="en-US" smtClean="0"/>
              <a:t>He gives up considerable time &amp; money.</a:t>
            </a:r>
          </a:p>
        </p:txBody>
      </p:sp>
    </p:spTree>
    <p:custDataLst>
      <p:tags r:id="rId1"/>
    </p:custDataLst>
  </p:cSld>
  <p:clrMapOvr>
    <a:masterClrMapping/>
  </p:clrMapOvr>
  <p:transition advTm="1233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P203-The-Good-Samaritan-xx-Govaert-Flinck"/>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2397125" y="685800"/>
            <a:ext cx="43497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Grp="1" noChangeArrowheads="1"/>
          </p:cNvSpPr>
          <p:nvPr>
            <p:ph type="ctrTitle"/>
          </p:nvPr>
        </p:nvSpPr>
        <p:spPr/>
        <p:txBody>
          <a:bodyPr/>
          <a:lstStyle/>
          <a:p>
            <a:pPr eaLnBrk="1" hangingPunct="1"/>
            <a:r>
              <a:rPr lang="en-US" altLang="en-US" smtClean="0"/>
              <a:t>The Teaching of the Parable</a:t>
            </a:r>
          </a:p>
        </p:txBody>
      </p:sp>
      <p:sp>
        <p:nvSpPr>
          <p:cNvPr id="14340" name="Rectangle 5"/>
          <p:cNvSpPr>
            <a:spLocks noGrp="1" noChangeArrowheads="1"/>
          </p:cNvSpPr>
          <p:nvPr>
            <p:ph type="subTitle" idx="1"/>
          </p:nvPr>
        </p:nvSpPr>
        <p:spPr/>
        <p:txBody>
          <a:bodyPr/>
          <a:lstStyle/>
          <a:p>
            <a:pPr eaLnBrk="1" hangingPunct="1"/>
            <a:endParaRPr lang="en-US" altLang="en-US" smtClean="0"/>
          </a:p>
        </p:txBody>
      </p:sp>
    </p:spTree>
    <p:custDataLst>
      <p:tags r:id="rId1"/>
    </p:custDataLst>
  </p:cSld>
  <p:clrMapOvr>
    <a:masterClrMapping/>
  </p:clrMapOvr>
  <p:transition advTm="58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Jesus Answers the Lawyer</a:t>
            </a:r>
          </a:p>
        </p:txBody>
      </p:sp>
      <p:sp>
        <p:nvSpPr>
          <p:cNvPr id="20483" name="Rectangle 3"/>
          <p:cNvSpPr>
            <a:spLocks noGrp="1" noChangeArrowheads="1"/>
          </p:cNvSpPr>
          <p:nvPr>
            <p:ph type="body" idx="1"/>
          </p:nvPr>
        </p:nvSpPr>
        <p:spPr>
          <a:xfrm>
            <a:off x="762000" y="1600200"/>
            <a:ext cx="7924800" cy="4525963"/>
          </a:xfrm>
        </p:spPr>
        <p:txBody>
          <a:bodyPr/>
          <a:lstStyle/>
          <a:p>
            <a:pPr eaLnBrk="1" hangingPunct="1"/>
            <a:r>
              <a:rPr lang="en-US" altLang="en-US" smtClean="0"/>
              <a:t>Who is my neighbor?</a:t>
            </a:r>
          </a:p>
          <a:p>
            <a:pPr lvl="1" eaLnBrk="1" hangingPunct="1"/>
            <a:r>
              <a:rPr lang="en-US" altLang="en-US" smtClean="0"/>
              <a:t>Answer: anyone you come in contact with that you can help</a:t>
            </a:r>
          </a:p>
          <a:p>
            <a:pPr eaLnBrk="1" hangingPunct="1"/>
            <a:r>
              <a:rPr lang="en-US" altLang="en-US" smtClean="0"/>
              <a:t>The real question is not “who is my neighbor?” but “who am I going to be a neighbor to?”</a:t>
            </a:r>
          </a:p>
          <a:p>
            <a:pPr eaLnBrk="1" hangingPunct="1"/>
            <a:r>
              <a:rPr lang="en-US" altLang="en-US" smtClean="0"/>
              <a:t>Jesus also shows the lawyer (and us) something about how to go about this.</a:t>
            </a:r>
          </a:p>
        </p:txBody>
      </p:sp>
    </p:spTree>
    <p:custDataLst>
      <p:tags r:id="rId1"/>
    </p:custDataLst>
  </p:cSld>
  <p:clrMapOvr>
    <a:masterClrMapping/>
  </p:clrMapOvr>
  <p:transition advTm="562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How to Go About It</a:t>
            </a:r>
          </a:p>
        </p:txBody>
      </p:sp>
      <p:sp>
        <p:nvSpPr>
          <p:cNvPr id="21507" name="Rectangle 3"/>
          <p:cNvSpPr>
            <a:spLocks noGrp="1" noChangeArrowheads="1"/>
          </p:cNvSpPr>
          <p:nvPr>
            <p:ph type="body" idx="1"/>
          </p:nvPr>
        </p:nvSpPr>
        <p:spPr/>
        <p:txBody>
          <a:bodyPr/>
          <a:lstStyle/>
          <a:p>
            <a:pPr eaLnBrk="1" hangingPunct="1"/>
            <a:r>
              <a:rPr lang="en-US" altLang="en-US" smtClean="0"/>
              <a:t>You need compassion:</a:t>
            </a:r>
          </a:p>
          <a:p>
            <a:pPr lvl="1" eaLnBrk="1" hangingPunct="1"/>
            <a:r>
              <a:rPr lang="en-US" altLang="en-US" smtClean="0"/>
              <a:t>Contrast priest and Levite.</a:t>
            </a:r>
          </a:p>
          <a:p>
            <a:pPr lvl="1" eaLnBrk="1" hangingPunct="1"/>
            <a:r>
              <a:rPr lang="en-US" altLang="en-US" smtClean="0"/>
              <a:t>Compassion is what caused the Samaritan to get involved.</a:t>
            </a:r>
          </a:p>
          <a:p>
            <a:pPr eaLnBrk="1" hangingPunct="1"/>
            <a:r>
              <a:rPr lang="en-US" altLang="en-US" smtClean="0"/>
              <a:t>You need to take risks:</a:t>
            </a:r>
          </a:p>
          <a:p>
            <a:pPr lvl="1" eaLnBrk="1" hangingPunct="1"/>
            <a:r>
              <a:rPr lang="en-US" altLang="en-US" smtClean="0"/>
              <a:t>Surely a main reason priest &amp; Levite didn’t do anything.</a:t>
            </a:r>
          </a:p>
          <a:p>
            <a:pPr lvl="1" eaLnBrk="1" hangingPunct="1"/>
            <a:r>
              <a:rPr lang="en-US" altLang="en-US" smtClean="0"/>
              <a:t>Samaritan’s compassion was strong enough to overcome his fear.</a:t>
            </a:r>
          </a:p>
        </p:txBody>
      </p:sp>
    </p:spTree>
    <p:custDataLst>
      <p:tags r:id="rId1"/>
    </p:custDataLst>
  </p:cSld>
  <p:clrMapOvr>
    <a:masterClrMapping/>
  </p:clrMapOvr>
  <p:transition advTm="795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calcmode="lin" valueType="num">
                                      <p:cBhvr additive="base">
                                        <p:cTn id="37"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How to Go About It</a:t>
            </a:r>
          </a:p>
        </p:txBody>
      </p:sp>
      <p:sp>
        <p:nvSpPr>
          <p:cNvPr id="22531" name="Rectangle 3"/>
          <p:cNvSpPr>
            <a:spLocks noGrp="1" noChangeArrowheads="1"/>
          </p:cNvSpPr>
          <p:nvPr>
            <p:ph type="body" idx="1"/>
          </p:nvPr>
        </p:nvSpPr>
        <p:spPr>
          <a:xfrm>
            <a:off x="457200" y="1447800"/>
            <a:ext cx="8229600" cy="4800600"/>
          </a:xfrm>
        </p:spPr>
        <p:txBody>
          <a:bodyPr/>
          <a:lstStyle/>
          <a:p>
            <a:pPr eaLnBrk="1" hangingPunct="1">
              <a:lnSpc>
                <a:spcPct val="90000"/>
              </a:lnSpc>
            </a:pPr>
            <a:r>
              <a:rPr lang="en-US" altLang="en-US" smtClean="0"/>
              <a:t>You need to spend some time.</a:t>
            </a:r>
          </a:p>
          <a:p>
            <a:pPr lvl="1" eaLnBrk="1" hangingPunct="1">
              <a:lnSpc>
                <a:spcPct val="90000"/>
              </a:lnSpc>
            </a:pPr>
            <a:r>
              <a:rPr lang="en-US" altLang="en-US" smtClean="0"/>
              <a:t>Perhaps p &amp; L were in a hurry.</a:t>
            </a:r>
          </a:p>
          <a:p>
            <a:pPr lvl="1" eaLnBrk="1" hangingPunct="1">
              <a:lnSpc>
                <a:spcPct val="90000"/>
              </a:lnSpc>
            </a:pPr>
            <a:r>
              <a:rPr lang="en-US" altLang="en-US" smtClean="0"/>
              <a:t>Priest (at least) was not headed for work, but perhaps he was in a hurry to get home.</a:t>
            </a:r>
          </a:p>
          <a:p>
            <a:pPr lvl="1" eaLnBrk="1" hangingPunct="1">
              <a:lnSpc>
                <a:spcPct val="90000"/>
              </a:lnSpc>
            </a:pPr>
            <a:r>
              <a:rPr lang="en-US" altLang="en-US" smtClean="0"/>
              <a:t>Samaritan’s compassion was strong enough to take the time needed.</a:t>
            </a:r>
          </a:p>
          <a:p>
            <a:pPr eaLnBrk="1" hangingPunct="1">
              <a:lnSpc>
                <a:spcPct val="90000"/>
              </a:lnSpc>
            </a:pPr>
            <a:r>
              <a:rPr lang="en-US" altLang="en-US" smtClean="0"/>
              <a:t>You need to spend some money.</a:t>
            </a:r>
          </a:p>
          <a:p>
            <a:pPr lvl="1" eaLnBrk="1" hangingPunct="1">
              <a:lnSpc>
                <a:spcPct val="90000"/>
              </a:lnSpc>
            </a:pPr>
            <a:r>
              <a:rPr lang="en-US" altLang="en-US" smtClean="0"/>
              <a:t>Materials, night’s lodging</a:t>
            </a:r>
          </a:p>
          <a:p>
            <a:pPr lvl="1" eaLnBrk="1" hangingPunct="1">
              <a:lnSpc>
                <a:spcPct val="90000"/>
              </a:lnSpc>
            </a:pPr>
            <a:r>
              <a:rPr lang="en-US" altLang="en-US" smtClean="0"/>
              <a:t>Two denarii (two days’ wages)</a:t>
            </a:r>
          </a:p>
          <a:p>
            <a:pPr lvl="1" eaLnBrk="1" hangingPunct="1">
              <a:lnSpc>
                <a:spcPct val="90000"/>
              </a:lnSpc>
            </a:pPr>
            <a:r>
              <a:rPr lang="en-US" altLang="en-US" smtClean="0"/>
              <a:t>Authorization for innkeeper to spend more</a:t>
            </a:r>
          </a:p>
        </p:txBody>
      </p:sp>
    </p:spTree>
    <p:custDataLst>
      <p:tags r:id="rId1"/>
    </p:custDataLst>
  </p:cSld>
  <p:clrMapOvr>
    <a:masterClrMapping/>
  </p:clrMapOvr>
  <p:transition advTm="972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1">
                                            <p:txEl>
                                              <p:pRg st="5" end="5"/>
                                            </p:txEl>
                                          </p:spTgt>
                                        </p:tgtEl>
                                        <p:attrNameLst>
                                          <p:attrName>style.visibility</p:attrName>
                                        </p:attrNameLst>
                                      </p:cBhvr>
                                      <p:to>
                                        <p:strVal val="visible"/>
                                      </p:to>
                                    </p:set>
                                    <p:anim calcmode="lin" valueType="num">
                                      <p:cBhvr additive="base">
                                        <p:cTn id="37"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1">
                                            <p:txEl>
                                              <p:pRg st="6" end="6"/>
                                            </p:txEl>
                                          </p:spTgt>
                                        </p:tgtEl>
                                        <p:attrNameLst>
                                          <p:attrName>style.visibility</p:attrName>
                                        </p:attrNameLst>
                                      </p:cBhvr>
                                      <p:to>
                                        <p:strVal val="visible"/>
                                      </p:to>
                                    </p:set>
                                    <p:anim calcmode="lin" valueType="num">
                                      <p:cBhvr additive="base">
                                        <p:cTn id="43"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531">
                                            <p:txEl>
                                              <p:pRg st="7" end="7"/>
                                            </p:txEl>
                                          </p:spTgt>
                                        </p:tgtEl>
                                        <p:attrNameLst>
                                          <p:attrName>style.visibility</p:attrName>
                                        </p:attrNameLst>
                                      </p:cBhvr>
                                      <p:to>
                                        <p:strVal val="visible"/>
                                      </p:to>
                                    </p:set>
                                    <p:anim calcmode="lin" valueType="num">
                                      <p:cBhvr additive="base">
                                        <p:cTn id="49"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Go About It</a:t>
            </a:r>
          </a:p>
        </p:txBody>
      </p:sp>
      <p:sp>
        <p:nvSpPr>
          <p:cNvPr id="23555" name="Rectangle 3"/>
          <p:cNvSpPr>
            <a:spLocks noGrp="1" noChangeArrowheads="1"/>
          </p:cNvSpPr>
          <p:nvPr>
            <p:ph type="body" idx="1"/>
          </p:nvPr>
        </p:nvSpPr>
        <p:spPr/>
        <p:txBody>
          <a:bodyPr/>
          <a:lstStyle/>
          <a:p>
            <a:pPr eaLnBrk="1" hangingPunct="1"/>
            <a:r>
              <a:rPr lang="en-US" altLang="en-US" smtClean="0"/>
              <a:t>The Samaritan met the need.</a:t>
            </a:r>
          </a:p>
          <a:p>
            <a:pPr lvl="1" eaLnBrk="1" hangingPunct="1"/>
            <a:r>
              <a:rPr lang="en-US" altLang="en-US" smtClean="0"/>
              <a:t>Presumably the stranger didn’t die.</a:t>
            </a:r>
          </a:p>
          <a:p>
            <a:pPr lvl="1" eaLnBrk="1" hangingPunct="1"/>
            <a:r>
              <a:rPr lang="en-US" altLang="en-US" smtClean="0"/>
              <a:t>He surely would have if left untreated in the Judean wilderness.</a:t>
            </a:r>
          </a:p>
          <a:p>
            <a:pPr eaLnBrk="1" hangingPunct="1"/>
            <a:r>
              <a:rPr lang="en-US" altLang="en-US" smtClean="0"/>
              <a:t>He involved others.</a:t>
            </a:r>
          </a:p>
          <a:p>
            <a:pPr lvl="1" eaLnBrk="1" hangingPunct="1"/>
            <a:r>
              <a:rPr lang="en-US" altLang="en-US" smtClean="0"/>
              <a:t>He helped the innkeeper (whom he apparently knew) to get involved.</a:t>
            </a:r>
          </a:p>
        </p:txBody>
      </p:sp>
    </p:spTree>
    <p:custDataLst>
      <p:tags r:id="rId1"/>
    </p:custDataLst>
  </p:cSld>
  <p:clrMapOvr>
    <a:masterClrMapping/>
  </p:clrMapOvr>
  <p:transition advTm="817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How to Go About It</a:t>
            </a:r>
          </a:p>
        </p:txBody>
      </p:sp>
      <p:sp>
        <p:nvSpPr>
          <p:cNvPr id="24579" name="Rectangle 3"/>
          <p:cNvSpPr>
            <a:spLocks noGrp="1" noChangeArrowheads="1"/>
          </p:cNvSpPr>
          <p:nvPr>
            <p:ph type="body" idx="1"/>
          </p:nvPr>
        </p:nvSpPr>
        <p:spPr/>
        <p:txBody>
          <a:bodyPr/>
          <a:lstStyle/>
          <a:p>
            <a:pPr eaLnBrk="1" hangingPunct="1"/>
            <a:r>
              <a:rPr lang="en-US" altLang="en-US" smtClean="0"/>
              <a:t>Yet the Samaritan appears to have been thrifty.</a:t>
            </a:r>
          </a:p>
          <a:p>
            <a:pPr lvl="1" eaLnBrk="1" hangingPunct="1"/>
            <a:r>
              <a:rPr lang="en-US" altLang="en-US" smtClean="0"/>
              <a:t>Looks like two denarii is his estimate of what is needed to get the stranger back in shape to leave the inn.</a:t>
            </a:r>
          </a:p>
          <a:p>
            <a:pPr lvl="1" eaLnBrk="1" hangingPunct="1"/>
            <a:r>
              <a:rPr lang="en-US" altLang="en-US" smtClean="0"/>
              <a:t>He is willing to put up more, but lets the innkeeper take the initiative here.</a:t>
            </a:r>
          </a:p>
          <a:p>
            <a:pPr lvl="1" eaLnBrk="1" hangingPunct="1"/>
            <a:r>
              <a:rPr lang="en-US" altLang="en-US" smtClean="0"/>
              <a:t>Compare Jesus having the disciples gather up the leftovers after feeding the 5,000.</a:t>
            </a:r>
          </a:p>
        </p:txBody>
      </p:sp>
    </p:spTree>
    <p:custDataLst>
      <p:tags r:id="rId1"/>
    </p:custDataLst>
  </p:cSld>
  <p:clrMapOvr>
    <a:masterClrMapping/>
  </p:clrMapOvr>
  <p:transition advTm="1468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Lessons for Us</a:t>
            </a:r>
          </a:p>
        </p:txBody>
      </p:sp>
      <p:sp>
        <p:nvSpPr>
          <p:cNvPr id="25603" name="Rectangle 3"/>
          <p:cNvSpPr>
            <a:spLocks noGrp="1" noChangeArrowheads="1"/>
          </p:cNvSpPr>
          <p:nvPr>
            <p:ph type="body" idx="1"/>
          </p:nvPr>
        </p:nvSpPr>
        <p:spPr/>
        <p:txBody>
          <a:bodyPr/>
          <a:lstStyle/>
          <a:p>
            <a:pPr eaLnBrk="1" hangingPunct="1"/>
            <a:r>
              <a:rPr lang="en-US" altLang="en-US" smtClean="0"/>
              <a:t>Go and do likewise!</a:t>
            </a:r>
          </a:p>
          <a:p>
            <a:pPr eaLnBrk="1" hangingPunct="1"/>
            <a:r>
              <a:rPr lang="en-US" altLang="en-US" smtClean="0"/>
              <a:t>Help people who are in distress:</a:t>
            </a:r>
          </a:p>
          <a:p>
            <a:pPr lvl="1" eaLnBrk="1" hangingPunct="1"/>
            <a:r>
              <a:rPr lang="en-US" altLang="en-US" smtClean="0"/>
              <a:t>Physical</a:t>
            </a:r>
          </a:p>
          <a:p>
            <a:pPr lvl="1" eaLnBrk="1" hangingPunct="1"/>
            <a:r>
              <a:rPr lang="en-US" altLang="en-US" smtClean="0"/>
              <a:t>Emotional</a:t>
            </a:r>
          </a:p>
          <a:p>
            <a:pPr lvl="1" eaLnBrk="1" hangingPunct="1"/>
            <a:r>
              <a:rPr lang="en-US" altLang="en-US" smtClean="0"/>
              <a:t>Intellectual</a:t>
            </a:r>
          </a:p>
          <a:p>
            <a:pPr lvl="1" eaLnBrk="1" hangingPunct="1"/>
            <a:r>
              <a:rPr lang="en-US" altLang="en-US" smtClean="0"/>
              <a:t>Spiritual</a:t>
            </a:r>
          </a:p>
          <a:p>
            <a:pPr eaLnBrk="1" hangingPunct="1"/>
            <a:r>
              <a:rPr lang="en-US" altLang="en-US" smtClean="0"/>
              <a:t>Expect it to involve danger, time, money.</a:t>
            </a:r>
          </a:p>
          <a:p>
            <a:pPr eaLnBrk="1" hangingPunct="1"/>
            <a:r>
              <a:rPr lang="en-US" altLang="en-US" smtClean="0"/>
              <a:t>It will be worth it all when we see Jesus!</a:t>
            </a:r>
          </a:p>
        </p:txBody>
      </p:sp>
    </p:spTree>
    <p:custDataLst>
      <p:tags r:id="rId1"/>
    </p:custDataLst>
  </p:cSld>
  <p:clrMapOvr>
    <a:masterClrMapping/>
  </p:clrMapOvr>
  <p:transition advTm="967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t>A Sample Parable</a:t>
            </a:r>
          </a:p>
        </p:txBody>
      </p:sp>
      <p:sp>
        <p:nvSpPr>
          <p:cNvPr id="10243" name="Rectangle 3"/>
          <p:cNvSpPr>
            <a:spLocks noGrp="1" noChangeArrowheads="1"/>
          </p:cNvSpPr>
          <p:nvPr>
            <p:ph type="body" idx="1"/>
          </p:nvPr>
        </p:nvSpPr>
        <p:spPr/>
        <p:txBody>
          <a:bodyPr/>
          <a:lstStyle/>
          <a:p>
            <a:pPr eaLnBrk="1" hangingPunct="1">
              <a:lnSpc>
                <a:spcPct val="90000"/>
              </a:lnSpc>
            </a:pPr>
            <a:r>
              <a:rPr lang="en-US" altLang="en-US" smtClean="0"/>
              <a:t>This parable is one of a group which are unique to Luke, called ‘sample’ parables.</a:t>
            </a:r>
          </a:p>
          <a:p>
            <a:pPr eaLnBrk="1" hangingPunct="1">
              <a:lnSpc>
                <a:spcPct val="90000"/>
              </a:lnSpc>
            </a:pPr>
            <a:r>
              <a:rPr lang="en-US" altLang="en-US" smtClean="0"/>
              <a:t>Such a parable provides a sample of the attitudes or actions which we are to copy or to avoid.</a:t>
            </a:r>
          </a:p>
          <a:p>
            <a:pPr eaLnBrk="1" hangingPunct="1">
              <a:lnSpc>
                <a:spcPct val="90000"/>
              </a:lnSpc>
            </a:pPr>
            <a:r>
              <a:rPr lang="en-US" altLang="en-US" smtClean="0"/>
              <a:t>This is in contrast to the more usual ‘translation’ parables, in which an earthly story functions as an analogy for a heavenly story.</a:t>
            </a:r>
          </a:p>
        </p:txBody>
      </p:sp>
    </p:spTree>
    <p:custDataLst>
      <p:tags r:id="rId1"/>
    </p:custDataLst>
  </p:cSld>
  <p:clrMapOvr>
    <a:masterClrMapping/>
  </p:clrMapOvr>
  <p:transition advTm="385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good-samaritan-came-to-him"/>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914400" y="1009650"/>
            <a:ext cx="7315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ctrTitle"/>
          </p:nvPr>
        </p:nvSpPr>
        <p:spPr/>
        <p:txBody>
          <a:bodyPr/>
          <a:lstStyle/>
          <a:p>
            <a:pPr eaLnBrk="1" hangingPunct="1"/>
            <a:r>
              <a:rPr lang="en-US" altLang="en-US" smtClean="0"/>
              <a:t>The End</a:t>
            </a:r>
          </a:p>
        </p:txBody>
      </p:sp>
      <p:sp>
        <p:nvSpPr>
          <p:cNvPr id="26629" name="Rectangle 5"/>
          <p:cNvSpPr>
            <a:spLocks noGrp="1" noChangeArrowheads="1"/>
          </p:cNvSpPr>
          <p:nvPr>
            <p:ph type="subTitle" idx="1"/>
          </p:nvPr>
        </p:nvSpPr>
        <p:spPr/>
        <p:txBody>
          <a:bodyPr/>
          <a:lstStyle/>
          <a:p>
            <a:pPr eaLnBrk="1" hangingPunct="1"/>
            <a:r>
              <a:rPr lang="en-US" altLang="en-US" smtClean="0"/>
              <a:t>May we too be</a:t>
            </a:r>
          </a:p>
          <a:p>
            <a:pPr eaLnBrk="1" hangingPunct="1"/>
            <a:r>
              <a:rPr lang="en-US" altLang="en-US" smtClean="0"/>
              <a:t>Good Samaritans</a:t>
            </a:r>
          </a:p>
        </p:txBody>
      </p:sp>
    </p:spTree>
    <p:custDataLst>
      <p:tags r:id="rId1"/>
    </p:custDataLst>
  </p:cSld>
  <p:clrMapOvr>
    <a:masterClrMapping/>
  </p:clrMapOvr>
  <p:transition advTm="218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6629">
                                            <p:txEl>
                                              <p:pRg st="0" end="0"/>
                                            </p:txEl>
                                          </p:spTgt>
                                        </p:tgtEl>
                                        <p:attrNameLst>
                                          <p:attrName>style.visibility</p:attrName>
                                        </p:attrNameLst>
                                      </p:cBhvr>
                                      <p:to>
                                        <p:strVal val="visible"/>
                                      </p:to>
                                    </p:set>
                                    <p:animEffect transition="in" filter="checkerboard(across)">
                                      <p:cBhvr>
                                        <p:cTn id="13" dur="500"/>
                                        <p:tgtEl>
                                          <p:spTgt spid="2662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6629">
                                            <p:txEl>
                                              <p:pRg st="1" end="1"/>
                                            </p:txEl>
                                          </p:spTgt>
                                        </p:tgtEl>
                                        <p:attrNameLst>
                                          <p:attrName>style.visibility</p:attrName>
                                        </p:attrNameLst>
                                      </p:cBhvr>
                                      <p:to>
                                        <p:strVal val="visible"/>
                                      </p:to>
                                    </p:set>
                                    <p:animEffect transition="in" filter="checkerboard(across)">
                                      <p:cBhvr>
                                        <p:cTn id="18" dur="500"/>
                                        <p:tgtEl>
                                          <p:spTgt spid="266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mtClean="0"/>
              <a:t>Other Sample Parables</a:t>
            </a:r>
          </a:p>
        </p:txBody>
      </p:sp>
      <p:sp>
        <p:nvSpPr>
          <p:cNvPr id="11267" name="Rectangle 3"/>
          <p:cNvSpPr>
            <a:spLocks noGrp="1" noChangeArrowheads="1"/>
          </p:cNvSpPr>
          <p:nvPr>
            <p:ph type="body" idx="1"/>
          </p:nvPr>
        </p:nvSpPr>
        <p:spPr/>
        <p:txBody>
          <a:bodyPr/>
          <a:lstStyle/>
          <a:p>
            <a:pPr eaLnBrk="1" hangingPunct="1">
              <a:lnSpc>
                <a:spcPct val="90000"/>
              </a:lnSpc>
            </a:pPr>
            <a:r>
              <a:rPr lang="en-US" altLang="en-US" sz="2800" smtClean="0"/>
              <a:t>Rich Fool (12:16-21)</a:t>
            </a:r>
          </a:p>
          <a:p>
            <a:pPr lvl="1" eaLnBrk="1" hangingPunct="1">
              <a:lnSpc>
                <a:spcPct val="90000"/>
              </a:lnSpc>
            </a:pPr>
            <a:r>
              <a:rPr lang="en-US" altLang="en-US" sz="2400" smtClean="0"/>
              <a:t>Death, wealth, security</a:t>
            </a:r>
          </a:p>
          <a:p>
            <a:pPr eaLnBrk="1" hangingPunct="1">
              <a:lnSpc>
                <a:spcPct val="90000"/>
              </a:lnSpc>
            </a:pPr>
            <a:r>
              <a:rPr lang="en-US" altLang="en-US" sz="2800" smtClean="0"/>
              <a:t>Places of Honor (14:8-11)</a:t>
            </a:r>
          </a:p>
          <a:p>
            <a:pPr lvl="1" eaLnBrk="1" hangingPunct="1">
              <a:lnSpc>
                <a:spcPct val="90000"/>
              </a:lnSpc>
            </a:pPr>
            <a:r>
              <a:rPr lang="en-US" altLang="en-US" sz="2400" smtClean="0"/>
              <a:t>Selfishness, looking out for #1</a:t>
            </a:r>
          </a:p>
          <a:p>
            <a:pPr eaLnBrk="1" hangingPunct="1">
              <a:lnSpc>
                <a:spcPct val="90000"/>
              </a:lnSpc>
            </a:pPr>
            <a:r>
              <a:rPr lang="en-US" altLang="en-US" sz="2800" smtClean="0"/>
              <a:t>Whom to Invite (14:12-14)</a:t>
            </a:r>
          </a:p>
          <a:p>
            <a:pPr lvl="1" eaLnBrk="1" hangingPunct="1">
              <a:lnSpc>
                <a:spcPct val="90000"/>
              </a:lnSpc>
            </a:pPr>
            <a:r>
              <a:rPr lang="en-US" altLang="en-US" sz="2400" smtClean="0"/>
              <a:t>Kindness, selfless generosity</a:t>
            </a:r>
          </a:p>
          <a:p>
            <a:pPr eaLnBrk="1" hangingPunct="1">
              <a:lnSpc>
                <a:spcPct val="90000"/>
              </a:lnSpc>
            </a:pPr>
            <a:r>
              <a:rPr lang="en-US" altLang="en-US" sz="2800" smtClean="0"/>
              <a:t>Rich Man &amp; Lazarus (16:19-31) </a:t>
            </a:r>
          </a:p>
          <a:p>
            <a:pPr lvl="1" eaLnBrk="1" hangingPunct="1">
              <a:lnSpc>
                <a:spcPct val="90000"/>
              </a:lnSpc>
            </a:pPr>
            <a:r>
              <a:rPr lang="en-US" altLang="en-US" sz="2400" smtClean="0"/>
              <a:t>After death, concern for lost</a:t>
            </a:r>
          </a:p>
          <a:p>
            <a:pPr eaLnBrk="1" hangingPunct="1">
              <a:lnSpc>
                <a:spcPct val="90000"/>
              </a:lnSpc>
            </a:pPr>
            <a:r>
              <a:rPr lang="en-US" altLang="en-US" sz="2800" smtClean="0"/>
              <a:t>Pharisee &amp; Tax Collector (18:10-14)</a:t>
            </a:r>
          </a:p>
          <a:p>
            <a:pPr lvl="1" eaLnBrk="1" hangingPunct="1">
              <a:lnSpc>
                <a:spcPct val="90000"/>
              </a:lnSpc>
            </a:pPr>
            <a:r>
              <a:rPr lang="en-US" altLang="en-US" sz="2400" smtClean="0"/>
              <a:t>Pride, self-righteousness, salvation</a:t>
            </a:r>
          </a:p>
        </p:txBody>
      </p:sp>
    </p:spTree>
    <p:custDataLst>
      <p:tags r:id="rId1"/>
    </p:custDataLst>
  </p:cSld>
  <p:clrMapOvr>
    <a:masterClrMapping/>
  </p:clrMapOvr>
  <p:transition advTm="849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267">
                                            <p:txEl>
                                              <p:pRg st="7" end="7"/>
                                            </p:txEl>
                                          </p:spTgt>
                                        </p:tgtEl>
                                        <p:attrNameLst>
                                          <p:attrName>style.visibility</p:attrName>
                                        </p:attrNameLst>
                                      </p:cBhvr>
                                      <p:to>
                                        <p:strVal val="visible"/>
                                      </p:to>
                                    </p:set>
                                    <p:anim calcmode="lin" valueType="num">
                                      <p:cBhvr additive="base">
                                        <p:cTn id="49"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267">
                                            <p:txEl>
                                              <p:pRg st="8" end="8"/>
                                            </p:txEl>
                                          </p:spTgt>
                                        </p:tgtEl>
                                        <p:attrNameLst>
                                          <p:attrName>style.visibility</p:attrName>
                                        </p:attrNameLst>
                                      </p:cBhvr>
                                      <p:to>
                                        <p:strVal val="visible"/>
                                      </p:to>
                                    </p:set>
                                    <p:anim calcmode="lin" valueType="num">
                                      <p:cBhvr additive="base">
                                        <p:cTn id="55" dur="5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267">
                                            <p:txEl>
                                              <p:pRg st="9" end="9"/>
                                            </p:txEl>
                                          </p:spTgt>
                                        </p:tgtEl>
                                        <p:attrNameLst>
                                          <p:attrName>style.visibility</p:attrName>
                                        </p:attrNameLst>
                                      </p:cBhvr>
                                      <p:to>
                                        <p:strVal val="visible"/>
                                      </p:to>
                                    </p:set>
                                    <p:anim calcmode="lin" valueType="num">
                                      <p:cBhvr additive="base">
                                        <p:cTn id="61" dur="5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26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The Text (1)</a:t>
            </a:r>
          </a:p>
        </p:txBody>
      </p:sp>
      <p:sp>
        <p:nvSpPr>
          <p:cNvPr id="3076" name="Text Box 4"/>
          <p:cNvSpPr txBox="1">
            <a:spLocks noChangeArrowheads="1"/>
          </p:cNvSpPr>
          <p:nvPr/>
        </p:nvSpPr>
        <p:spPr bwMode="auto">
          <a:xfrm>
            <a:off x="1219200" y="14478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Luke 10:25 (NIV) On one occasion an expert in the law stood up to test Jesus. "Teacher," he asked, "what must I do to inherit eternal life?"  26 "What is written in the Law?" he replied. "How do you read it?"  27 He answered: “ ‘Love the Lord your God with all your heart and with all your soul and with all your strength and with all your mind’ {Deut. 6:5}; and, ‘Love your neighbor as yourself.’ {Lev. 19:18}" </a:t>
            </a:r>
          </a:p>
          <a:p>
            <a:pPr eaLnBrk="1" hangingPunct="1"/>
            <a:r>
              <a:rPr lang="en-US" altLang="en-US" sz="2400"/>
              <a:t>28 "You have answered correctly," Jesus replied. "Do this and you will live."  29 But he wanted to justify himself, so he asked Jesus, "And who is my neighbor?" </a:t>
            </a:r>
          </a:p>
        </p:txBody>
      </p:sp>
    </p:spTree>
    <p:custDataLst>
      <p:tags r:id="rId1"/>
    </p:custDataLst>
  </p:cSld>
  <p:clrMapOvr>
    <a:masterClrMapping/>
  </p:clrMapOvr>
  <p:transition advTm="411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heckerboard(across)">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altLang="en-US" smtClean="0"/>
              <a:t>The Text (2)</a:t>
            </a:r>
          </a:p>
        </p:txBody>
      </p:sp>
      <p:sp>
        <p:nvSpPr>
          <p:cNvPr id="5124" name="Text Box 4"/>
          <p:cNvSpPr txBox="1">
            <a:spLocks noChangeArrowheads="1"/>
          </p:cNvSpPr>
          <p:nvPr/>
        </p:nvSpPr>
        <p:spPr bwMode="auto">
          <a:xfrm>
            <a:off x="457200" y="1066800"/>
            <a:ext cx="81534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Luke 10:30 (NIV) In reply Jesus said: "A man was going down from Jerusalem to Jericho, when he fell into the hands of robbers. They stripped him of his clothes, beat him and went away, leaving him half dead. 31 A priest happened to be going down the same road, and when he saw the man, he passed by on the other side. 32 So too, a Levite, when he came to the place and saw him, passed by on the other side. 33 But a Samaritan, as he traveled, came where the man was; and when he saw him, he took pity on him. 34 He went to him and bandaged his wounds, pouring on oil and wine. Then he put the man on his own donkey, took him to an inn and took care of him. 35 The next day he took out two silver coins and gave them to the innkeeper. ‘Look after him,’ he said, ‘and when I return, I will reimburse you for any extra expense you may have.’ " </a:t>
            </a:r>
          </a:p>
        </p:txBody>
      </p:sp>
    </p:spTree>
    <p:custDataLst>
      <p:tags r:id="rId1"/>
    </p:custDataLst>
  </p:cSld>
  <p:clrMapOvr>
    <a:masterClrMapping/>
  </p:clrMapOvr>
  <p:transition advTm="565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heckerboard(across)">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The Text (3)</a:t>
            </a:r>
          </a:p>
        </p:txBody>
      </p:sp>
      <p:sp>
        <p:nvSpPr>
          <p:cNvPr id="7172" name="Text Box 4"/>
          <p:cNvSpPr txBox="1">
            <a:spLocks noChangeArrowheads="1"/>
          </p:cNvSpPr>
          <p:nvPr/>
        </p:nvSpPr>
        <p:spPr bwMode="auto">
          <a:xfrm>
            <a:off x="914400" y="2057400"/>
            <a:ext cx="731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Luke 10:36 (NIV) "Which of these three do you think was a neighbor to the man who fell into the hands of robbers?" </a:t>
            </a:r>
          </a:p>
          <a:p>
            <a:pPr eaLnBrk="1" hangingPunct="1"/>
            <a:r>
              <a:rPr lang="en-US" altLang="en-US" sz="2800"/>
              <a:t>37 The expert in the law replied, "The one who had mercy on him." </a:t>
            </a:r>
          </a:p>
          <a:p>
            <a:pPr eaLnBrk="1" hangingPunct="1"/>
            <a:r>
              <a:rPr lang="en-US" altLang="en-US" sz="2800"/>
              <a:t>Jesus told him, "Go and do likewise." </a:t>
            </a:r>
          </a:p>
        </p:txBody>
      </p:sp>
    </p:spTree>
    <p:custDataLst>
      <p:tags r:id="rId1"/>
    </p:custDataLst>
  </p:cSld>
  <p:clrMapOvr>
    <a:masterClrMapping/>
  </p:clrMapOvr>
  <p:transition advTm="184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checkerboard(across)">
                                      <p:cBhvr>
                                        <p:cTn id="7" dur="500"/>
                                        <p:tgtEl>
                                          <p:spTgt spid="717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172">
                                            <p:txEl>
                                              <p:pRg st="1" end="1"/>
                                            </p:txEl>
                                          </p:spTgt>
                                        </p:tgtEl>
                                        <p:attrNameLst>
                                          <p:attrName>style.visibility</p:attrName>
                                        </p:attrNameLst>
                                      </p:cBhvr>
                                      <p:to>
                                        <p:strVal val="visible"/>
                                      </p:to>
                                    </p:set>
                                    <p:animEffect transition="in" filter="checkerboard(across)">
                                      <p:cBhvr>
                                        <p:cTn id="10" dur="500"/>
                                        <p:tgtEl>
                                          <p:spTgt spid="717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Effect transition="in" filter="checkerboard(across)">
                                      <p:cBhvr>
                                        <p:cTn id="13" dur="500"/>
                                        <p:tgtEl>
                                          <p:spTgt spid="7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The Context</a:t>
            </a:r>
          </a:p>
        </p:txBody>
      </p:sp>
      <p:sp>
        <p:nvSpPr>
          <p:cNvPr id="9219" name="Rectangle 3"/>
          <p:cNvSpPr>
            <a:spLocks noGrp="1" noChangeArrowheads="1"/>
          </p:cNvSpPr>
          <p:nvPr>
            <p:ph type="body" idx="1"/>
          </p:nvPr>
        </p:nvSpPr>
        <p:spPr/>
        <p:txBody>
          <a:bodyPr/>
          <a:lstStyle/>
          <a:p>
            <a:pPr eaLnBrk="1" hangingPunct="1"/>
            <a:r>
              <a:rPr lang="en-US" altLang="en-US" smtClean="0"/>
              <a:t>Given in response to the legal expert’s question “Who is my neighbor?”</a:t>
            </a:r>
          </a:p>
          <a:p>
            <a:pPr eaLnBrk="1" hangingPunct="1"/>
            <a:r>
              <a:rPr lang="en-US" altLang="en-US" smtClean="0"/>
              <a:t>He had previously asked Jesus what to do to inherit eternal life.</a:t>
            </a:r>
          </a:p>
          <a:p>
            <a:pPr eaLnBrk="1" hangingPunct="1"/>
            <a:r>
              <a:rPr lang="en-US" altLang="en-US" smtClean="0"/>
              <a:t>Jesus then led the expert to answer his own question by means of a summary of the Old Testament Law in the two great commandments.</a:t>
            </a:r>
          </a:p>
        </p:txBody>
      </p:sp>
    </p:spTree>
    <p:custDataLst>
      <p:tags r:id="rId1"/>
    </p:custDataLst>
  </p:cSld>
  <p:clrMapOvr>
    <a:masterClrMapping/>
  </p:clrMapOvr>
  <p:transition advTm="318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good-samarita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4000" y="663575"/>
            <a:ext cx="60198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p:cNvSpPr>
            <a:spLocks noGrp="1" noChangeArrowheads="1"/>
          </p:cNvSpPr>
          <p:nvPr>
            <p:ph type="ctrTitle"/>
          </p:nvPr>
        </p:nvSpPr>
        <p:spPr/>
        <p:txBody>
          <a:bodyPr/>
          <a:lstStyle/>
          <a:p>
            <a:pPr eaLnBrk="1" hangingPunct="1"/>
            <a:r>
              <a:rPr lang="en-US" altLang="en-US" smtClean="0"/>
              <a:t>The Story of the Parable</a:t>
            </a:r>
          </a:p>
        </p:txBody>
      </p:sp>
      <p:sp>
        <p:nvSpPr>
          <p:cNvPr id="9220" name="Rectangle 5"/>
          <p:cNvSpPr>
            <a:spLocks noGrp="1" noChangeArrowheads="1"/>
          </p:cNvSpPr>
          <p:nvPr>
            <p:ph type="subTitle" idx="1"/>
          </p:nvPr>
        </p:nvSpPr>
        <p:spPr/>
        <p:txBody>
          <a:bodyPr/>
          <a:lstStyle/>
          <a:p>
            <a:pPr eaLnBrk="1" hangingPunct="1"/>
            <a:endParaRPr lang="en-US" altLang="en-US" smtClean="0"/>
          </a:p>
        </p:txBody>
      </p:sp>
    </p:spTree>
    <p:custDataLst>
      <p:tags r:id="rId1"/>
    </p:custDataLst>
  </p:cSld>
  <p:clrMapOvr>
    <a:masterClrMapping/>
  </p:clrMapOvr>
  <p:transition advTm="7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The Traveller Attacked</a:t>
            </a:r>
          </a:p>
        </p:txBody>
      </p:sp>
      <p:sp>
        <p:nvSpPr>
          <p:cNvPr id="12291" name="Rectangle 3"/>
          <p:cNvSpPr>
            <a:spLocks noGrp="1" noChangeArrowheads="1"/>
          </p:cNvSpPr>
          <p:nvPr>
            <p:ph type="body" idx="1"/>
          </p:nvPr>
        </p:nvSpPr>
        <p:spPr/>
        <p:txBody>
          <a:bodyPr/>
          <a:lstStyle/>
          <a:p>
            <a:pPr eaLnBrk="1" hangingPunct="1"/>
            <a:r>
              <a:rPr lang="en-US" altLang="en-US" smtClean="0"/>
              <a:t>A man is travelling down the Jericho road, the usual route from Jerusalem to both Perea and Galilee.</a:t>
            </a:r>
          </a:p>
          <a:p>
            <a:pPr eaLnBrk="1" hangingPunct="1"/>
            <a:r>
              <a:rPr lang="en-US" altLang="en-US" smtClean="0"/>
              <a:t>The road is dangerous to travel alone, being isolated and troubled by robbers.</a:t>
            </a:r>
          </a:p>
          <a:p>
            <a:pPr eaLnBrk="1" hangingPunct="1"/>
            <a:r>
              <a:rPr lang="en-US" altLang="en-US" smtClean="0"/>
              <a:t>The fellow is attacked, robbed, beaten, and left for dead, though in fact he still barely survives.</a:t>
            </a:r>
          </a:p>
        </p:txBody>
      </p:sp>
    </p:spTree>
    <p:custDataLst>
      <p:tags r:id="rId1"/>
    </p:custDataLst>
  </p:cSld>
  <p:clrMapOvr>
    <a:masterClrMapping/>
  </p:clrMapOvr>
  <p:transition advTm="453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3.3|5.1"/>
</p:tagLst>
</file>

<file path=ppt/tags/tag10.xml><?xml version="1.0" encoding="utf-8"?>
<p:tagLst xmlns:a="http://schemas.openxmlformats.org/drawingml/2006/main" xmlns:r="http://schemas.openxmlformats.org/officeDocument/2006/relationships" xmlns:p="http://schemas.openxmlformats.org/presentationml/2006/main">
  <p:tag name="TIMING" val="|3.5|28.8|7.5|1.9|3.6|12.6"/>
</p:tagLst>
</file>

<file path=ppt/tags/tag11.xml><?xml version="1.0" encoding="utf-8"?>
<p:tagLst xmlns:a="http://schemas.openxmlformats.org/drawingml/2006/main" xmlns:r="http://schemas.openxmlformats.org/officeDocument/2006/relationships" xmlns:p="http://schemas.openxmlformats.org/presentationml/2006/main">
  <p:tag name="TIMING" val="|2.4|4.1|27.9|16.6|5|8.2|7.6"/>
</p:tagLst>
</file>

<file path=ppt/tags/tag12.xml><?xml version="1.0" encoding="utf-8"?>
<p:tagLst xmlns:a="http://schemas.openxmlformats.org/drawingml/2006/main" xmlns:r="http://schemas.openxmlformats.org/officeDocument/2006/relationships" xmlns:p="http://schemas.openxmlformats.org/presentationml/2006/main">
  <p:tag name="TIMING" val="|50.6|5.6|6.5|33.9"/>
</p:tagLst>
</file>

<file path=ppt/tags/tag13.xml><?xml version="1.0" encoding="utf-8"?>
<p:tagLst xmlns:a="http://schemas.openxmlformats.org/drawingml/2006/main" xmlns:r="http://schemas.openxmlformats.org/officeDocument/2006/relationships" xmlns:p="http://schemas.openxmlformats.org/presentationml/2006/main">
  <p:tag name="TIMING" val="|0.7"/>
</p:tagLst>
</file>

<file path=ppt/tags/tag14.xml><?xml version="1.0" encoding="utf-8"?>
<p:tagLst xmlns:a="http://schemas.openxmlformats.org/drawingml/2006/main" xmlns:r="http://schemas.openxmlformats.org/officeDocument/2006/relationships" xmlns:p="http://schemas.openxmlformats.org/presentationml/2006/main">
  <p:tag name="TIMING" val="|3.3|2.7|24.3|18.8"/>
</p:tagLst>
</file>

<file path=ppt/tags/tag15.xml><?xml version="1.0" encoding="utf-8"?>
<p:tagLst xmlns:a="http://schemas.openxmlformats.org/drawingml/2006/main" xmlns:r="http://schemas.openxmlformats.org/officeDocument/2006/relationships" xmlns:p="http://schemas.openxmlformats.org/presentationml/2006/main">
  <p:tag name="TIMING" val="|9.8|6.9|27.3|7.1|3.5|9"/>
</p:tagLst>
</file>

<file path=ppt/tags/tag16.xml><?xml version="1.0" encoding="utf-8"?>
<p:tagLst xmlns:a="http://schemas.openxmlformats.org/drawingml/2006/main" xmlns:r="http://schemas.openxmlformats.org/officeDocument/2006/relationships" xmlns:p="http://schemas.openxmlformats.org/presentationml/2006/main">
  <p:tag name="TIMING" val="|1.1|2.7|3.9|18|10.7|9.6|12.4|25.6"/>
</p:tagLst>
</file>

<file path=ppt/tags/tag17.xml><?xml version="1.0" encoding="utf-8"?>
<p:tagLst xmlns:a="http://schemas.openxmlformats.org/drawingml/2006/main" xmlns:r="http://schemas.openxmlformats.org/officeDocument/2006/relationships" xmlns:p="http://schemas.openxmlformats.org/presentationml/2006/main">
  <p:tag name="TIMING" val="|1.3|3.8|28.9|22.3|2.7"/>
</p:tagLst>
</file>

<file path=ppt/tags/tag18.xml><?xml version="1.0" encoding="utf-8"?>
<p:tagLst xmlns:a="http://schemas.openxmlformats.org/drawingml/2006/main" xmlns:r="http://schemas.openxmlformats.org/officeDocument/2006/relationships" xmlns:p="http://schemas.openxmlformats.org/presentationml/2006/main">
  <p:tag name="TIMING" val="|1.6|16.7|10.6|29.3"/>
</p:tagLst>
</file>

<file path=ppt/tags/tag19.xml><?xml version="1.0" encoding="utf-8"?>
<p:tagLst xmlns:a="http://schemas.openxmlformats.org/drawingml/2006/main" xmlns:r="http://schemas.openxmlformats.org/officeDocument/2006/relationships" xmlns:p="http://schemas.openxmlformats.org/presentationml/2006/main">
  <p:tag name="TIMING" val="|3.9|6.3|19.4|7|4.1|16|20|14.9"/>
</p:tagLst>
</file>

<file path=ppt/tags/tag2.xml><?xml version="1.0" encoding="utf-8"?>
<p:tagLst xmlns:a="http://schemas.openxmlformats.org/drawingml/2006/main" xmlns:r="http://schemas.openxmlformats.org/officeDocument/2006/relationships" xmlns:p="http://schemas.openxmlformats.org/presentationml/2006/main">
  <p:tag name="TIMING" val="|1.6|9.4|6.6"/>
</p:tagLst>
</file>

<file path=ppt/tags/tag20.xml><?xml version="1.0" encoding="utf-8"?>
<p:tagLst xmlns:a="http://schemas.openxmlformats.org/drawingml/2006/main" xmlns:r="http://schemas.openxmlformats.org/officeDocument/2006/relationships" xmlns:p="http://schemas.openxmlformats.org/presentationml/2006/main">
  <p:tag name="TIMING" val="|1.2|8.8|1.7"/>
</p:tagLst>
</file>

<file path=ppt/tags/tag3.xml><?xml version="1.0" encoding="utf-8"?>
<p:tagLst xmlns:a="http://schemas.openxmlformats.org/drawingml/2006/main" xmlns:r="http://schemas.openxmlformats.org/officeDocument/2006/relationships" xmlns:p="http://schemas.openxmlformats.org/presentationml/2006/main">
  <p:tag name="TIMING" val="|1.3|5.2|7.1|4.6|10.4|10.3|8|11.9|7.1|5.2"/>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3.4|6.6|4.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2.8|19.1|12.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1195</Words>
  <Application>Microsoft Office PowerPoint</Application>
  <PresentationFormat>On-screen Show (4:3)</PresentationFormat>
  <Paragraphs>101</Paragraphs>
  <Slides>20</Slides>
  <Notes>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The Good Samaritan</vt:lpstr>
      <vt:lpstr>A Sample Parable</vt:lpstr>
      <vt:lpstr>Other Sample Parables</vt:lpstr>
      <vt:lpstr>The Text (1)</vt:lpstr>
      <vt:lpstr>The Text (2)</vt:lpstr>
      <vt:lpstr>The Text (3)</vt:lpstr>
      <vt:lpstr>The Context</vt:lpstr>
      <vt:lpstr>The Story of the Parable</vt:lpstr>
      <vt:lpstr>The Traveller Attacked</vt:lpstr>
      <vt:lpstr>The Priest &amp; the Levite</vt:lpstr>
      <vt:lpstr>Other Rationalizations?</vt:lpstr>
      <vt:lpstr>The Samaritan</vt:lpstr>
      <vt:lpstr>The Teaching of the Parable</vt:lpstr>
      <vt:lpstr>Jesus Answers the Lawyer</vt:lpstr>
      <vt:lpstr>How to Go About It</vt:lpstr>
      <vt:lpstr>How to Go About It</vt:lpstr>
      <vt:lpstr>How to Go About It</vt:lpstr>
      <vt:lpstr>How to Go About It</vt:lpstr>
      <vt:lpstr>Lessons for Us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Good Samaritan</dc:title>
  <dc:creator>rnewman</dc:creator>
  <cp:lastModifiedBy>Newman</cp:lastModifiedBy>
  <cp:revision>70</cp:revision>
  <dcterms:created xsi:type="dcterms:W3CDTF">2010-11-11T15:20:04Z</dcterms:created>
  <dcterms:modified xsi:type="dcterms:W3CDTF">2015-07-04T17:19:09Z</dcterms:modified>
</cp:coreProperties>
</file>